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 id="2147483697" r:id="rId4"/>
  </p:sldMasterIdLst>
  <p:notesMasterIdLst>
    <p:notesMasterId r:id="rId70"/>
  </p:notesMasterIdLst>
  <p:handoutMasterIdLst>
    <p:handoutMasterId r:id="rId71"/>
  </p:handoutMasterIdLst>
  <p:sldIdLst>
    <p:sldId id="270" r:id="rId5"/>
    <p:sldId id="295" r:id="rId6"/>
    <p:sldId id="300" r:id="rId7"/>
    <p:sldId id="282" r:id="rId8"/>
    <p:sldId id="298" r:id="rId9"/>
    <p:sldId id="299" r:id="rId10"/>
    <p:sldId id="301" r:id="rId11"/>
    <p:sldId id="302" r:id="rId12"/>
    <p:sldId id="355" r:id="rId13"/>
    <p:sldId id="297" r:id="rId14"/>
    <p:sldId id="363" r:id="rId15"/>
    <p:sldId id="303" r:id="rId16"/>
    <p:sldId id="361" r:id="rId17"/>
    <p:sldId id="364" r:id="rId18"/>
    <p:sldId id="311" r:id="rId19"/>
    <p:sldId id="312" r:id="rId20"/>
    <p:sldId id="357" r:id="rId21"/>
    <p:sldId id="341" r:id="rId22"/>
    <p:sldId id="358" r:id="rId23"/>
    <p:sldId id="359" r:id="rId24"/>
    <p:sldId id="356" r:id="rId25"/>
    <p:sldId id="305" r:id="rId26"/>
    <p:sldId id="360" r:id="rId27"/>
    <p:sldId id="306" r:id="rId28"/>
    <p:sldId id="345" r:id="rId29"/>
    <p:sldId id="346" r:id="rId30"/>
    <p:sldId id="347" r:id="rId31"/>
    <p:sldId id="348" r:id="rId32"/>
    <p:sldId id="340" r:id="rId33"/>
    <p:sldId id="276" r:id="rId34"/>
    <p:sldId id="329" r:id="rId35"/>
    <p:sldId id="365" r:id="rId36"/>
    <p:sldId id="350" r:id="rId37"/>
    <p:sldId id="318" r:id="rId38"/>
    <p:sldId id="351" r:id="rId39"/>
    <p:sldId id="319" r:id="rId40"/>
    <p:sldId id="352" r:id="rId41"/>
    <p:sldId id="320" r:id="rId42"/>
    <p:sldId id="353" r:id="rId43"/>
    <p:sldId id="354" r:id="rId44"/>
    <p:sldId id="315" r:id="rId45"/>
    <p:sldId id="367" r:id="rId46"/>
    <p:sldId id="386" r:id="rId47"/>
    <p:sldId id="273" r:id="rId48"/>
    <p:sldId id="369" r:id="rId49"/>
    <p:sldId id="370" r:id="rId50"/>
    <p:sldId id="313" r:id="rId51"/>
    <p:sldId id="332" r:id="rId52"/>
    <p:sldId id="314" r:id="rId53"/>
    <p:sldId id="372" r:id="rId54"/>
    <p:sldId id="371" r:id="rId55"/>
    <p:sldId id="331" r:id="rId56"/>
    <p:sldId id="334" r:id="rId57"/>
    <p:sldId id="379" r:id="rId58"/>
    <p:sldId id="374" r:id="rId59"/>
    <p:sldId id="380" r:id="rId60"/>
    <p:sldId id="381" r:id="rId61"/>
    <p:sldId id="382" r:id="rId62"/>
    <p:sldId id="383" r:id="rId63"/>
    <p:sldId id="387" r:id="rId64"/>
    <p:sldId id="339" r:id="rId65"/>
    <p:sldId id="328" r:id="rId66"/>
    <p:sldId id="385" r:id="rId67"/>
    <p:sldId id="384" r:id="rId68"/>
    <p:sldId id="325" r:id="rId69"/>
  </p:sldIdLst>
  <p:sldSz cx="9144000" cy="6858000" type="screen4x3"/>
  <p:notesSz cx="6669088" cy="9926638"/>
  <p:defaultTextStyle>
    <a:defPPr>
      <a:defRPr lang="fr-FR"/>
    </a:defPPr>
    <a:lvl1pPr algn="l" rtl="0" fontAlgn="base">
      <a:spcBef>
        <a:spcPct val="0"/>
      </a:spcBef>
      <a:spcAft>
        <a:spcPct val="0"/>
      </a:spcAft>
      <a:defRPr kern="1200">
        <a:solidFill>
          <a:schemeClr val="tx1"/>
        </a:solidFill>
        <a:latin typeface="Bliss-Light" pitchFamily="34" charset="0"/>
        <a:ea typeface="+mn-ea"/>
        <a:cs typeface="+mn-cs"/>
      </a:defRPr>
    </a:lvl1pPr>
    <a:lvl2pPr marL="457200" algn="l" rtl="0" fontAlgn="base">
      <a:spcBef>
        <a:spcPct val="0"/>
      </a:spcBef>
      <a:spcAft>
        <a:spcPct val="0"/>
      </a:spcAft>
      <a:defRPr kern="1200">
        <a:solidFill>
          <a:schemeClr val="tx1"/>
        </a:solidFill>
        <a:latin typeface="Bliss-Light" pitchFamily="34" charset="0"/>
        <a:ea typeface="+mn-ea"/>
        <a:cs typeface="+mn-cs"/>
      </a:defRPr>
    </a:lvl2pPr>
    <a:lvl3pPr marL="914400" algn="l" rtl="0" fontAlgn="base">
      <a:spcBef>
        <a:spcPct val="0"/>
      </a:spcBef>
      <a:spcAft>
        <a:spcPct val="0"/>
      </a:spcAft>
      <a:defRPr kern="1200">
        <a:solidFill>
          <a:schemeClr val="tx1"/>
        </a:solidFill>
        <a:latin typeface="Bliss-Light" pitchFamily="34" charset="0"/>
        <a:ea typeface="+mn-ea"/>
        <a:cs typeface="+mn-cs"/>
      </a:defRPr>
    </a:lvl3pPr>
    <a:lvl4pPr marL="1371600" algn="l" rtl="0" fontAlgn="base">
      <a:spcBef>
        <a:spcPct val="0"/>
      </a:spcBef>
      <a:spcAft>
        <a:spcPct val="0"/>
      </a:spcAft>
      <a:defRPr kern="1200">
        <a:solidFill>
          <a:schemeClr val="tx1"/>
        </a:solidFill>
        <a:latin typeface="Bliss-Light" pitchFamily="34" charset="0"/>
        <a:ea typeface="+mn-ea"/>
        <a:cs typeface="+mn-cs"/>
      </a:defRPr>
    </a:lvl4pPr>
    <a:lvl5pPr marL="1828800" algn="l" rtl="0" fontAlgn="base">
      <a:spcBef>
        <a:spcPct val="0"/>
      </a:spcBef>
      <a:spcAft>
        <a:spcPct val="0"/>
      </a:spcAft>
      <a:defRPr kern="1200">
        <a:solidFill>
          <a:schemeClr val="tx1"/>
        </a:solidFill>
        <a:latin typeface="Bliss-Light" pitchFamily="34" charset="0"/>
        <a:ea typeface="+mn-ea"/>
        <a:cs typeface="+mn-cs"/>
      </a:defRPr>
    </a:lvl5pPr>
    <a:lvl6pPr marL="2286000" algn="l" defTabSz="914400" rtl="0" eaLnBrk="1" latinLnBrk="0" hangingPunct="1">
      <a:defRPr kern="1200">
        <a:solidFill>
          <a:schemeClr val="tx1"/>
        </a:solidFill>
        <a:latin typeface="Bliss-Light" pitchFamily="34" charset="0"/>
        <a:ea typeface="+mn-ea"/>
        <a:cs typeface="+mn-cs"/>
      </a:defRPr>
    </a:lvl6pPr>
    <a:lvl7pPr marL="2743200" algn="l" defTabSz="914400" rtl="0" eaLnBrk="1" latinLnBrk="0" hangingPunct="1">
      <a:defRPr kern="1200">
        <a:solidFill>
          <a:schemeClr val="tx1"/>
        </a:solidFill>
        <a:latin typeface="Bliss-Light" pitchFamily="34" charset="0"/>
        <a:ea typeface="+mn-ea"/>
        <a:cs typeface="+mn-cs"/>
      </a:defRPr>
    </a:lvl7pPr>
    <a:lvl8pPr marL="3200400" algn="l" defTabSz="914400" rtl="0" eaLnBrk="1" latinLnBrk="0" hangingPunct="1">
      <a:defRPr kern="1200">
        <a:solidFill>
          <a:schemeClr val="tx1"/>
        </a:solidFill>
        <a:latin typeface="Bliss-Light" pitchFamily="34" charset="0"/>
        <a:ea typeface="+mn-ea"/>
        <a:cs typeface="+mn-cs"/>
      </a:defRPr>
    </a:lvl8pPr>
    <a:lvl9pPr marL="3657600" algn="l" defTabSz="914400" rtl="0" eaLnBrk="1" latinLnBrk="0" hangingPunct="1">
      <a:defRPr kern="1200">
        <a:solidFill>
          <a:schemeClr val="tx1"/>
        </a:solidFill>
        <a:latin typeface="Bliss-Ligh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5491"/>
    <a:srgbClr val="FF6600"/>
    <a:srgbClr val="00A6C8"/>
    <a:srgbClr val="379939"/>
    <a:srgbClr val="B7DEE8"/>
    <a:srgbClr val="007D96"/>
    <a:srgbClr val="7C5446"/>
    <a:srgbClr val="7C5466"/>
    <a:srgbClr val="5EBCD5"/>
    <a:srgbClr val="3F549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59" autoAdjust="0"/>
    <p:restoredTop sz="98623" autoAdjust="0"/>
  </p:normalViewPr>
  <p:slideViewPr>
    <p:cSldViewPr snapToGrid="0">
      <p:cViewPr>
        <p:scale>
          <a:sx n="90" d="100"/>
          <a:sy n="90" d="100"/>
        </p:scale>
        <p:origin x="-840" y="-540"/>
      </p:cViewPr>
      <p:guideLst>
        <p:guide orient="horz"/>
        <p:guide/>
      </p:guideLst>
    </p:cSldViewPr>
  </p:slideViewPr>
  <p:outlineViewPr>
    <p:cViewPr>
      <p:scale>
        <a:sx n="33" d="100"/>
        <a:sy n="33" d="100"/>
      </p:scale>
      <p:origin x="0" y="20574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2220" y="-90"/>
      </p:cViewPr>
      <p:guideLst>
        <p:guide orient="horz" pos="3126"/>
        <p:guide pos="2100"/>
      </p:guideLst>
    </p:cSldViewPr>
  </p:notesViewPr>
  <p:gridSpacing cx="73737788" cy="7373778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Feuille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Feuille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Feuille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Feuille_Microsoft_Office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Microsoft_Office_Excel5.xlsx"/></Relationships>
</file>

<file path=ppt/charts/_rels/chart6.xml.rels><?xml version="1.0" encoding="UTF-8" standalone="yes"?>
<Relationships xmlns="http://schemas.openxmlformats.org/package/2006/relationships"><Relationship Id="rId2" Type="http://schemas.openxmlformats.org/officeDocument/2006/relationships/package" Target="../embeddings/Feuille_Microsoft_Office_Excel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Feuille_Microsoft_Office_Excel7.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0.10593741684538391"/>
          <c:y val="0.47724955673758829"/>
          <c:w val="0.80931264967830852"/>
          <c:h val="0.467461372847012"/>
        </c:manualLayout>
      </c:layout>
      <c:pie3DChart>
        <c:varyColors val="1"/>
        <c:ser>
          <c:idx val="0"/>
          <c:order val="0"/>
          <c:tx>
            <c:strRef>
              <c:f>Feuil1!$B$1</c:f>
              <c:strCache>
                <c:ptCount val="1"/>
                <c:pt idx="0">
                  <c:v>Nombre</c:v>
                </c:pt>
              </c:strCache>
            </c:strRef>
          </c:tx>
          <c:spPr>
            <a:solidFill>
              <a:srgbClr val="FFFFFF">
                <a:lumMod val="50000"/>
              </a:srgbClr>
            </a:solidFill>
          </c:spPr>
          <c:explosion val="25"/>
          <c:dPt>
            <c:idx val="0"/>
          </c:dPt>
          <c:dPt>
            <c:idx val="1"/>
            <c:spPr>
              <a:solidFill>
                <a:srgbClr val="808080">
                  <a:lumMod val="20000"/>
                  <a:lumOff val="80000"/>
                </a:srgbClr>
              </a:solidFill>
            </c:spPr>
          </c:dPt>
          <c:dPt>
            <c:idx val="2"/>
            <c:spPr>
              <a:solidFill>
                <a:srgbClr val="5EBCD5"/>
              </a:solidFill>
            </c:spPr>
          </c:dPt>
          <c:dPt>
            <c:idx val="3"/>
            <c:spPr>
              <a:solidFill>
                <a:srgbClr val="007D96"/>
              </a:solidFill>
            </c:spPr>
          </c:dPt>
          <c:dPt>
            <c:idx val="4"/>
            <c:spPr>
              <a:solidFill>
                <a:srgbClr val="379939"/>
              </a:solidFill>
            </c:spPr>
          </c:dPt>
          <c:dPt>
            <c:idx val="5"/>
            <c:spPr>
              <a:solidFill>
                <a:srgbClr val="FFC000"/>
              </a:solidFill>
            </c:spPr>
          </c:dPt>
          <c:dPt>
            <c:idx val="6"/>
            <c:spPr>
              <a:solidFill>
                <a:srgbClr val="FF6600"/>
              </a:solidFill>
            </c:spPr>
          </c:dPt>
          <c:dPt>
            <c:idx val="7"/>
            <c:spPr>
              <a:solidFill>
                <a:srgbClr val="C00000"/>
              </a:solidFill>
            </c:spPr>
          </c:dPt>
          <c:dLbls>
            <c:dLbl>
              <c:idx val="0"/>
              <c:layout>
                <c:manualLayout>
                  <c:x val="-0.13463707259048685"/>
                  <c:y val="-4.9231810410334351E-2"/>
                </c:manualLayout>
              </c:layout>
              <c:tx>
                <c:rich>
                  <a:bodyPr/>
                  <a:lstStyle/>
                  <a:p>
                    <a:pPr>
                      <a:defRPr sz="1200" b="1">
                        <a:solidFill>
                          <a:schemeClr val="bg1"/>
                        </a:solidFill>
                        <a:latin typeface="Arial" pitchFamily="34" charset="0"/>
                        <a:cs typeface="Arial" pitchFamily="34" charset="0"/>
                      </a:defRPr>
                    </a:pPr>
                    <a:r>
                      <a:rPr lang="en-US" sz="1200" b="1" smtClean="0">
                        <a:solidFill>
                          <a:schemeClr val="bg1"/>
                        </a:solidFill>
                        <a:latin typeface="Arial" pitchFamily="34" charset="0"/>
                        <a:cs typeface="Arial" pitchFamily="34" charset="0"/>
                      </a:rPr>
                      <a:t>55</a:t>
                    </a:r>
                    <a:r>
                      <a:rPr lang="en-US" sz="1200" b="1" dirty="0">
                        <a:solidFill>
                          <a:schemeClr val="bg1"/>
                        </a:solidFill>
                        <a:latin typeface="Arial" pitchFamily="34" charset="0"/>
                        <a:cs typeface="Arial" pitchFamily="34" charset="0"/>
                      </a:rPr>
                      <a:t>%</a:t>
                    </a:r>
                  </a:p>
                </c:rich>
              </c:tx>
              <c:spPr/>
              <c:showVal val="1"/>
              <c:showPercent val="1"/>
            </c:dLbl>
            <c:dLbl>
              <c:idx val="1"/>
              <c:tx>
                <c:rich>
                  <a:bodyPr/>
                  <a:lstStyle/>
                  <a:p>
                    <a:r>
                      <a:rPr lang="en-US" sz="1200" smtClean="0">
                        <a:solidFill>
                          <a:srgbClr val="404040"/>
                        </a:solidFill>
                        <a:latin typeface="Arial" pitchFamily="34" charset="0"/>
                        <a:cs typeface="Arial" pitchFamily="34" charset="0"/>
                      </a:rPr>
                      <a:t>1</a:t>
                    </a:r>
                    <a:r>
                      <a:rPr lang="en-US" sz="1200" smtClean="0">
                        <a:latin typeface="Arial" pitchFamily="34" charset="0"/>
                        <a:cs typeface="Arial" pitchFamily="34" charset="0"/>
                      </a:rPr>
                      <a:t>1</a:t>
                    </a:r>
                    <a:r>
                      <a:rPr lang="en-US" sz="1200" dirty="0">
                        <a:latin typeface="Arial" pitchFamily="34" charset="0"/>
                        <a:cs typeface="Arial" pitchFamily="34" charset="0"/>
                      </a:rPr>
                      <a:t>%</a:t>
                    </a:r>
                  </a:p>
                </c:rich>
              </c:tx>
              <c:showVal val="1"/>
              <c:showPercent val="1"/>
            </c:dLbl>
            <c:dLbl>
              <c:idx val="2"/>
              <c:tx>
                <c:rich>
                  <a:bodyPr/>
                  <a:lstStyle/>
                  <a:p>
                    <a:r>
                      <a:rPr lang="en-US" sz="1200" smtClean="0">
                        <a:solidFill>
                          <a:srgbClr val="404040"/>
                        </a:solidFill>
                        <a:latin typeface="Arial" pitchFamily="34" charset="0"/>
                        <a:cs typeface="Arial" pitchFamily="34" charset="0"/>
                      </a:rPr>
                      <a:t>7</a:t>
                    </a:r>
                    <a:r>
                      <a:rPr lang="en-US" sz="1200" dirty="0">
                        <a:latin typeface="Arial" pitchFamily="34" charset="0"/>
                        <a:cs typeface="Arial" pitchFamily="34" charset="0"/>
                      </a:rPr>
                      <a:t>%</a:t>
                    </a:r>
                  </a:p>
                </c:rich>
              </c:tx>
              <c:showVal val="1"/>
              <c:showPercent val="1"/>
            </c:dLbl>
            <c:dLbl>
              <c:idx val="3"/>
              <c:tx>
                <c:rich>
                  <a:bodyPr/>
                  <a:lstStyle/>
                  <a:p>
                    <a:r>
                      <a:rPr lang="en-US" sz="1200" smtClean="0">
                        <a:solidFill>
                          <a:srgbClr val="404040"/>
                        </a:solidFill>
                        <a:latin typeface="Arial" pitchFamily="34" charset="0"/>
                        <a:cs typeface="Arial" pitchFamily="34" charset="0"/>
                      </a:rPr>
                      <a:t>1</a:t>
                    </a:r>
                    <a:r>
                      <a:rPr lang="en-US" sz="1200" smtClean="0">
                        <a:latin typeface="Arial" pitchFamily="34" charset="0"/>
                        <a:cs typeface="Arial" pitchFamily="34" charset="0"/>
                      </a:rPr>
                      <a:t>1</a:t>
                    </a:r>
                    <a:r>
                      <a:rPr lang="en-US" sz="1200" dirty="0">
                        <a:latin typeface="Arial" pitchFamily="34" charset="0"/>
                        <a:cs typeface="Arial" pitchFamily="34" charset="0"/>
                      </a:rPr>
                      <a:t>%</a:t>
                    </a:r>
                  </a:p>
                </c:rich>
              </c:tx>
              <c:showVal val="1"/>
              <c:showPercent val="1"/>
            </c:dLbl>
            <c:dLbl>
              <c:idx val="4"/>
              <c:tx>
                <c:rich>
                  <a:bodyPr/>
                  <a:lstStyle/>
                  <a:p>
                    <a:r>
                      <a:rPr lang="en-US" sz="1200" smtClean="0">
                        <a:solidFill>
                          <a:srgbClr val="404040"/>
                        </a:solidFill>
                        <a:latin typeface="Arial" pitchFamily="34" charset="0"/>
                        <a:cs typeface="Arial" pitchFamily="34" charset="0"/>
                      </a:rPr>
                      <a:t>4</a:t>
                    </a:r>
                    <a:r>
                      <a:rPr lang="en-US" sz="1200">
                        <a:latin typeface="Arial" pitchFamily="34" charset="0"/>
                        <a:cs typeface="Arial" pitchFamily="34" charset="0"/>
                      </a:rPr>
                      <a:t>%</a:t>
                    </a:r>
                  </a:p>
                </c:rich>
              </c:tx>
              <c:showVal val="1"/>
              <c:showPercent val="1"/>
            </c:dLbl>
            <c:dLbl>
              <c:idx val="5"/>
              <c:tx>
                <c:rich>
                  <a:bodyPr/>
                  <a:lstStyle/>
                  <a:p>
                    <a:r>
                      <a:rPr lang="en-US" sz="1200" smtClean="0">
                        <a:solidFill>
                          <a:srgbClr val="404040"/>
                        </a:solidFill>
                        <a:latin typeface="Arial" pitchFamily="34" charset="0"/>
                        <a:cs typeface="Arial" pitchFamily="34" charset="0"/>
                      </a:rPr>
                      <a:t>4</a:t>
                    </a:r>
                    <a:r>
                      <a:rPr lang="en-US" sz="1200">
                        <a:latin typeface="Arial" pitchFamily="34" charset="0"/>
                        <a:cs typeface="Arial" pitchFamily="34" charset="0"/>
                      </a:rPr>
                      <a:t>%</a:t>
                    </a:r>
                  </a:p>
                </c:rich>
              </c:tx>
              <c:showVal val="1"/>
              <c:showPercent val="1"/>
            </c:dLbl>
            <c:dLbl>
              <c:idx val="6"/>
              <c:tx>
                <c:rich>
                  <a:bodyPr/>
                  <a:lstStyle/>
                  <a:p>
                    <a:r>
                      <a:rPr lang="en-US" sz="1200" smtClean="0">
                        <a:solidFill>
                          <a:srgbClr val="404040"/>
                        </a:solidFill>
                        <a:latin typeface="Arial" pitchFamily="34" charset="0"/>
                        <a:cs typeface="Arial" pitchFamily="34" charset="0"/>
                      </a:rPr>
                      <a:t>4</a:t>
                    </a:r>
                    <a:r>
                      <a:rPr lang="en-US" sz="1200">
                        <a:latin typeface="Arial" pitchFamily="34" charset="0"/>
                        <a:cs typeface="Arial" pitchFamily="34" charset="0"/>
                      </a:rPr>
                      <a:t>%</a:t>
                    </a:r>
                  </a:p>
                </c:rich>
              </c:tx>
              <c:showVal val="1"/>
              <c:showPercent val="1"/>
            </c:dLbl>
            <c:dLbl>
              <c:idx val="7"/>
              <c:tx>
                <c:rich>
                  <a:bodyPr/>
                  <a:lstStyle/>
                  <a:p>
                    <a:r>
                      <a:rPr lang="en-US" sz="1200" smtClean="0">
                        <a:solidFill>
                          <a:srgbClr val="404040"/>
                        </a:solidFill>
                        <a:latin typeface="Arial" pitchFamily="34" charset="0"/>
                        <a:cs typeface="Arial" pitchFamily="34" charset="0"/>
                      </a:rPr>
                      <a:t>4</a:t>
                    </a:r>
                    <a:r>
                      <a:rPr lang="en-US" sz="1200">
                        <a:latin typeface="Arial" pitchFamily="34" charset="0"/>
                        <a:cs typeface="Arial" pitchFamily="34" charset="0"/>
                      </a:rPr>
                      <a:t>%</a:t>
                    </a:r>
                  </a:p>
                </c:rich>
              </c:tx>
              <c:showVal val="1"/>
              <c:showPercent val="1"/>
            </c:dLbl>
            <c:txPr>
              <a:bodyPr/>
              <a:lstStyle/>
              <a:p>
                <a:pPr>
                  <a:defRPr sz="1200">
                    <a:solidFill>
                      <a:srgbClr val="404040"/>
                    </a:solidFill>
                    <a:latin typeface="Arial" pitchFamily="34" charset="0"/>
                    <a:cs typeface="Arial" pitchFamily="34" charset="0"/>
                  </a:defRPr>
                </a:pPr>
                <a:endParaRPr lang="fr-FR"/>
              </a:p>
            </c:txPr>
            <c:showVal val="1"/>
            <c:showPercent val="1"/>
            <c:showLeaderLines val="1"/>
          </c:dLbls>
          <c:cat>
            <c:strRef>
              <c:f>Feuil1!$A$2:$A$9</c:f>
              <c:strCache>
                <c:ptCount val="8"/>
                <c:pt idx="0">
                  <c:v>Moins de 5%</c:v>
                </c:pt>
                <c:pt idx="1">
                  <c:v>De 6 à 10%</c:v>
                </c:pt>
                <c:pt idx="2">
                  <c:v>De 11 à 15%</c:v>
                </c:pt>
                <c:pt idx="3">
                  <c:v>De 16 à 20%</c:v>
                </c:pt>
                <c:pt idx="4">
                  <c:v>De 21 à 25%</c:v>
                </c:pt>
                <c:pt idx="5">
                  <c:v>De 26 à 30%</c:v>
                </c:pt>
                <c:pt idx="6">
                  <c:v>De 31 à 35%</c:v>
                </c:pt>
                <c:pt idx="7">
                  <c:v>De 46 à 50%</c:v>
                </c:pt>
              </c:strCache>
            </c:strRef>
          </c:cat>
          <c:val>
            <c:numRef>
              <c:f>Feuil1!$B$2:$B$9</c:f>
              <c:numCache>
                <c:formatCode>General</c:formatCode>
                <c:ptCount val="8"/>
                <c:pt idx="0">
                  <c:v>15</c:v>
                </c:pt>
                <c:pt idx="1">
                  <c:v>3</c:v>
                </c:pt>
                <c:pt idx="2">
                  <c:v>2</c:v>
                </c:pt>
                <c:pt idx="3">
                  <c:v>3</c:v>
                </c:pt>
                <c:pt idx="4">
                  <c:v>1</c:v>
                </c:pt>
                <c:pt idx="5">
                  <c:v>1</c:v>
                </c:pt>
                <c:pt idx="6">
                  <c:v>1</c:v>
                </c:pt>
                <c:pt idx="7">
                  <c:v>1</c:v>
                </c:pt>
              </c:numCache>
            </c:numRef>
          </c:val>
        </c:ser>
        <c:dLbls>
          <c:showPercent val="1"/>
        </c:dLbls>
      </c:pie3DChart>
    </c:plotArea>
    <c:legend>
      <c:legendPos val="t"/>
      <c:legendEntry>
        <c:idx val="0"/>
        <c:txPr>
          <a:bodyPr/>
          <a:lstStyle/>
          <a:p>
            <a:pPr>
              <a:defRPr lang="fr-FR" sz="1200" b="1" i="0" u="none" strike="noStrike" kern="1200" baseline="0">
                <a:solidFill>
                  <a:srgbClr val="4D4D4D"/>
                </a:solidFill>
                <a:latin typeface="+mj-lt"/>
                <a:ea typeface="+mn-ea"/>
                <a:cs typeface="+mn-cs"/>
              </a:defRPr>
            </a:pPr>
            <a:endParaRPr lang="fr-FR"/>
          </a:p>
        </c:txPr>
      </c:legendEntry>
      <c:legendEntry>
        <c:idx val="1"/>
        <c:txPr>
          <a:bodyPr/>
          <a:lstStyle/>
          <a:p>
            <a:pPr>
              <a:defRPr lang="fr-FR" sz="1200" b="1" i="0" u="none" strike="noStrike" kern="1200" baseline="0">
                <a:solidFill>
                  <a:srgbClr val="4D4D4D"/>
                </a:solidFill>
                <a:latin typeface="+mj-lt"/>
                <a:ea typeface="+mn-ea"/>
                <a:cs typeface="+mn-cs"/>
              </a:defRPr>
            </a:pPr>
            <a:endParaRPr lang="fr-FR"/>
          </a:p>
        </c:txPr>
      </c:legendEntry>
      <c:legendEntry>
        <c:idx val="2"/>
        <c:txPr>
          <a:bodyPr/>
          <a:lstStyle/>
          <a:p>
            <a:pPr>
              <a:defRPr lang="fr-FR" sz="1200" b="1" i="0" u="none" strike="noStrike" kern="1200" baseline="0">
                <a:solidFill>
                  <a:srgbClr val="4D4D4D"/>
                </a:solidFill>
                <a:latin typeface="+mj-lt"/>
                <a:ea typeface="+mn-ea"/>
                <a:cs typeface="+mn-cs"/>
              </a:defRPr>
            </a:pPr>
            <a:endParaRPr lang="fr-FR"/>
          </a:p>
        </c:txPr>
      </c:legendEntry>
      <c:layout>
        <c:manualLayout>
          <c:xMode val="edge"/>
          <c:yMode val="edge"/>
          <c:x val="8.5274198566758538E-2"/>
          <c:y val="9.3444069782168196E-2"/>
          <c:w val="0.8387263721016307"/>
          <c:h val="0.25634043862245137"/>
        </c:manualLayout>
      </c:layout>
      <c:txPr>
        <a:bodyPr/>
        <a:lstStyle/>
        <a:p>
          <a:pPr>
            <a:defRPr lang="fr-FR" sz="1200" b="1" i="0" u="none" strike="noStrike" kern="1200" baseline="0">
              <a:solidFill>
                <a:srgbClr val="4D4D4D"/>
              </a:solidFill>
              <a:latin typeface="+mj-lt"/>
              <a:ea typeface="+mn-ea"/>
              <a:cs typeface="+mn-cs"/>
            </a:defRPr>
          </a:pPr>
          <a:endParaRPr lang="fr-FR"/>
        </a:p>
      </c:txPr>
    </c:legend>
    <c:plotVisOnly val="1"/>
    <c:dispBlanksAs val="zero"/>
  </c:chart>
  <c:txPr>
    <a:bodyPr/>
    <a:lstStyle/>
    <a:p>
      <a:pPr>
        <a:defRPr sz="1800"/>
      </a:pPr>
      <a:endParaRPr lang="fr-FR"/>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fr-FR"/>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9.1632737497925026E-2"/>
          <c:y val="0.25567098847517733"/>
          <c:w val="0.81673452500414989"/>
          <c:h val="0.49030521783181363"/>
        </c:manualLayout>
      </c:layout>
      <c:pie3DChart>
        <c:varyColors val="1"/>
        <c:ser>
          <c:idx val="0"/>
          <c:order val="0"/>
          <c:tx>
            <c:strRef>
              <c:f>Feuil1!$B$1</c:f>
              <c:strCache>
                <c:ptCount val="1"/>
                <c:pt idx="0">
                  <c:v>Nombre</c:v>
                </c:pt>
              </c:strCache>
            </c:strRef>
          </c:tx>
          <c:spPr>
            <a:solidFill>
              <a:srgbClr val="00B050"/>
            </a:solidFill>
          </c:spPr>
          <c:explosion val="25"/>
          <c:dPt>
            <c:idx val="0"/>
            <c:spPr>
              <a:solidFill>
                <a:srgbClr val="007D96"/>
              </a:solidFill>
            </c:spPr>
          </c:dPt>
          <c:dPt>
            <c:idx val="1"/>
            <c:spPr>
              <a:solidFill>
                <a:srgbClr val="00A6C8"/>
              </a:solidFill>
            </c:spPr>
          </c:dPt>
          <c:dPt>
            <c:idx val="2"/>
            <c:spPr>
              <a:solidFill>
                <a:srgbClr val="B7DEE8"/>
              </a:solidFill>
            </c:spPr>
          </c:dPt>
          <c:dPt>
            <c:idx val="3"/>
            <c:spPr>
              <a:solidFill>
                <a:srgbClr val="C00000"/>
              </a:solidFill>
            </c:spPr>
          </c:dPt>
          <c:dPt>
            <c:idx val="4"/>
            <c:spPr>
              <a:solidFill>
                <a:srgbClr val="808080">
                  <a:lumMod val="75000"/>
                </a:srgbClr>
              </a:solidFill>
            </c:spPr>
          </c:dPt>
          <c:dPt>
            <c:idx val="5"/>
            <c:spPr>
              <a:solidFill>
                <a:srgbClr val="FFFFFF">
                  <a:lumMod val="65000"/>
                </a:srgbClr>
              </a:solidFill>
            </c:spPr>
          </c:dPt>
          <c:dPt>
            <c:idx val="6"/>
            <c:spPr>
              <a:solidFill>
                <a:srgbClr val="FFFFFF">
                  <a:lumMod val="85000"/>
                </a:srgbClr>
              </a:solidFill>
            </c:spPr>
          </c:dPt>
          <c:dPt>
            <c:idx val="7"/>
            <c:spPr>
              <a:solidFill>
                <a:srgbClr val="FF6600"/>
              </a:solidFill>
            </c:spPr>
          </c:dPt>
          <c:dLbls>
            <c:dLbl>
              <c:idx val="0"/>
              <c:spPr/>
              <c:txPr>
                <a:bodyPr/>
                <a:lstStyle/>
                <a:p>
                  <a:pPr>
                    <a:defRPr sz="1200" b="1">
                      <a:solidFill>
                        <a:schemeClr val="bg1"/>
                      </a:solidFill>
                      <a:latin typeface="Arial" pitchFamily="34" charset="0"/>
                      <a:cs typeface="Arial" pitchFamily="34" charset="0"/>
                    </a:defRPr>
                  </a:pPr>
                  <a:endParaRPr lang="fr-FR"/>
                </a:p>
              </c:txPr>
            </c:dLbl>
            <c:dLbl>
              <c:idx val="1"/>
              <c:spPr/>
              <c:txPr>
                <a:bodyPr/>
                <a:lstStyle/>
                <a:p>
                  <a:pPr>
                    <a:defRPr sz="1200" b="1">
                      <a:solidFill>
                        <a:schemeClr val="bg1"/>
                      </a:solidFill>
                      <a:latin typeface="Arial" pitchFamily="34" charset="0"/>
                      <a:cs typeface="Arial" pitchFamily="34" charset="0"/>
                    </a:defRPr>
                  </a:pPr>
                  <a:endParaRPr lang="fr-FR"/>
                </a:p>
              </c:txPr>
            </c:dLbl>
            <c:dLbl>
              <c:idx val="2"/>
              <c:spPr/>
              <c:txPr>
                <a:bodyPr/>
                <a:lstStyle/>
                <a:p>
                  <a:pPr>
                    <a:defRPr sz="1200" b="1">
                      <a:solidFill>
                        <a:schemeClr val="tx1"/>
                      </a:solidFill>
                      <a:latin typeface="Arial" pitchFamily="34" charset="0"/>
                      <a:cs typeface="Arial" pitchFamily="34" charset="0"/>
                    </a:defRPr>
                  </a:pPr>
                  <a:endParaRPr lang="fr-FR"/>
                </a:p>
              </c:txPr>
            </c:dLbl>
            <c:dLbl>
              <c:idx val="7"/>
              <c:layout>
                <c:manualLayout>
                  <c:x val="1.1177648706520821E-2"/>
                  <c:y val="-1.4131759751773049E-2"/>
                </c:manualLayout>
              </c:layout>
              <c:showPercent val="1"/>
            </c:dLbl>
            <c:dLbl>
              <c:idx val="8"/>
              <c:delete val="1"/>
            </c:dLbl>
            <c:dLbl>
              <c:idx val="9"/>
              <c:delete val="1"/>
            </c:dLbl>
            <c:dLbl>
              <c:idx val="10"/>
              <c:delete val="1"/>
            </c:dLbl>
            <c:txPr>
              <a:bodyPr/>
              <a:lstStyle/>
              <a:p>
                <a:pPr>
                  <a:defRPr sz="1200" b="1">
                    <a:latin typeface="Arial" pitchFamily="34" charset="0"/>
                    <a:cs typeface="Arial" pitchFamily="34" charset="0"/>
                  </a:defRPr>
                </a:pPr>
                <a:endParaRPr lang="fr-FR"/>
              </a:p>
            </c:txPr>
            <c:showPercent val="1"/>
          </c:dLbls>
          <c:cat>
            <c:strRef>
              <c:f>Feuil1!$A$2:$A$9</c:f>
              <c:strCache>
                <c:ptCount val="8"/>
                <c:pt idx="0">
                  <c:v>Royaume-Uni</c:v>
                </c:pt>
                <c:pt idx="1">
                  <c:v>Allemagne</c:v>
                </c:pt>
                <c:pt idx="2">
                  <c:v>Italie</c:v>
                </c:pt>
                <c:pt idx="3">
                  <c:v>Etats-Unis</c:v>
                </c:pt>
                <c:pt idx="4">
                  <c:v>Suisse</c:v>
                </c:pt>
                <c:pt idx="5">
                  <c:v>Belgique</c:v>
                </c:pt>
                <c:pt idx="6">
                  <c:v>Espagne</c:v>
                </c:pt>
                <c:pt idx="7">
                  <c:v>Autres</c:v>
                </c:pt>
              </c:strCache>
            </c:strRef>
          </c:cat>
          <c:val>
            <c:numRef>
              <c:f>Feuil1!$B$2:$B$9</c:f>
              <c:numCache>
                <c:formatCode>General</c:formatCode>
                <c:ptCount val="8"/>
                <c:pt idx="0">
                  <c:v>18</c:v>
                </c:pt>
                <c:pt idx="1">
                  <c:v>11</c:v>
                </c:pt>
                <c:pt idx="2">
                  <c:v>8</c:v>
                </c:pt>
                <c:pt idx="3">
                  <c:v>7</c:v>
                </c:pt>
                <c:pt idx="4">
                  <c:v>7</c:v>
                </c:pt>
                <c:pt idx="5">
                  <c:v>5</c:v>
                </c:pt>
                <c:pt idx="6">
                  <c:v>5</c:v>
                </c:pt>
                <c:pt idx="7">
                  <c:v>6</c:v>
                </c:pt>
              </c:numCache>
            </c:numRef>
          </c:val>
        </c:ser>
        <c:dLbls>
          <c:showPercent val="1"/>
        </c:dLbls>
      </c:pie3DChart>
    </c:plotArea>
    <c:legend>
      <c:legendPos val="b"/>
      <c:layout>
        <c:manualLayout>
          <c:xMode val="edge"/>
          <c:yMode val="edge"/>
          <c:x val="1.7663813029634951E-2"/>
          <c:y val="0.8123804774569402"/>
          <c:w val="0.98056277792931545"/>
          <c:h val="0.1574618477710234"/>
        </c:manualLayout>
      </c:layout>
      <c:txPr>
        <a:bodyPr/>
        <a:lstStyle/>
        <a:p>
          <a:pPr>
            <a:defRPr sz="1200" b="1">
              <a:solidFill>
                <a:schemeClr val="tx1">
                  <a:lumMod val="75000"/>
                  <a:lumOff val="25000"/>
                </a:schemeClr>
              </a:solidFill>
              <a:latin typeface="+mj-lt"/>
            </a:defRPr>
          </a:pPr>
          <a:endParaRPr lang="fr-FR"/>
        </a:p>
      </c:txPr>
    </c:legend>
    <c:plotVisOnly val="1"/>
    <c:dispBlanksAs val="zero"/>
  </c:chart>
  <c:txPr>
    <a:bodyPr/>
    <a:lstStyle/>
    <a:p>
      <a:pPr>
        <a:defRPr sz="1800"/>
      </a:pPr>
      <a:endParaRPr lang="fr-FR"/>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fr-FR"/>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ser>
          <c:idx val="0"/>
          <c:order val="0"/>
          <c:tx>
            <c:strRef>
              <c:f>Feuil1!$B$1</c:f>
              <c:strCache>
                <c:ptCount val="1"/>
                <c:pt idx="0">
                  <c:v>Nombre</c:v>
                </c:pt>
              </c:strCache>
            </c:strRef>
          </c:tx>
          <c:spPr>
            <a:solidFill>
              <a:srgbClr val="00B050"/>
            </a:solidFill>
          </c:spPr>
          <c:explosion val="25"/>
          <c:dPt>
            <c:idx val="0"/>
            <c:spPr>
              <a:solidFill>
                <a:srgbClr val="C00000"/>
              </a:solidFill>
            </c:spPr>
          </c:dPt>
          <c:dPt>
            <c:idx val="1"/>
            <c:spPr>
              <a:solidFill>
                <a:srgbClr val="00A6C8"/>
              </a:solidFill>
            </c:spPr>
          </c:dPt>
          <c:dLbls>
            <c:dLbl>
              <c:idx val="0"/>
              <c:layout>
                <c:manualLayout>
                  <c:x val="-8.9990995141565971E-2"/>
                  <c:y val="9.3741455932305526E-2"/>
                </c:manualLayout>
              </c:layout>
              <c:showPercent val="1"/>
            </c:dLbl>
            <c:dLbl>
              <c:idx val="1"/>
              <c:layout>
                <c:manualLayout>
                  <c:x val="-3.5837774387511859E-2"/>
                  <c:y val="-0.32918153282949264"/>
                </c:manualLayout>
              </c:layout>
              <c:showPercent val="1"/>
            </c:dLbl>
            <c:dLbl>
              <c:idx val="2"/>
              <c:layout>
                <c:manualLayout>
                  <c:x val="0.12653793088906823"/>
                  <c:y val="8.467264008201672E-2"/>
                </c:manualLayout>
              </c:layout>
              <c:showPercent val="1"/>
            </c:dLbl>
            <c:txPr>
              <a:bodyPr/>
              <a:lstStyle/>
              <a:p>
                <a:pPr>
                  <a:defRPr sz="1400" b="1">
                    <a:solidFill>
                      <a:schemeClr val="bg1"/>
                    </a:solidFill>
                    <a:latin typeface="+mj-lt"/>
                  </a:defRPr>
                </a:pPr>
                <a:endParaRPr lang="fr-FR"/>
              </a:p>
            </c:txPr>
            <c:showPercent val="1"/>
          </c:dLbls>
          <c:cat>
            <c:strRef>
              <c:f>Feuil1!$A$2:$A$4</c:f>
              <c:strCache>
                <c:ptCount val="3"/>
                <c:pt idx="0">
                  <c:v>Défavorable</c:v>
                </c:pt>
                <c:pt idx="1">
                  <c:v>Plutôt Favorable</c:v>
                </c:pt>
                <c:pt idx="2">
                  <c:v>Favorable</c:v>
                </c:pt>
              </c:strCache>
            </c:strRef>
          </c:cat>
          <c:val>
            <c:numRef>
              <c:f>Feuil1!$B$2:$B$4</c:f>
              <c:numCache>
                <c:formatCode>General</c:formatCode>
                <c:ptCount val="3"/>
                <c:pt idx="0">
                  <c:v>11</c:v>
                </c:pt>
                <c:pt idx="1">
                  <c:v>23</c:v>
                </c:pt>
                <c:pt idx="2">
                  <c:v>12</c:v>
                </c:pt>
              </c:numCache>
            </c:numRef>
          </c:val>
        </c:ser>
        <c:dLbls>
          <c:showPercent val="1"/>
        </c:dLbls>
      </c:pie3DChart>
    </c:plotArea>
    <c:plotVisOnly val="1"/>
    <c:dispBlanksAs val="zero"/>
  </c:chart>
  <c:txPr>
    <a:bodyPr/>
    <a:lstStyle/>
    <a:p>
      <a:pPr>
        <a:defRPr sz="1800"/>
      </a:pPr>
      <a:endParaRPr lang="fr-FR"/>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ser>
          <c:idx val="0"/>
          <c:order val="0"/>
          <c:tx>
            <c:strRef>
              <c:f>Feuil1!$B$1</c:f>
              <c:strCache>
                <c:ptCount val="1"/>
                <c:pt idx="0">
                  <c:v>Nombre</c:v>
                </c:pt>
              </c:strCache>
            </c:strRef>
          </c:tx>
          <c:spPr>
            <a:solidFill>
              <a:srgbClr val="00B050"/>
            </a:solidFill>
          </c:spPr>
          <c:explosion val="25"/>
          <c:dPt>
            <c:idx val="0"/>
            <c:spPr>
              <a:solidFill>
                <a:srgbClr val="C00000"/>
              </a:solidFill>
            </c:spPr>
          </c:dPt>
          <c:dPt>
            <c:idx val="1"/>
            <c:spPr>
              <a:solidFill>
                <a:srgbClr val="00A6C8"/>
              </a:solidFill>
            </c:spPr>
          </c:dPt>
          <c:dLbls>
            <c:dLbl>
              <c:idx val="0"/>
              <c:layout>
                <c:manualLayout>
                  <c:x val="-8.9990995141566041E-2"/>
                  <c:y val="9.3741455932305526E-2"/>
                </c:manualLayout>
              </c:layout>
              <c:showPercent val="1"/>
            </c:dLbl>
            <c:dLbl>
              <c:idx val="1"/>
              <c:layout>
                <c:manualLayout>
                  <c:x val="6.443426619544973E-3"/>
                  <c:y val="-0.2593310873537758"/>
                </c:manualLayout>
              </c:layout>
              <c:showPercent val="1"/>
            </c:dLbl>
            <c:dLbl>
              <c:idx val="2"/>
              <c:layout>
                <c:manualLayout>
                  <c:x val="8.778025087289619E-2"/>
                  <c:y val="7.7687490635316617E-2"/>
                </c:manualLayout>
              </c:layout>
              <c:showPercent val="1"/>
            </c:dLbl>
            <c:txPr>
              <a:bodyPr/>
              <a:lstStyle/>
              <a:p>
                <a:pPr>
                  <a:defRPr sz="1400" b="1">
                    <a:solidFill>
                      <a:schemeClr val="bg1"/>
                    </a:solidFill>
                    <a:latin typeface="+mj-lt"/>
                  </a:defRPr>
                </a:pPr>
                <a:endParaRPr lang="fr-FR"/>
              </a:p>
            </c:txPr>
            <c:showPercent val="1"/>
          </c:dLbls>
          <c:cat>
            <c:strRef>
              <c:f>Feuil1!$A$2:$A$4</c:f>
              <c:strCache>
                <c:ptCount val="3"/>
                <c:pt idx="0">
                  <c:v>Défavorable</c:v>
                </c:pt>
                <c:pt idx="1">
                  <c:v>Plutôt Favorable</c:v>
                </c:pt>
                <c:pt idx="2">
                  <c:v>Favorable</c:v>
                </c:pt>
              </c:strCache>
            </c:strRef>
          </c:cat>
          <c:val>
            <c:numRef>
              <c:f>Feuil1!$B$2:$B$4</c:f>
              <c:numCache>
                <c:formatCode>General</c:formatCode>
                <c:ptCount val="3"/>
                <c:pt idx="0">
                  <c:v>11</c:v>
                </c:pt>
                <c:pt idx="1">
                  <c:v>22</c:v>
                </c:pt>
                <c:pt idx="2">
                  <c:v>8</c:v>
                </c:pt>
              </c:numCache>
            </c:numRef>
          </c:val>
        </c:ser>
        <c:dLbls>
          <c:showPercent val="1"/>
        </c:dLbls>
      </c:pie3DChart>
    </c:plotArea>
    <c:legend>
      <c:legendPos val="t"/>
      <c:legendEntry>
        <c:idx val="0"/>
        <c:txPr>
          <a:bodyPr/>
          <a:lstStyle/>
          <a:p>
            <a:pPr>
              <a:defRPr lang="fr-FR" sz="1400" b="1" i="0" u="none" strike="noStrike" kern="1200" baseline="0">
                <a:solidFill>
                  <a:srgbClr val="4D4D4D"/>
                </a:solidFill>
                <a:latin typeface="+mj-lt"/>
                <a:ea typeface="+mn-ea"/>
                <a:cs typeface="+mn-cs"/>
              </a:defRPr>
            </a:pPr>
            <a:endParaRPr lang="fr-FR"/>
          </a:p>
        </c:txPr>
      </c:legendEntry>
      <c:legendEntry>
        <c:idx val="1"/>
        <c:txPr>
          <a:bodyPr/>
          <a:lstStyle/>
          <a:p>
            <a:pPr>
              <a:defRPr lang="fr-FR" sz="1400" b="1" i="0" u="none" strike="noStrike" kern="1200" baseline="0">
                <a:solidFill>
                  <a:srgbClr val="4D4D4D"/>
                </a:solidFill>
                <a:latin typeface="+mj-lt"/>
                <a:ea typeface="+mn-ea"/>
                <a:cs typeface="+mn-cs"/>
              </a:defRPr>
            </a:pPr>
            <a:endParaRPr lang="fr-FR"/>
          </a:p>
        </c:txPr>
      </c:legendEntry>
      <c:legendEntry>
        <c:idx val="2"/>
        <c:txPr>
          <a:bodyPr/>
          <a:lstStyle/>
          <a:p>
            <a:pPr>
              <a:defRPr lang="fr-FR" sz="1400" b="1" i="0" u="none" strike="noStrike" kern="1200" baseline="0">
                <a:solidFill>
                  <a:srgbClr val="4D4D4D"/>
                </a:solidFill>
                <a:latin typeface="+mj-lt"/>
                <a:ea typeface="+mn-ea"/>
                <a:cs typeface="+mn-cs"/>
              </a:defRPr>
            </a:pPr>
            <a:endParaRPr lang="fr-FR"/>
          </a:p>
        </c:txPr>
      </c:legendEntry>
      <c:layout>
        <c:manualLayout>
          <c:xMode val="edge"/>
          <c:yMode val="edge"/>
          <c:x val="8.5274264191430568E-2"/>
          <c:y val="2.9711621439675812E-3"/>
          <c:w val="0.8387263721016307"/>
          <c:h val="0.25634043862245137"/>
        </c:manualLayout>
      </c:layout>
      <c:txPr>
        <a:bodyPr/>
        <a:lstStyle/>
        <a:p>
          <a:pPr>
            <a:defRPr lang="fr-FR" sz="1400" b="0" i="0" u="none" strike="noStrike" kern="1200" baseline="0">
              <a:solidFill>
                <a:srgbClr val="4D4D4D"/>
              </a:solidFill>
              <a:latin typeface="+mj-lt"/>
              <a:ea typeface="+mn-ea"/>
              <a:cs typeface="+mn-cs"/>
            </a:defRPr>
          </a:pPr>
          <a:endParaRPr lang="fr-FR"/>
        </a:p>
      </c:txPr>
    </c:legend>
    <c:plotVisOnly val="1"/>
    <c:dispBlanksAs val="zero"/>
  </c:chart>
  <c:txPr>
    <a:bodyPr/>
    <a:lstStyle/>
    <a:p>
      <a:pPr>
        <a:defRPr sz="1800"/>
      </a:pPr>
      <a:endParaRPr lang="fr-FR"/>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fr-FR"/>
  <c:chart>
    <c:autoTitleDeleted val="1"/>
    <c:view3D>
      <c:rotX val="30"/>
      <c:perspective val="30"/>
    </c:view3D>
    <c:plotArea>
      <c:layout>
        <c:manualLayout>
          <c:layoutTarget val="inner"/>
          <c:xMode val="edge"/>
          <c:yMode val="edge"/>
          <c:x val="0.30470986453133575"/>
          <c:y val="0.40853842214657943"/>
          <c:w val="0.5942104144902941"/>
          <c:h val="0.41473900982290296"/>
        </c:manualLayout>
      </c:layout>
      <c:pie3DChart>
        <c:varyColors val="1"/>
        <c:ser>
          <c:idx val="0"/>
          <c:order val="0"/>
          <c:tx>
            <c:strRef>
              <c:f>Feuil1!$B$1</c:f>
              <c:strCache>
                <c:ptCount val="1"/>
                <c:pt idx="0">
                  <c:v>Nombre</c:v>
                </c:pt>
              </c:strCache>
            </c:strRef>
          </c:tx>
          <c:explosion val="25"/>
          <c:dPt>
            <c:idx val="0"/>
            <c:spPr>
              <a:solidFill>
                <a:srgbClr val="C00000"/>
              </a:solidFill>
            </c:spPr>
          </c:dPt>
          <c:dPt>
            <c:idx val="1"/>
            <c:spPr>
              <a:solidFill>
                <a:srgbClr val="00A6C8"/>
              </a:solidFill>
            </c:spPr>
          </c:dPt>
          <c:dPt>
            <c:idx val="2"/>
            <c:spPr>
              <a:solidFill>
                <a:srgbClr val="00B050"/>
              </a:solidFill>
            </c:spPr>
          </c:dPt>
          <c:dLbls>
            <c:dLbl>
              <c:idx val="0"/>
              <c:layout>
                <c:manualLayout>
                  <c:x val="-4.8240559590491259E-4"/>
                  <c:y val="-1.8439508498851283E-2"/>
                </c:manualLayout>
              </c:layout>
              <c:showPercent val="1"/>
            </c:dLbl>
            <c:dLbl>
              <c:idx val="1"/>
              <c:layout>
                <c:manualLayout>
                  <c:x val="-4.4650699391412092E-2"/>
                  <c:y val="-5.669323898380773E-3"/>
                </c:manualLayout>
              </c:layout>
              <c:showPercent val="1"/>
            </c:dLbl>
            <c:dLbl>
              <c:idx val="2"/>
              <c:tx>
                <c:rich>
                  <a:bodyPr/>
                  <a:lstStyle/>
                  <a:p>
                    <a:r>
                      <a:rPr lang="en-US" dirty="0" smtClean="0"/>
                      <a:t>20%</a:t>
                    </a:r>
                    <a:endParaRPr lang="en-US" dirty="0"/>
                  </a:p>
                </c:rich>
              </c:tx>
              <c:showVal val="1"/>
            </c:dLbl>
            <c:txPr>
              <a:bodyPr/>
              <a:lstStyle/>
              <a:p>
                <a:pPr>
                  <a:defRPr sz="1300"/>
                </a:pPr>
                <a:endParaRPr lang="fr-FR"/>
              </a:p>
            </c:txPr>
            <c:showPercent val="1"/>
          </c:dLbls>
          <c:cat>
            <c:strRef>
              <c:f>Feuil1!$A$2:$A$4</c:f>
              <c:strCache>
                <c:ptCount val="3"/>
                <c:pt idx="0">
                  <c:v>Défavorable</c:v>
                </c:pt>
                <c:pt idx="1">
                  <c:v>Plutôt Favorable</c:v>
                </c:pt>
                <c:pt idx="2">
                  <c:v>Favorable</c:v>
                </c:pt>
              </c:strCache>
            </c:strRef>
          </c:cat>
          <c:val>
            <c:numRef>
              <c:f>Feuil1!$B$2:$B$4</c:f>
              <c:numCache>
                <c:formatCode>General</c:formatCode>
                <c:ptCount val="3"/>
                <c:pt idx="0">
                  <c:v>2</c:v>
                </c:pt>
                <c:pt idx="1">
                  <c:v>2</c:v>
                </c:pt>
                <c:pt idx="2">
                  <c:v>1</c:v>
                </c:pt>
              </c:numCache>
            </c:numRef>
          </c:val>
        </c:ser>
        <c:dLbls>
          <c:showPercent val="1"/>
        </c:dLbls>
      </c:pie3DChart>
    </c:plotArea>
    <c:legend>
      <c:legendPos val="t"/>
      <c:layout>
        <c:manualLayout>
          <c:xMode val="edge"/>
          <c:yMode val="edge"/>
          <c:x val="0"/>
          <c:y val="5.8391092294758596E-3"/>
          <c:w val="1"/>
          <c:h val="0.29850246599501701"/>
        </c:manualLayout>
      </c:layout>
      <c:txPr>
        <a:bodyPr/>
        <a:lstStyle/>
        <a:p>
          <a:pPr>
            <a:defRPr sz="1200" b="1" i="0">
              <a:solidFill>
                <a:srgbClr val="4D4D4D"/>
              </a:solidFill>
            </a:defRPr>
          </a:pPr>
          <a:endParaRPr lang="fr-FR"/>
        </a:p>
      </c:txPr>
    </c:legend>
    <c:plotVisOnly val="1"/>
    <c:dispBlanksAs val="zero"/>
  </c:chart>
  <c:txPr>
    <a:bodyPr/>
    <a:lstStyle/>
    <a:p>
      <a:pPr>
        <a:defRPr sz="1000">
          <a:latin typeface="+mj-lt"/>
        </a:defRPr>
      </a:pPr>
      <a:endParaRPr lang="fr-F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fr-FR"/>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7.4270210404613582E-2"/>
          <c:y val="0.2500484563200886"/>
          <c:w val="0.72198694615578884"/>
          <c:h val="0.61712123309798084"/>
        </c:manualLayout>
      </c:layout>
      <c:pie3DChart>
        <c:varyColors val="1"/>
        <c:ser>
          <c:idx val="0"/>
          <c:order val="0"/>
          <c:tx>
            <c:strRef>
              <c:f>Feuil1!$B$1</c:f>
              <c:strCache>
                <c:ptCount val="1"/>
                <c:pt idx="0">
                  <c:v>Nombre</c:v>
                </c:pt>
              </c:strCache>
            </c:strRef>
          </c:tx>
          <c:explosion val="19"/>
          <c:dPt>
            <c:idx val="0"/>
            <c:spPr>
              <a:solidFill>
                <a:srgbClr val="C00000"/>
              </a:solidFill>
            </c:spPr>
          </c:dPt>
          <c:dPt>
            <c:idx val="1"/>
            <c:spPr>
              <a:solidFill>
                <a:srgbClr val="00A6C8"/>
              </a:solidFill>
            </c:spPr>
          </c:dPt>
          <c:dPt>
            <c:idx val="2"/>
            <c:explosion val="31"/>
            <c:spPr>
              <a:solidFill>
                <a:srgbClr val="00B050"/>
              </a:solidFill>
            </c:spPr>
          </c:dPt>
          <c:dLbls>
            <c:dLbl>
              <c:idx val="0"/>
              <c:tx>
                <c:rich>
                  <a:bodyPr/>
                  <a:lstStyle/>
                  <a:p>
                    <a:r>
                      <a:rPr lang="en-US" dirty="0" smtClean="0"/>
                      <a:t>8%</a:t>
                    </a:r>
                    <a:endParaRPr lang="en-US" dirty="0"/>
                  </a:p>
                </c:rich>
              </c:tx>
              <c:showVal val="1"/>
            </c:dLbl>
            <c:dLbl>
              <c:idx val="1"/>
              <c:layout>
                <c:manualLayout>
                  <c:x val="-1.8618294381100887E-2"/>
                  <c:y val="8.1632747242604636E-2"/>
                </c:manualLayout>
              </c:layout>
              <c:showPercent val="1"/>
            </c:dLbl>
            <c:txPr>
              <a:bodyPr/>
              <a:lstStyle/>
              <a:p>
                <a:pPr>
                  <a:defRPr sz="1300">
                    <a:latin typeface="+mj-lt"/>
                  </a:defRPr>
                </a:pPr>
                <a:endParaRPr lang="fr-FR"/>
              </a:p>
            </c:txPr>
            <c:showPercent val="1"/>
            <c:showLeaderLines val="1"/>
          </c:dLbls>
          <c:cat>
            <c:strRef>
              <c:f>Feuil1!$A$2:$A$4</c:f>
              <c:strCache>
                <c:ptCount val="3"/>
                <c:pt idx="0">
                  <c:v>Défavorable</c:v>
                </c:pt>
                <c:pt idx="1">
                  <c:v>Plutôt Favorable</c:v>
                </c:pt>
                <c:pt idx="2">
                  <c:v>Favorable</c:v>
                </c:pt>
              </c:strCache>
            </c:strRef>
          </c:cat>
          <c:val>
            <c:numRef>
              <c:f>Feuil1!$B$2:$B$4</c:f>
              <c:numCache>
                <c:formatCode>General</c:formatCode>
                <c:ptCount val="3"/>
                <c:pt idx="0">
                  <c:v>1</c:v>
                </c:pt>
                <c:pt idx="1">
                  <c:v>8</c:v>
                </c:pt>
                <c:pt idx="2">
                  <c:v>3</c:v>
                </c:pt>
              </c:numCache>
            </c:numRef>
          </c:val>
        </c:ser>
        <c:dLbls>
          <c:showPercent val="1"/>
        </c:dLbls>
      </c:pie3DChart>
    </c:plotArea>
    <c:plotVisOnly val="1"/>
    <c:dispBlanksAs val="zero"/>
  </c:chart>
  <c:txPr>
    <a:bodyPr/>
    <a:lstStyle/>
    <a:p>
      <a:pPr>
        <a:defRPr sz="1800"/>
      </a:pPr>
      <a:endParaRPr lang="fr-FR"/>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fr-FR"/>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0.13491668125408995"/>
          <c:y val="0.19177286024604515"/>
          <c:w val="0.8482645568771956"/>
          <c:h val="0.67521519376229577"/>
        </c:manualLayout>
      </c:layout>
      <c:pie3DChart>
        <c:varyColors val="1"/>
        <c:ser>
          <c:idx val="0"/>
          <c:order val="0"/>
          <c:tx>
            <c:strRef>
              <c:f>Feuil1!$B$1</c:f>
              <c:strCache>
                <c:ptCount val="1"/>
                <c:pt idx="0">
                  <c:v>Nombre</c:v>
                </c:pt>
              </c:strCache>
            </c:strRef>
          </c:tx>
          <c:spPr>
            <a:solidFill>
              <a:srgbClr val="00A6C8"/>
            </a:solidFill>
          </c:spPr>
          <c:explosion val="50"/>
          <c:dPt>
            <c:idx val="0"/>
            <c:explosion val="9"/>
            <c:spPr>
              <a:solidFill>
                <a:srgbClr val="C00000"/>
              </a:solidFill>
            </c:spPr>
          </c:dPt>
          <c:dPt>
            <c:idx val="1"/>
            <c:explosion val="24"/>
          </c:dPt>
          <c:dPt>
            <c:idx val="2"/>
            <c:explosion val="24"/>
            <c:spPr>
              <a:solidFill>
                <a:srgbClr val="00B050"/>
              </a:solidFill>
            </c:spPr>
          </c:dPt>
          <c:dLbls>
            <c:dLbl>
              <c:idx val="1"/>
              <c:layout>
                <c:manualLayout>
                  <c:x val="-3.0761058716716281E-2"/>
                  <c:y val="-2.9248838257381664E-2"/>
                </c:manualLayout>
              </c:layout>
              <c:showPercent val="1"/>
            </c:dLbl>
            <c:txPr>
              <a:bodyPr/>
              <a:lstStyle/>
              <a:p>
                <a:pPr>
                  <a:defRPr sz="1300">
                    <a:latin typeface="+mj-lt"/>
                  </a:defRPr>
                </a:pPr>
                <a:endParaRPr lang="fr-FR"/>
              </a:p>
            </c:txPr>
            <c:showPercent val="1"/>
          </c:dLbls>
          <c:cat>
            <c:strRef>
              <c:f>Feuil1!$A$2:$A$4</c:f>
              <c:strCache>
                <c:ptCount val="3"/>
                <c:pt idx="0">
                  <c:v>Défavorable</c:v>
                </c:pt>
                <c:pt idx="1">
                  <c:v>Plutôt Favorable</c:v>
                </c:pt>
                <c:pt idx="2">
                  <c:v>Favorable</c:v>
                </c:pt>
              </c:strCache>
            </c:strRef>
          </c:cat>
          <c:val>
            <c:numRef>
              <c:f>Feuil1!$B$2:$B$4</c:f>
              <c:numCache>
                <c:formatCode>General</c:formatCode>
                <c:ptCount val="3"/>
                <c:pt idx="0">
                  <c:v>8</c:v>
                </c:pt>
                <c:pt idx="1">
                  <c:v>12</c:v>
                </c:pt>
                <c:pt idx="2">
                  <c:v>4</c:v>
                </c:pt>
              </c:numCache>
            </c:numRef>
          </c:val>
        </c:ser>
        <c:dLbls>
          <c:showPercent val="1"/>
        </c:dLbls>
      </c:pie3DChart>
    </c:plotArea>
    <c:plotVisOnly val="1"/>
    <c:dispBlanksAs val="zero"/>
  </c:chart>
  <c:txPr>
    <a:bodyPr/>
    <a:lstStyle/>
    <a:p>
      <a:pPr>
        <a:defRPr sz="1800"/>
      </a:pPr>
      <a:endParaRPr lang="fr-FR"/>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6E6FCF0D-CAE4-47F5-A83D-52349D02A95F}" type="datetimeFigureOut">
              <a:rPr lang="fr-FR" smtClean="0"/>
              <a:pPr/>
              <a:t>10/07/2012</a:t>
            </a:fld>
            <a:endParaRPr lang="fr-FR"/>
          </a:p>
        </p:txBody>
      </p:sp>
      <p:sp>
        <p:nvSpPr>
          <p:cNvPr id="4" name="Espace réservé du pied de page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C0C0A1AD-052B-4867-8F01-EAF263AF6A5E}" type="slidenum">
              <a:rPr lang="fr-FR" smtClean="0"/>
              <a:pPr/>
              <a:t>‹N°›</a:t>
            </a:fld>
            <a:endParaRPr lang="fr-FR"/>
          </a:p>
        </p:txBody>
      </p:sp>
    </p:spTree>
    <p:extLst>
      <p:ext uri="{BB962C8B-B14F-4D97-AF65-F5344CB8AC3E}">
        <p14:creationId xmlns="" xmlns:p14="http://schemas.microsoft.com/office/powerpoint/2010/main" val="39782139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588DE032-2525-4A2E-AFAE-237949B9C43A}" type="datetimeFigureOut">
              <a:rPr lang="fr-FR" smtClean="0"/>
              <a:pPr/>
              <a:t>10/07/2012</a:t>
            </a:fld>
            <a:endParaRPr lang="fr-FR"/>
          </a:p>
        </p:txBody>
      </p:sp>
      <p:sp>
        <p:nvSpPr>
          <p:cNvPr id="4" name="Espace réservé de l'image des diapositives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31F97832-1509-4C23-8CB0-1D7DB5424CCA}" type="slidenum">
              <a:rPr lang="fr-FR" smtClean="0"/>
              <a:pPr/>
              <a:t>‹N°›</a:t>
            </a:fld>
            <a:endParaRPr lang="fr-FR"/>
          </a:p>
        </p:txBody>
      </p:sp>
    </p:spTree>
    <p:extLst>
      <p:ext uri="{BB962C8B-B14F-4D97-AF65-F5344CB8AC3E}">
        <p14:creationId xmlns="" xmlns:p14="http://schemas.microsoft.com/office/powerpoint/2010/main" val="31841450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ESPACE</a:t>
            </a:r>
            <a:r>
              <a:rPr lang="fr-FR" baseline="0" dirty="0" smtClean="0"/>
              <a:t> TRAITE PAR CLAIRE</a:t>
            </a:r>
            <a:endParaRPr lang="fr-FR" dirty="0"/>
          </a:p>
        </p:txBody>
      </p:sp>
      <p:sp>
        <p:nvSpPr>
          <p:cNvPr id="5" name="Espace réservé du numéro de diapositive 4"/>
          <p:cNvSpPr>
            <a:spLocks noGrp="1"/>
          </p:cNvSpPr>
          <p:nvPr>
            <p:ph type="sldNum" sz="quarter" idx="10"/>
          </p:nvPr>
        </p:nvSpPr>
        <p:spPr/>
        <p:txBody>
          <a:bodyPr/>
          <a:lstStyle/>
          <a:p>
            <a:fld id="{31F97832-1509-4C23-8CB0-1D7DB5424CCA}" type="slidenum">
              <a:rPr lang="fr-FR" smtClean="0"/>
              <a:pPr/>
              <a:t>11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Check : OK</a:t>
            </a:r>
            <a:endParaRPr lang="fr-FR" dirty="0"/>
          </a:p>
        </p:txBody>
      </p:sp>
      <p:sp>
        <p:nvSpPr>
          <p:cNvPr id="5" name="Espace réservé du numéro de diapositive 4"/>
          <p:cNvSpPr>
            <a:spLocks noGrp="1"/>
          </p:cNvSpPr>
          <p:nvPr>
            <p:ph type="sldNum" sz="quarter" idx="10"/>
          </p:nvPr>
        </p:nvSpPr>
        <p:spPr/>
        <p:txBody>
          <a:bodyPr/>
          <a:lstStyle/>
          <a:p>
            <a:fld id="{31F97832-1509-4C23-8CB0-1D7DB5424CCA}" type="slidenum">
              <a:rPr lang="fr-FR" smtClean="0"/>
              <a:pPr/>
              <a:t>39</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Check : OK</a:t>
            </a:r>
            <a:endParaRPr lang="fr-FR" dirty="0"/>
          </a:p>
        </p:txBody>
      </p:sp>
      <p:sp>
        <p:nvSpPr>
          <p:cNvPr id="5" name="Espace réservé du numéro de diapositive 4"/>
          <p:cNvSpPr>
            <a:spLocks noGrp="1"/>
          </p:cNvSpPr>
          <p:nvPr>
            <p:ph type="sldNum" sz="quarter" idx="10"/>
          </p:nvPr>
        </p:nvSpPr>
        <p:spPr/>
        <p:txBody>
          <a:bodyPr/>
          <a:lstStyle/>
          <a:p>
            <a:fld id="{31F97832-1509-4C23-8CB0-1D7DB5424CCA}" type="slidenum">
              <a:rPr lang="fr-FR" smtClean="0"/>
              <a:pPr/>
              <a:t>40</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u numéro de diapositive 4"/>
          <p:cNvSpPr>
            <a:spLocks noGrp="1"/>
          </p:cNvSpPr>
          <p:nvPr>
            <p:ph type="sldNum" sz="quarter" idx="10"/>
          </p:nvPr>
        </p:nvSpPr>
        <p:spPr/>
        <p:txBody>
          <a:bodyPr/>
          <a:lstStyle/>
          <a:p>
            <a:fld id="{31F97832-1509-4C23-8CB0-1D7DB5424CCA}" type="slidenum">
              <a:rPr lang="fr-FR" smtClean="0"/>
              <a:pPr/>
              <a:t>41</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Check : OK</a:t>
            </a:r>
            <a:endParaRPr lang="fr-FR" dirty="0"/>
          </a:p>
        </p:txBody>
      </p:sp>
      <p:sp>
        <p:nvSpPr>
          <p:cNvPr id="5" name="Espace réservé du numéro de diapositive 4"/>
          <p:cNvSpPr>
            <a:spLocks noGrp="1"/>
          </p:cNvSpPr>
          <p:nvPr>
            <p:ph type="sldNum" sz="quarter" idx="10"/>
          </p:nvPr>
        </p:nvSpPr>
        <p:spPr/>
        <p:txBody>
          <a:bodyPr/>
          <a:lstStyle/>
          <a:p>
            <a:fld id="{31F97832-1509-4C23-8CB0-1D7DB5424CCA}" type="slidenum">
              <a:rPr lang="fr-FR" smtClean="0"/>
              <a:pPr/>
              <a:t>42</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ESPACE</a:t>
            </a:r>
            <a:r>
              <a:rPr lang="fr-FR" baseline="0" dirty="0" smtClean="0"/>
              <a:t> TRAITE PAR CLAIRE</a:t>
            </a:r>
            <a:endParaRPr lang="fr-FR" dirty="0"/>
          </a:p>
        </p:txBody>
      </p:sp>
      <p:sp>
        <p:nvSpPr>
          <p:cNvPr id="5" name="Espace réservé du numéro de diapositive 4"/>
          <p:cNvSpPr>
            <a:spLocks noGrp="1"/>
          </p:cNvSpPr>
          <p:nvPr>
            <p:ph type="sldNum" sz="quarter" idx="10"/>
          </p:nvPr>
        </p:nvSpPr>
        <p:spPr/>
        <p:txBody>
          <a:bodyPr/>
          <a:lstStyle/>
          <a:p>
            <a:fld id="{31F97832-1509-4C23-8CB0-1D7DB5424CCA}" type="slidenum">
              <a:rPr lang="fr-FR" smtClean="0"/>
              <a:pPr/>
              <a:t>44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Check : OK</a:t>
            </a:r>
            <a:endParaRPr lang="fr-FR" dirty="0"/>
          </a:p>
        </p:txBody>
      </p:sp>
      <p:sp>
        <p:nvSpPr>
          <p:cNvPr id="5" name="Espace réservé du numéro de diapositive 4"/>
          <p:cNvSpPr>
            <a:spLocks noGrp="1"/>
          </p:cNvSpPr>
          <p:nvPr>
            <p:ph type="sldNum" sz="quarter" idx="10"/>
          </p:nvPr>
        </p:nvSpPr>
        <p:spPr/>
        <p:txBody>
          <a:bodyPr/>
          <a:lstStyle/>
          <a:p>
            <a:fld id="{31F97832-1509-4C23-8CB0-1D7DB5424CCA}" type="slidenum">
              <a:rPr lang="fr-FR" smtClean="0"/>
              <a:pPr/>
              <a:t>50</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1F97832-1509-4C23-8CB0-1D7DB5424CCA}" type="slidenum">
              <a:rPr lang="fr-FR" smtClean="0"/>
              <a:pPr/>
              <a:t>61</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ESPACE</a:t>
            </a:r>
            <a:r>
              <a:rPr lang="fr-FR" baseline="0" dirty="0" smtClean="0"/>
              <a:t> TRAITE PAR CLAIRE</a:t>
            </a:r>
            <a:endParaRPr lang="fr-FR" dirty="0"/>
          </a:p>
        </p:txBody>
      </p:sp>
      <p:sp>
        <p:nvSpPr>
          <p:cNvPr id="5" name="Espace réservé du numéro de diapositive 4"/>
          <p:cNvSpPr>
            <a:spLocks noGrp="1"/>
          </p:cNvSpPr>
          <p:nvPr>
            <p:ph type="sldNum" sz="quarter" idx="10"/>
          </p:nvPr>
        </p:nvSpPr>
        <p:spPr/>
        <p:txBody>
          <a:bodyPr/>
          <a:lstStyle/>
          <a:p>
            <a:fld id="{31F97832-1509-4C23-8CB0-1D7DB5424CCA}" type="slidenum">
              <a:rPr lang="fr-FR" smtClean="0"/>
              <a:pPr/>
              <a:t>62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ESPACE</a:t>
            </a:r>
            <a:r>
              <a:rPr lang="fr-FR" baseline="0" dirty="0" smtClean="0"/>
              <a:t> TRAITE PAR CLAIRE</a:t>
            </a:r>
            <a:endParaRPr lang="fr-FR" dirty="0"/>
          </a:p>
        </p:txBody>
      </p:sp>
      <p:sp>
        <p:nvSpPr>
          <p:cNvPr id="5" name="Espace réservé du numéro de diapositive 4"/>
          <p:cNvSpPr>
            <a:spLocks noGrp="1"/>
          </p:cNvSpPr>
          <p:nvPr>
            <p:ph type="sldNum" sz="quarter" idx="10"/>
          </p:nvPr>
        </p:nvSpPr>
        <p:spPr/>
        <p:txBody>
          <a:bodyPr/>
          <a:lstStyle/>
          <a:p>
            <a:fld id="{31F97832-1509-4C23-8CB0-1D7DB5424CCA}" type="slidenum">
              <a:rPr lang="fr-FR" smtClean="0"/>
              <a:pPr/>
              <a:t>30</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Check : OK</a:t>
            </a:r>
          </a:p>
        </p:txBody>
      </p:sp>
      <p:sp>
        <p:nvSpPr>
          <p:cNvPr id="5" name="Espace réservé du numéro de diapositive 4"/>
          <p:cNvSpPr>
            <a:spLocks noGrp="1"/>
          </p:cNvSpPr>
          <p:nvPr>
            <p:ph type="sldNum" sz="quarter" idx="10"/>
          </p:nvPr>
        </p:nvSpPr>
        <p:spPr/>
        <p:txBody>
          <a:bodyPr/>
          <a:lstStyle/>
          <a:p>
            <a:fld id="{31F97832-1509-4C23-8CB0-1D7DB5424CCA}" type="slidenum">
              <a:rPr lang="fr-FR" smtClean="0"/>
              <a:pPr/>
              <a:t>32</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Check : OK</a:t>
            </a:r>
          </a:p>
        </p:txBody>
      </p:sp>
      <p:sp>
        <p:nvSpPr>
          <p:cNvPr id="5" name="Espace réservé du numéro de diapositive 4"/>
          <p:cNvSpPr>
            <a:spLocks noGrp="1"/>
          </p:cNvSpPr>
          <p:nvPr>
            <p:ph type="sldNum" sz="quarter" idx="10"/>
          </p:nvPr>
        </p:nvSpPr>
        <p:spPr/>
        <p:txBody>
          <a:bodyPr/>
          <a:lstStyle/>
          <a:p>
            <a:fld id="{31F97832-1509-4C23-8CB0-1D7DB5424CCA}" type="slidenum">
              <a:rPr lang="fr-FR" smtClean="0"/>
              <a:pPr/>
              <a:t>33</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Check : OK</a:t>
            </a:r>
          </a:p>
        </p:txBody>
      </p:sp>
      <p:sp>
        <p:nvSpPr>
          <p:cNvPr id="5" name="Espace réservé du numéro de diapositive 4"/>
          <p:cNvSpPr>
            <a:spLocks noGrp="1"/>
          </p:cNvSpPr>
          <p:nvPr>
            <p:ph type="sldNum" sz="quarter" idx="10"/>
          </p:nvPr>
        </p:nvSpPr>
        <p:spPr/>
        <p:txBody>
          <a:bodyPr/>
          <a:lstStyle/>
          <a:p>
            <a:fld id="{31F97832-1509-4C23-8CB0-1D7DB5424CCA}" type="slidenum">
              <a:rPr lang="fr-FR" smtClean="0"/>
              <a:pPr/>
              <a:t>34</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Check : OK</a:t>
            </a:r>
          </a:p>
        </p:txBody>
      </p:sp>
      <p:sp>
        <p:nvSpPr>
          <p:cNvPr id="5" name="Espace réservé du numéro de diapositive 4"/>
          <p:cNvSpPr>
            <a:spLocks noGrp="1"/>
          </p:cNvSpPr>
          <p:nvPr>
            <p:ph type="sldNum" sz="quarter" idx="10"/>
          </p:nvPr>
        </p:nvSpPr>
        <p:spPr/>
        <p:txBody>
          <a:bodyPr/>
          <a:lstStyle/>
          <a:p>
            <a:fld id="{31F97832-1509-4C23-8CB0-1D7DB5424CCA}" type="slidenum">
              <a:rPr lang="fr-FR" smtClean="0"/>
              <a:pPr/>
              <a:t>35</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Check : OK</a:t>
            </a:r>
            <a:endParaRPr lang="fr-FR" dirty="0"/>
          </a:p>
        </p:txBody>
      </p:sp>
      <p:sp>
        <p:nvSpPr>
          <p:cNvPr id="5" name="Espace réservé du numéro de diapositive 4"/>
          <p:cNvSpPr>
            <a:spLocks noGrp="1"/>
          </p:cNvSpPr>
          <p:nvPr>
            <p:ph type="sldNum" sz="quarter" idx="10"/>
          </p:nvPr>
        </p:nvSpPr>
        <p:spPr/>
        <p:txBody>
          <a:bodyPr/>
          <a:lstStyle/>
          <a:p>
            <a:fld id="{31F97832-1509-4C23-8CB0-1D7DB5424CCA}" type="slidenum">
              <a:rPr lang="fr-FR" smtClean="0"/>
              <a:pPr/>
              <a:t>36</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Check : OK</a:t>
            </a:r>
            <a:endParaRPr lang="fr-FR" dirty="0"/>
          </a:p>
        </p:txBody>
      </p:sp>
      <p:sp>
        <p:nvSpPr>
          <p:cNvPr id="5" name="Espace réservé du numéro de diapositive 4"/>
          <p:cNvSpPr>
            <a:spLocks noGrp="1"/>
          </p:cNvSpPr>
          <p:nvPr>
            <p:ph type="sldNum" sz="quarter" idx="10"/>
          </p:nvPr>
        </p:nvSpPr>
        <p:spPr/>
        <p:txBody>
          <a:bodyPr/>
          <a:lstStyle/>
          <a:p>
            <a:fld id="{31F97832-1509-4C23-8CB0-1D7DB5424CCA}" type="slidenum">
              <a:rPr lang="fr-FR" smtClean="0"/>
              <a:pPr/>
              <a:t>37</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Check : OK</a:t>
            </a:r>
            <a:endParaRPr lang="fr-FR" dirty="0"/>
          </a:p>
        </p:txBody>
      </p:sp>
      <p:sp>
        <p:nvSpPr>
          <p:cNvPr id="5" name="Espace réservé du numéro de diapositive 4"/>
          <p:cNvSpPr>
            <a:spLocks noGrp="1"/>
          </p:cNvSpPr>
          <p:nvPr>
            <p:ph type="sldNum" sz="quarter" idx="10"/>
          </p:nvPr>
        </p:nvSpPr>
        <p:spPr/>
        <p:txBody>
          <a:bodyPr/>
          <a:lstStyle/>
          <a:p>
            <a:fld id="{31F97832-1509-4C23-8CB0-1D7DB5424CCA}" type="slidenum">
              <a:rPr lang="fr-FR" smtClean="0"/>
              <a:pPr/>
              <a:t>38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9287" name="Picture 71" descr="ImageTitre"/>
          <p:cNvPicPr>
            <a:picLocks noChangeAspect="1" noChangeArrowheads="1"/>
          </p:cNvPicPr>
          <p:nvPr userDrawn="1"/>
        </p:nvPicPr>
        <p:blipFill>
          <a:blip r:embed="rId2" cstate="screen"/>
          <a:srcRect/>
          <a:stretch>
            <a:fillRect/>
          </a:stretch>
        </p:blipFill>
        <p:spPr bwMode="auto">
          <a:xfrm>
            <a:off x="0" y="0"/>
            <a:ext cx="9144000" cy="6858000"/>
          </a:xfrm>
          <a:prstGeom prst="rect">
            <a:avLst/>
          </a:prstGeom>
          <a:noFill/>
        </p:spPr>
      </p:pic>
      <p:sp>
        <p:nvSpPr>
          <p:cNvPr id="9220" name="Rectangle 4"/>
          <p:cNvSpPr>
            <a:spLocks noGrp="1" noChangeArrowheads="1"/>
          </p:cNvSpPr>
          <p:nvPr>
            <p:ph type="ctrTitle"/>
          </p:nvPr>
        </p:nvSpPr>
        <p:spPr>
          <a:xfrm>
            <a:off x="495300" y="2368550"/>
            <a:ext cx="7886700" cy="1470025"/>
          </a:xfrm>
          <a:prstGeom prst="rect">
            <a:avLst/>
          </a:prstGeom>
        </p:spPr>
        <p:txBody>
          <a:bodyPr tIns="45720" anchor="ctr"/>
          <a:lstStyle>
            <a:lvl1pPr>
              <a:lnSpc>
                <a:spcPct val="90000"/>
              </a:lnSpc>
              <a:defRPr sz="4200">
                <a:solidFill>
                  <a:srgbClr val="0092BB"/>
                </a:solidFill>
                <a:latin typeface="Bliss-Heavy" pitchFamily="34" charset="0"/>
              </a:defRPr>
            </a:lvl1pPr>
          </a:lstStyle>
          <a:p>
            <a:r>
              <a:rPr lang="fr-FR"/>
              <a:t>Cliquez pour modifier le style du titre</a:t>
            </a:r>
          </a:p>
        </p:txBody>
      </p:sp>
      <p:sp>
        <p:nvSpPr>
          <p:cNvPr id="9221" name="Rectangle 5"/>
          <p:cNvSpPr>
            <a:spLocks noGrp="1" noChangeArrowheads="1"/>
          </p:cNvSpPr>
          <p:nvPr>
            <p:ph type="subTitle" idx="1"/>
          </p:nvPr>
        </p:nvSpPr>
        <p:spPr>
          <a:xfrm>
            <a:off x="495300" y="3609975"/>
            <a:ext cx="6400800" cy="1752600"/>
          </a:xfrm>
        </p:spPr>
        <p:txBody>
          <a:bodyPr/>
          <a:lstStyle>
            <a:lvl1pPr marL="0" indent="0">
              <a:defRPr sz="2600"/>
            </a:lvl1pPr>
          </a:lstStyle>
          <a:p>
            <a:r>
              <a:rPr lang="fr-FR"/>
              <a:t>Cliquez pour modifier le style des sous-titres du masque</a:t>
            </a:r>
          </a:p>
        </p:txBody>
      </p:sp>
      <p:sp>
        <p:nvSpPr>
          <p:cNvPr id="9222" name="Rectangle 6"/>
          <p:cNvSpPr>
            <a:spLocks noGrp="1" noChangeArrowheads="1"/>
          </p:cNvSpPr>
          <p:nvPr>
            <p:ph type="dt" sz="half" idx="2"/>
          </p:nvPr>
        </p:nvSpPr>
        <p:spPr/>
        <p:txBody>
          <a:bodyPr/>
          <a:lstStyle>
            <a:lvl1pPr>
              <a:defRPr/>
            </a:lvl1pPr>
          </a:lstStyle>
          <a:p>
            <a:endParaRPr lang="fr-FR"/>
          </a:p>
        </p:txBody>
      </p:sp>
      <p:sp>
        <p:nvSpPr>
          <p:cNvPr id="9223" name="Rectangle 7"/>
          <p:cNvSpPr>
            <a:spLocks noGrp="1" noChangeArrowheads="1"/>
          </p:cNvSpPr>
          <p:nvPr>
            <p:ph type="ftr" sz="quarter" idx="3"/>
          </p:nvPr>
        </p:nvSpPr>
        <p:spPr>
          <a:xfrm>
            <a:off x="3124200" y="6245225"/>
            <a:ext cx="2895600" cy="476250"/>
          </a:xfrm>
          <a:prstGeom prst="rect">
            <a:avLst/>
          </a:prstGeom>
        </p:spPr>
        <p:txBody>
          <a:bodyPr/>
          <a:lstStyle>
            <a:lvl1pPr>
              <a:defRPr/>
            </a:lvl1pPr>
          </a:lstStyle>
          <a:p>
            <a:endParaRPr lang="fr-FR"/>
          </a:p>
        </p:txBody>
      </p:sp>
      <p:sp>
        <p:nvSpPr>
          <p:cNvPr id="9224" name="Rectangle 8"/>
          <p:cNvSpPr>
            <a:spLocks noGrp="1" noChangeArrowheads="1"/>
          </p:cNvSpPr>
          <p:nvPr>
            <p:ph type="sldNum" sz="quarter" idx="4"/>
          </p:nvPr>
        </p:nvSpPr>
        <p:spPr>
          <a:xfrm>
            <a:off x="6553200" y="6245225"/>
            <a:ext cx="2133600" cy="476250"/>
          </a:xfrm>
        </p:spPr>
        <p:txBody>
          <a:bodyPr anchor="t"/>
          <a:lstStyle>
            <a:lvl1pPr algn="r">
              <a:defRPr sz="1400">
                <a:solidFill>
                  <a:schemeClr val="tx1"/>
                </a:solidFill>
              </a:defRPr>
            </a:lvl1pPr>
          </a:lstStyle>
          <a:p>
            <a:fld id="{2AE63607-024D-4B42-97F2-2343975C1EC3}" type="slidenum">
              <a:rPr lang="fr-FR"/>
              <a:pPr/>
              <a:t>‹N°›</a:t>
            </a:fld>
            <a:endParaRPr lang="fr-FR"/>
          </a:p>
        </p:txBody>
      </p:sp>
      <p:sp>
        <p:nvSpPr>
          <p:cNvPr id="9228" name="Rectangle 12"/>
          <p:cNvSpPr>
            <a:spLocks noChangeArrowheads="1"/>
          </p:cNvSpPr>
          <p:nvPr userDrawn="1"/>
        </p:nvSpPr>
        <p:spPr bwMode="auto">
          <a:xfrm>
            <a:off x="0" y="6372225"/>
            <a:ext cx="9144000" cy="485775"/>
          </a:xfrm>
          <a:prstGeom prst="rect">
            <a:avLst/>
          </a:prstGeom>
          <a:solidFill>
            <a:srgbClr val="0092BB"/>
          </a:solidFill>
          <a:ln w="9525">
            <a:noFill/>
            <a:miter lim="800000"/>
            <a:headEnd/>
            <a:tailEnd/>
          </a:ln>
          <a:effectLst/>
        </p:spPr>
        <p:txBody>
          <a:bodyPr wrap="none" anchor="ctr"/>
          <a:lstStyle/>
          <a:p>
            <a:endParaRPr lang="fr-FR"/>
          </a:p>
        </p:txBody>
      </p:sp>
      <p:grpSp>
        <p:nvGrpSpPr>
          <p:cNvPr id="9267" name="Group 51"/>
          <p:cNvGrpSpPr>
            <a:grpSpLocks/>
          </p:cNvGrpSpPr>
          <p:nvPr userDrawn="1"/>
        </p:nvGrpSpPr>
        <p:grpSpPr bwMode="auto">
          <a:xfrm>
            <a:off x="3814763" y="298450"/>
            <a:ext cx="1517650" cy="657225"/>
            <a:chOff x="2403" y="188"/>
            <a:chExt cx="956" cy="414"/>
          </a:xfrm>
        </p:grpSpPr>
        <p:sp>
          <p:nvSpPr>
            <p:cNvPr id="9268" name="Freeform 52"/>
            <p:cNvSpPr>
              <a:spLocks/>
            </p:cNvSpPr>
            <p:nvPr userDrawn="1"/>
          </p:nvSpPr>
          <p:spPr bwMode="auto">
            <a:xfrm>
              <a:off x="2587" y="189"/>
              <a:ext cx="242" cy="175"/>
            </a:xfrm>
            <a:custGeom>
              <a:avLst/>
              <a:gdLst/>
              <a:ahLst/>
              <a:cxnLst>
                <a:cxn ang="0">
                  <a:pos x="96" y="470"/>
                </a:cxn>
                <a:cxn ang="0">
                  <a:pos x="8" y="474"/>
                </a:cxn>
                <a:cxn ang="0">
                  <a:pos x="0" y="470"/>
                </a:cxn>
                <a:cxn ang="0">
                  <a:pos x="0" y="160"/>
                </a:cxn>
                <a:cxn ang="0">
                  <a:pos x="10" y="96"/>
                </a:cxn>
                <a:cxn ang="0">
                  <a:pos x="26" y="64"/>
                </a:cxn>
                <a:cxn ang="0">
                  <a:pos x="62" y="30"/>
                </a:cxn>
                <a:cxn ang="0">
                  <a:pos x="90" y="16"/>
                </a:cxn>
                <a:cxn ang="0">
                  <a:pos x="120" y="6"/>
                </a:cxn>
                <a:cxn ang="0">
                  <a:pos x="182" y="0"/>
                </a:cxn>
                <a:cxn ang="0">
                  <a:pos x="242" y="8"/>
                </a:cxn>
                <a:cxn ang="0">
                  <a:pos x="296" y="30"/>
                </a:cxn>
                <a:cxn ang="0">
                  <a:pos x="316" y="48"/>
                </a:cxn>
                <a:cxn ang="0">
                  <a:pos x="332" y="68"/>
                </a:cxn>
                <a:cxn ang="0">
                  <a:pos x="372" y="24"/>
                </a:cxn>
                <a:cxn ang="0">
                  <a:pos x="410" y="8"/>
                </a:cxn>
                <a:cxn ang="0">
                  <a:pos x="480" y="0"/>
                </a:cxn>
                <a:cxn ang="0">
                  <a:pos x="534" y="6"/>
                </a:cxn>
                <a:cxn ang="0">
                  <a:pos x="578" y="20"/>
                </a:cxn>
                <a:cxn ang="0">
                  <a:pos x="626" y="58"/>
                </a:cxn>
                <a:cxn ang="0">
                  <a:pos x="644" y="94"/>
                </a:cxn>
                <a:cxn ang="0">
                  <a:pos x="654" y="164"/>
                </a:cxn>
                <a:cxn ang="0">
                  <a:pos x="654" y="470"/>
                </a:cxn>
                <a:cxn ang="0">
                  <a:pos x="566" y="474"/>
                </a:cxn>
                <a:cxn ang="0">
                  <a:pos x="560" y="472"/>
                </a:cxn>
                <a:cxn ang="0">
                  <a:pos x="556" y="466"/>
                </a:cxn>
                <a:cxn ang="0">
                  <a:pos x="554" y="154"/>
                </a:cxn>
                <a:cxn ang="0">
                  <a:pos x="548" y="130"/>
                </a:cxn>
                <a:cxn ang="0">
                  <a:pos x="530" y="104"/>
                </a:cxn>
                <a:cxn ang="0">
                  <a:pos x="510" y="94"/>
                </a:cxn>
                <a:cxn ang="0">
                  <a:pos x="466" y="88"/>
                </a:cxn>
                <a:cxn ang="0">
                  <a:pos x="424" y="94"/>
                </a:cxn>
                <a:cxn ang="0">
                  <a:pos x="396" y="112"/>
                </a:cxn>
                <a:cxn ang="0">
                  <a:pos x="378" y="164"/>
                </a:cxn>
                <a:cxn ang="0">
                  <a:pos x="376" y="466"/>
                </a:cxn>
                <a:cxn ang="0">
                  <a:pos x="286" y="474"/>
                </a:cxn>
                <a:cxn ang="0">
                  <a:pos x="278" y="466"/>
                </a:cxn>
                <a:cxn ang="0">
                  <a:pos x="278" y="172"/>
                </a:cxn>
                <a:cxn ang="0">
                  <a:pos x="266" y="128"/>
                </a:cxn>
                <a:cxn ang="0">
                  <a:pos x="252" y="108"/>
                </a:cxn>
                <a:cxn ang="0">
                  <a:pos x="234" y="96"/>
                </a:cxn>
                <a:cxn ang="0">
                  <a:pos x="184" y="88"/>
                </a:cxn>
                <a:cxn ang="0">
                  <a:pos x="148" y="92"/>
                </a:cxn>
                <a:cxn ang="0">
                  <a:pos x="120" y="106"/>
                </a:cxn>
                <a:cxn ang="0">
                  <a:pos x="102" y="130"/>
                </a:cxn>
                <a:cxn ang="0">
                  <a:pos x="98" y="466"/>
                </a:cxn>
              </a:cxnLst>
              <a:rect l="0" t="0" r="r" b="b"/>
              <a:pathLst>
                <a:path w="654" h="474">
                  <a:moveTo>
                    <a:pt x="98" y="466"/>
                  </a:moveTo>
                  <a:lnTo>
                    <a:pt x="98" y="466"/>
                  </a:lnTo>
                  <a:lnTo>
                    <a:pt x="96" y="470"/>
                  </a:lnTo>
                  <a:lnTo>
                    <a:pt x="96" y="472"/>
                  </a:lnTo>
                  <a:lnTo>
                    <a:pt x="88" y="474"/>
                  </a:lnTo>
                  <a:lnTo>
                    <a:pt x="8" y="474"/>
                  </a:lnTo>
                  <a:lnTo>
                    <a:pt x="8" y="474"/>
                  </a:lnTo>
                  <a:lnTo>
                    <a:pt x="2" y="472"/>
                  </a:lnTo>
                  <a:lnTo>
                    <a:pt x="0" y="470"/>
                  </a:lnTo>
                  <a:lnTo>
                    <a:pt x="0" y="466"/>
                  </a:lnTo>
                  <a:lnTo>
                    <a:pt x="0" y="160"/>
                  </a:lnTo>
                  <a:lnTo>
                    <a:pt x="0" y="160"/>
                  </a:lnTo>
                  <a:lnTo>
                    <a:pt x="0" y="136"/>
                  </a:lnTo>
                  <a:lnTo>
                    <a:pt x="4" y="116"/>
                  </a:lnTo>
                  <a:lnTo>
                    <a:pt x="10" y="96"/>
                  </a:lnTo>
                  <a:lnTo>
                    <a:pt x="18" y="80"/>
                  </a:lnTo>
                  <a:lnTo>
                    <a:pt x="18" y="80"/>
                  </a:lnTo>
                  <a:lnTo>
                    <a:pt x="26" y="64"/>
                  </a:lnTo>
                  <a:lnTo>
                    <a:pt x="38" y="50"/>
                  </a:lnTo>
                  <a:lnTo>
                    <a:pt x="48" y="40"/>
                  </a:lnTo>
                  <a:lnTo>
                    <a:pt x="62" y="30"/>
                  </a:lnTo>
                  <a:lnTo>
                    <a:pt x="62" y="30"/>
                  </a:lnTo>
                  <a:lnTo>
                    <a:pt x="76" y="22"/>
                  </a:lnTo>
                  <a:lnTo>
                    <a:pt x="90" y="16"/>
                  </a:lnTo>
                  <a:lnTo>
                    <a:pt x="104" y="10"/>
                  </a:lnTo>
                  <a:lnTo>
                    <a:pt x="120" y="6"/>
                  </a:lnTo>
                  <a:lnTo>
                    <a:pt x="120" y="6"/>
                  </a:lnTo>
                  <a:lnTo>
                    <a:pt x="150" y="2"/>
                  </a:lnTo>
                  <a:lnTo>
                    <a:pt x="182" y="0"/>
                  </a:lnTo>
                  <a:lnTo>
                    <a:pt x="182" y="0"/>
                  </a:lnTo>
                  <a:lnTo>
                    <a:pt x="212" y="2"/>
                  </a:lnTo>
                  <a:lnTo>
                    <a:pt x="242" y="8"/>
                  </a:lnTo>
                  <a:lnTo>
                    <a:pt x="242" y="8"/>
                  </a:lnTo>
                  <a:lnTo>
                    <a:pt x="272" y="16"/>
                  </a:lnTo>
                  <a:lnTo>
                    <a:pt x="284" y="24"/>
                  </a:lnTo>
                  <a:lnTo>
                    <a:pt x="296" y="30"/>
                  </a:lnTo>
                  <a:lnTo>
                    <a:pt x="296" y="30"/>
                  </a:lnTo>
                  <a:lnTo>
                    <a:pt x="308" y="38"/>
                  </a:lnTo>
                  <a:lnTo>
                    <a:pt x="316" y="48"/>
                  </a:lnTo>
                  <a:lnTo>
                    <a:pt x="324" y="58"/>
                  </a:lnTo>
                  <a:lnTo>
                    <a:pt x="332" y="68"/>
                  </a:lnTo>
                  <a:lnTo>
                    <a:pt x="332" y="68"/>
                  </a:lnTo>
                  <a:lnTo>
                    <a:pt x="342" y="52"/>
                  </a:lnTo>
                  <a:lnTo>
                    <a:pt x="356" y="36"/>
                  </a:lnTo>
                  <a:lnTo>
                    <a:pt x="372" y="24"/>
                  </a:lnTo>
                  <a:lnTo>
                    <a:pt x="390" y="16"/>
                  </a:lnTo>
                  <a:lnTo>
                    <a:pt x="390" y="16"/>
                  </a:lnTo>
                  <a:lnTo>
                    <a:pt x="410" y="8"/>
                  </a:lnTo>
                  <a:lnTo>
                    <a:pt x="432" y="4"/>
                  </a:lnTo>
                  <a:lnTo>
                    <a:pt x="456" y="2"/>
                  </a:lnTo>
                  <a:lnTo>
                    <a:pt x="480" y="0"/>
                  </a:lnTo>
                  <a:lnTo>
                    <a:pt x="480" y="0"/>
                  </a:lnTo>
                  <a:lnTo>
                    <a:pt x="508" y="2"/>
                  </a:lnTo>
                  <a:lnTo>
                    <a:pt x="534" y="6"/>
                  </a:lnTo>
                  <a:lnTo>
                    <a:pt x="558" y="12"/>
                  </a:lnTo>
                  <a:lnTo>
                    <a:pt x="578" y="20"/>
                  </a:lnTo>
                  <a:lnTo>
                    <a:pt x="578" y="20"/>
                  </a:lnTo>
                  <a:lnTo>
                    <a:pt x="596" y="30"/>
                  </a:lnTo>
                  <a:lnTo>
                    <a:pt x="612" y="44"/>
                  </a:lnTo>
                  <a:lnTo>
                    <a:pt x="626" y="58"/>
                  </a:lnTo>
                  <a:lnTo>
                    <a:pt x="636" y="76"/>
                  </a:lnTo>
                  <a:lnTo>
                    <a:pt x="636" y="76"/>
                  </a:lnTo>
                  <a:lnTo>
                    <a:pt x="644" y="94"/>
                  </a:lnTo>
                  <a:lnTo>
                    <a:pt x="650" y="116"/>
                  </a:lnTo>
                  <a:lnTo>
                    <a:pt x="654" y="140"/>
                  </a:lnTo>
                  <a:lnTo>
                    <a:pt x="654" y="164"/>
                  </a:lnTo>
                  <a:lnTo>
                    <a:pt x="654" y="466"/>
                  </a:lnTo>
                  <a:lnTo>
                    <a:pt x="654" y="466"/>
                  </a:lnTo>
                  <a:lnTo>
                    <a:pt x="654" y="470"/>
                  </a:lnTo>
                  <a:lnTo>
                    <a:pt x="652" y="472"/>
                  </a:lnTo>
                  <a:lnTo>
                    <a:pt x="646" y="474"/>
                  </a:lnTo>
                  <a:lnTo>
                    <a:pt x="566" y="474"/>
                  </a:lnTo>
                  <a:lnTo>
                    <a:pt x="566" y="474"/>
                  </a:lnTo>
                  <a:lnTo>
                    <a:pt x="560" y="472"/>
                  </a:lnTo>
                  <a:lnTo>
                    <a:pt x="560" y="472"/>
                  </a:lnTo>
                  <a:lnTo>
                    <a:pt x="558" y="470"/>
                  </a:lnTo>
                  <a:lnTo>
                    <a:pt x="558" y="470"/>
                  </a:lnTo>
                  <a:lnTo>
                    <a:pt x="556" y="466"/>
                  </a:lnTo>
                  <a:lnTo>
                    <a:pt x="556" y="188"/>
                  </a:lnTo>
                  <a:lnTo>
                    <a:pt x="556" y="188"/>
                  </a:lnTo>
                  <a:lnTo>
                    <a:pt x="554" y="154"/>
                  </a:lnTo>
                  <a:lnTo>
                    <a:pt x="552" y="142"/>
                  </a:lnTo>
                  <a:lnTo>
                    <a:pt x="548" y="130"/>
                  </a:lnTo>
                  <a:lnTo>
                    <a:pt x="548" y="130"/>
                  </a:lnTo>
                  <a:lnTo>
                    <a:pt x="544" y="120"/>
                  </a:lnTo>
                  <a:lnTo>
                    <a:pt x="538" y="110"/>
                  </a:lnTo>
                  <a:lnTo>
                    <a:pt x="530" y="104"/>
                  </a:lnTo>
                  <a:lnTo>
                    <a:pt x="520" y="98"/>
                  </a:lnTo>
                  <a:lnTo>
                    <a:pt x="520" y="98"/>
                  </a:lnTo>
                  <a:lnTo>
                    <a:pt x="510" y="94"/>
                  </a:lnTo>
                  <a:lnTo>
                    <a:pt x="496" y="90"/>
                  </a:lnTo>
                  <a:lnTo>
                    <a:pt x="482" y="88"/>
                  </a:lnTo>
                  <a:lnTo>
                    <a:pt x="466" y="88"/>
                  </a:lnTo>
                  <a:lnTo>
                    <a:pt x="466" y="88"/>
                  </a:lnTo>
                  <a:lnTo>
                    <a:pt x="444" y="90"/>
                  </a:lnTo>
                  <a:lnTo>
                    <a:pt x="424" y="94"/>
                  </a:lnTo>
                  <a:lnTo>
                    <a:pt x="408" y="102"/>
                  </a:lnTo>
                  <a:lnTo>
                    <a:pt x="396" y="112"/>
                  </a:lnTo>
                  <a:lnTo>
                    <a:pt x="396" y="112"/>
                  </a:lnTo>
                  <a:lnTo>
                    <a:pt x="388" y="126"/>
                  </a:lnTo>
                  <a:lnTo>
                    <a:pt x="380" y="142"/>
                  </a:lnTo>
                  <a:lnTo>
                    <a:pt x="378" y="164"/>
                  </a:lnTo>
                  <a:lnTo>
                    <a:pt x="376" y="190"/>
                  </a:lnTo>
                  <a:lnTo>
                    <a:pt x="376" y="466"/>
                  </a:lnTo>
                  <a:lnTo>
                    <a:pt x="376" y="466"/>
                  </a:lnTo>
                  <a:lnTo>
                    <a:pt x="374" y="472"/>
                  </a:lnTo>
                  <a:lnTo>
                    <a:pt x="368" y="474"/>
                  </a:lnTo>
                  <a:lnTo>
                    <a:pt x="286" y="474"/>
                  </a:lnTo>
                  <a:lnTo>
                    <a:pt x="286" y="474"/>
                  </a:lnTo>
                  <a:lnTo>
                    <a:pt x="280" y="472"/>
                  </a:lnTo>
                  <a:lnTo>
                    <a:pt x="278" y="466"/>
                  </a:lnTo>
                  <a:lnTo>
                    <a:pt x="278" y="192"/>
                  </a:lnTo>
                  <a:lnTo>
                    <a:pt x="278" y="192"/>
                  </a:lnTo>
                  <a:lnTo>
                    <a:pt x="278" y="172"/>
                  </a:lnTo>
                  <a:lnTo>
                    <a:pt x="276" y="154"/>
                  </a:lnTo>
                  <a:lnTo>
                    <a:pt x="272" y="140"/>
                  </a:lnTo>
                  <a:lnTo>
                    <a:pt x="266" y="128"/>
                  </a:lnTo>
                  <a:lnTo>
                    <a:pt x="266" y="128"/>
                  </a:lnTo>
                  <a:lnTo>
                    <a:pt x="260" y="116"/>
                  </a:lnTo>
                  <a:lnTo>
                    <a:pt x="252" y="108"/>
                  </a:lnTo>
                  <a:lnTo>
                    <a:pt x="244" y="102"/>
                  </a:lnTo>
                  <a:lnTo>
                    <a:pt x="234" y="96"/>
                  </a:lnTo>
                  <a:lnTo>
                    <a:pt x="234" y="96"/>
                  </a:lnTo>
                  <a:lnTo>
                    <a:pt x="224" y="92"/>
                  </a:lnTo>
                  <a:lnTo>
                    <a:pt x="212" y="90"/>
                  </a:lnTo>
                  <a:lnTo>
                    <a:pt x="184" y="88"/>
                  </a:lnTo>
                  <a:lnTo>
                    <a:pt x="184" y="88"/>
                  </a:lnTo>
                  <a:lnTo>
                    <a:pt x="164" y="88"/>
                  </a:lnTo>
                  <a:lnTo>
                    <a:pt x="148" y="92"/>
                  </a:lnTo>
                  <a:lnTo>
                    <a:pt x="132" y="98"/>
                  </a:lnTo>
                  <a:lnTo>
                    <a:pt x="120" y="106"/>
                  </a:lnTo>
                  <a:lnTo>
                    <a:pt x="120" y="106"/>
                  </a:lnTo>
                  <a:lnTo>
                    <a:pt x="114" y="110"/>
                  </a:lnTo>
                  <a:lnTo>
                    <a:pt x="110" y="116"/>
                  </a:lnTo>
                  <a:lnTo>
                    <a:pt x="102" y="130"/>
                  </a:lnTo>
                  <a:lnTo>
                    <a:pt x="98" y="150"/>
                  </a:lnTo>
                  <a:lnTo>
                    <a:pt x="98" y="174"/>
                  </a:lnTo>
                  <a:lnTo>
                    <a:pt x="98" y="466"/>
                  </a:lnTo>
                  <a:lnTo>
                    <a:pt x="98" y="466"/>
                  </a:lnTo>
                  <a:close/>
                </a:path>
              </a:pathLst>
            </a:custGeom>
            <a:solidFill>
              <a:srgbClr val="B1B2B3"/>
            </a:solidFill>
            <a:ln w="9525">
              <a:noFill/>
              <a:round/>
              <a:headEnd/>
              <a:tailEnd/>
            </a:ln>
          </p:spPr>
          <p:txBody>
            <a:bodyPr/>
            <a:lstStyle/>
            <a:p>
              <a:endParaRPr lang="fr-FR"/>
            </a:p>
          </p:txBody>
        </p:sp>
        <p:sp>
          <p:nvSpPr>
            <p:cNvPr id="9269" name="Freeform 53"/>
            <p:cNvSpPr>
              <a:spLocks/>
            </p:cNvSpPr>
            <p:nvPr userDrawn="1"/>
          </p:nvSpPr>
          <p:spPr bwMode="auto">
            <a:xfrm>
              <a:off x="2867" y="191"/>
              <a:ext cx="152" cy="173"/>
            </a:xfrm>
            <a:custGeom>
              <a:avLst/>
              <a:gdLst/>
              <a:ahLst/>
              <a:cxnLst>
                <a:cxn ang="0">
                  <a:pos x="410" y="458"/>
                </a:cxn>
                <a:cxn ang="0">
                  <a:pos x="410" y="458"/>
                </a:cxn>
                <a:cxn ang="0">
                  <a:pos x="412" y="462"/>
                </a:cxn>
                <a:cxn ang="0">
                  <a:pos x="412" y="462"/>
                </a:cxn>
                <a:cxn ang="0">
                  <a:pos x="412" y="464"/>
                </a:cxn>
                <a:cxn ang="0">
                  <a:pos x="410" y="466"/>
                </a:cxn>
                <a:cxn ang="0">
                  <a:pos x="404" y="468"/>
                </a:cxn>
                <a:cxn ang="0">
                  <a:pos x="316" y="468"/>
                </a:cxn>
                <a:cxn ang="0">
                  <a:pos x="316" y="468"/>
                </a:cxn>
                <a:cxn ang="0">
                  <a:pos x="310" y="466"/>
                </a:cxn>
                <a:cxn ang="0">
                  <a:pos x="306" y="460"/>
                </a:cxn>
                <a:cxn ang="0">
                  <a:pos x="178" y="244"/>
                </a:cxn>
                <a:cxn ang="0">
                  <a:pos x="96" y="330"/>
                </a:cxn>
                <a:cxn ang="0">
                  <a:pos x="96" y="460"/>
                </a:cxn>
                <a:cxn ang="0">
                  <a:pos x="96" y="460"/>
                </a:cxn>
                <a:cxn ang="0">
                  <a:pos x="94" y="466"/>
                </a:cxn>
                <a:cxn ang="0">
                  <a:pos x="92" y="468"/>
                </a:cxn>
                <a:cxn ang="0">
                  <a:pos x="90" y="468"/>
                </a:cxn>
                <a:cxn ang="0">
                  <a:pos x="8" y="468"/>
                </a:cxn>
                <a:cxn ang="0">
                  <a:pos x="8" y="468"/>
                </a:cxn>
                <a:cxn ang="0">
                  <a:pos x="4" y="468"/>
                </a:cxn>
                <a:cxn ang="0">
                  <a:pos x="2" y="466"/>
                </a:cxn>
                <a:cxn ang="0">
                  <a:pos x="0" y="462"/>
                </a:cxn>
                <a:cxn ang="0">
                  <a:pos x="0" y="458"/>
                </a:cxn>
                <a:cxn ang="0">
                  <a:pos x="0" y="10"/>
                </a:cxn>
                <a:cxn ang="0">
                  <a:pos x="0" y="10"/>
                </a:cxn>
                <a:cxn ang="0">
                  <a:pos x="2" y="4"/>
                </a:cxn>
                <a:cxn ang="0">
                  <a:pos x="4" y="0"/>
                </a:cxn>
                <a:cxn ang="0">
                  <a:pos x="90" y="0"/>
                </a:cxn>
                <a:cxn ang="0">
                  <a:pos x="90" y="0"/>
                </a:cxn>
                <a:cxn ang="0">
                  <a:pos x="92" y="2"/>
                </a:cxn>
                <a:cxn ang="0">
                  <a:pos x="94" y="2"/>
                </a:cxn>
                <a:cxn ang="0">
                  <a:pos x="96" y="10"/>
                </a:cxn>
                <a:cxn ang="0">
                  <a:pos x="96" y="158"/>
                </a:cxn>
                <a:cxn ang="0">
                  <a:pos x="96" y="158"/>
                </a:cxn>
                <a:cxn ang="0">
                  <a:pos x="96" y="188"/>
                </a:cxn>
                <a:cxn ang="0">
                  <a:pos x="96" y="188"/>
                </a:cxn>
                <a:cxn ang="0">
                  <a:pos x="96" y="210"/>
                </a:cxn>
                <a:cxn ang="0">
                  <a:pos x="96" y="210"/>
                </a:cxn>
                <a:cxn ang="0">
                  <a:pos x="142" y="158"/>
                </a:cxn>
                <a:cxn ang="0">
                  <a:pos x="272" y="8"/>
                </a:cxn>
                <a:cxn ang="0">
                  <a:pos x="272" y="8"/>
                </a:cxn>
                <a:cxn ang="0">
                  <a:pos x="278" y="2"/>
                </a:cxn>
                <a:cxn ang="0">
                  <a:pos x="284" y="0"/>
                </a:cxn>
                <a:cxn ang="0">
                  <a:pos x="374" y="0"/>
                </a:cxn>
                <a:cxn ang="0">
                  <a:pos x="374" y="0"/>
                </a:cxn>
                <a:cxn ang="0">
                  <a:pos x="380" y="2"/>
                </a:cxn>
                <a:cxn ang="0">
                  <a:pos x="382" y="6"/>
                </a:cxn>
                <a:cxn ang="0">
                  <a:pos x="382" y="6"/>
                </a:cxn>
                <a:cxn ang="0">
                  <a:pos x="380" y="12"/>
                </a:cxn>
                <a:cxn ang="0">
                  <a:pos x="244" y="174"/>
                </a:cxn>
                <a:cxn ang="0">
                  <a:pos x="410" y="458"/>
                </a:cxn>
                <a:cxn ang="0">
                  <a:pos x="410" y="458"/>
                </a:cxn>
              </a:cxnLst>
              <a:rect l="0" t="0" r="r" b="b"/>
              <a:pathLst>
                <a:path w="412" h="468">
                  <a:moveTo>
                    <a:pt x="410" y="458"/>
                  </a:moveTo>
                  <a:lnTo>
                    <a:pt x="410" y="458"/>
                  </a:lnTo>
                  <a:lnTo>
                    <a:pt x="412" y="462"/>
                  </a:lnTo>
                  <a:lnTo>
                    <a:pt x="412" y="462"/>
                  </a:lnTo>
                  <a:lnTo>
                    <a:pt x="412" y="464"/>
                  </a:lnTo>
                  <a:lnTo>
                    <a:pt x="410" y="466"/>
                  </a:lnTo>
                  <a:lnTo>
                    <a:pt x="404" y="468"/>
                  </a:lnTo>
                  <a:lnTo>
                    <a:pt x="316" y="468"/>
                  </a:lnTo>
                  <a:lnTo>
                    <a:pt x="316" y="468"/>
                  </a:lnTo>
                  <a:lnTo>
                    <a:pt x="310" y="466"/>
                  </a:lnTo>
                  <a:lnTo>
                    <a:pt x="306" y="460"/>
                  </a:lnTo>
                  <a:lnTo>
                    <a:pt x="178" y="244"/>
                  </a:lnTo>
                  <a:lnTo>
                    <a:pt x="96" y="330"/>
                  </a:lnTo>
                  <a:lnTo>
                    <a:pt x="96" y="460"/>
                  </a:lnTo>
                  <a:lnTo>
                    <a:pt x="96" y="460"/>
                  </a:lnTo>
                  <a:lnTo>
                    <a:pt x="94" y="466"/>
                  </a:lnTo>
                  <a:lnTo>
                    <a:pt x="92" y="468"/>
                  </a:lnTo>
                  <a:lnTo>
                    <a:pt x="90" y="468"/>
                  </a:lnTo>
                  <a:lnTo>
                    <a:pt x="8" y="468"/>
                  </a:lnTo>
                  <a:lnTo>
                    <a:pt x="8" y="468"/>
                  </a:lnTo>
                  <a:lnTo>
                    <a:pt x="4" y="468"/>
                  </a:lnTo>
                  <a:lnTo>
                    <a:pt x="2" y="466"/>
                  </a:lnTo>
                  <a:lnTo>
                    <a:pt x="0" y="462"/>
                  </a:lnTo>
                  <a:lnTo>
                    <a:pt x="0" y="458"/>
                  </a:lnTo>
                  <a:lnTo>
                    <a:pt x="0" y="10"/>
                  </a:lnTo>
                  <a:lnTo>
                    <a:pt x="0" y="10"/>
                  </a:lnTo>
                  <a:lnTo>
                    <a:pt x="2" y="4"/>
                  </a:lnTo>
                  <a:lnTo>
                    <a:pt x="4" y="0"/>
                  </a:lnTo>
                  <a:lnTo>
                    <a:pt x="90" y="0"/>
                  </a:lnTo>
                  <a:lnTo>
                    <a:pt x="90" y="0"/>
                  </a:lnTo>
                  <a:lnTo>
                    <a:pt x="92" y="2"/>
                  </a:lnTo>
                  <a:lnTo>
                    <a:pt x="94" y="2"/>
                  </a:lnTo>
                  <a:lnTo>
                    <a:pt x="96" y="10"/>
                  </a:lnTo>
                  <a:lnTo>
                    <a:pt x="96" y="158"/>
                  </a:lnTo>
                  <a:lnTo>
                    <a:pt x="96" y="158"/>
                  </a:lnTo>
                  <a:lnTo>
                    <a:pt x="96" y="188"/>
                  </a:lnTo>
                  <a:lnTo>
                    <a:pt x="96" y="188"/>
                  </a:lnTo>
                  <a:lnTo>
                    <a:pt x="96" y="210"/>
                  </a:lnTo>
                  <a:lnTo>
                    <a:pt x="96" y="210"/>
                  </a:lnTo>
                  <a:lnTo>
                    <a:pt x="142" y="158"/>
                  </a:lnTo>
                  <a:lnTo>
                    <a:pt x="272" y="8"/>
                  </a:lnTo>
                  <a:lnTo>
                    <a:pt x="272" y="8"/>
                  </a:lnTo>
                  <a:lnTo>
                    <a:pt x="278" y="2"/>
                  </a:lnTo>
                  <a:lnTo>
                    <a:pt x="284" y="0"/>
                  </a:lnTo>
                  <a:lnTo>
                    <a:pt x="374" y="0"/>
                  </a:lnTo>
                  <a:lnTo>
                    <a:pt x="374" y="0"/>
                  </a:lnTo>
                  <a:lnTo>
                    <a:pt x="380" y="2"/>
                  </a:lnTo>
                  <a:lnTo>
                    <a:pt x="382" y="6"/>
                  </a:lnTo>
                  <a:lnTo>
                    <a:pt x="382" y="6"/>
                  </a:lnTo>
                  <a:lnTo>
                    <a:pt x="380" y="12"/>
                  </a:lnTo>
                  <a:lnTo>
                    <a:pt x="244" y="174"/>
                  </a:lnTo>
                  <a:lnTo>
                    <a:pt x="410" y="458"/>
                  </a:lnTo>
                  <a:lnTo>
                    <a:pt x="410" y="458"/>
                  </a:lnTo>
                  <a:close/>
                </a:path>
              </a:pathLst>
            </a:custGeom>
            <a:solidFill>
              <a:srgbClr val="B1B2B3"/>
            </a:solidFill>
            <a:ln w="9525">
              <a:noFill/>
              <a:round/>
              <a:headEnd/>
              <a:tailEnd/>
            </a:ln>
          </p:spPr>
          <p:txBody>
            <a:bodyPr/>
            <a:lstStyle/>
            <a:p>
              <a:endParaRPr lang="fr-FR"/>
            </a:p>
          </p:txBody>
        </p:sp>
        <p:sp>
          <p:nvSpPr>
            <p:cNvPr id="9270" name="Freeform 54"/>
            <p:cNvSpPr>
              <a:spLocks/>
            </p:cNvSpPr>
            <p:nvPr userDrawn="1"/>
          </p:nvSpPr>
          <p:spPr bwMode="auto">
            <a:xfrm>
              <a:off x="3025" y="188"/>
              <a:ext cx="150" cy="179"/>
            </a:xfrm>
            <a:custGeom>
              <a:avLst/>
              <a:gdLst/>
              <a:ahLst/>
              <a:cxnLst>
                <a:cxn ang="0">
                  <a:pos x="310" y="272"/>
                </a:cxn>
                <a:cxn ang="0">
                  <a:pos x="318" y="268"/>
                </a:cxn>
                <a:cxn ang="0">
                  <a:pos x="400" y="270"/>
                </a:cxn>
                <a:cxn ang="0">
                  <a:pos x="402" y="420"/>
                </a:cxn>
                <a:cxn ang="0">
                  <a:pos x="394" y="446"/>
                </a:cxn>
                <a:cxn ang="0">
                  <a:pos x="382" y="460"/>
                </a:cxn>
                <a:cxn ang="0">
                  <a:pos x="354" y="472"/>
                </a:cxn>
                <a:cxn ang="0">
                  <a:pos x="298" y="482"/>
                </a:cxn>
                <a:cxn ang="0">
                  <a:pos x="228" y="484"/>
                </a:cxn>
                <a:cxn ang="0">
                  <a:pos x="156" y="474"/>
                </a:cxn>
                <a:cxn ang="0">
                  <a:pos x="116" y="458"/>
                </a:cxn>
                <a:cxn ang="0">
                  <a:pos x="64" y="418"/>
                </a:cxn>
                <a:cxn ang="0">
                  <a:pos x="36" y="382"/>
                </a:cxn>
                <a:cxn ang="0">
                  <a:pos x="16" y="340"/>
                </a:cxn>
                <a:cxn ang="0">
                  <a:pos x="2" y="268"/>
                </a:cxn>
                <a:cxn ang="0">
                  <a:pos x="2" y="216"/>
                </a:cxn>
                <a:cxn ang="0">
                  <a:pos x="16" y="142"/>
                </a:cxn>
                <a:cxn ang="0">
                  <a:pos x="34" y="100"/>
                </a:cxn>
                <a:cxn ang="0">
                  <a:pos x="60" y="66"/>
                </a:cxn>
                <a:cxn ang="0">
                  <a:pos x="110" y="26"/>
                </a:cxn>
                <a:cxn ang="0">
                  <a:pos x="150" y="8"/>
                </a:cxn>
                <a:cxn ang="0">
                  <a:pos x="222" y="0"/>
                </a:cxn>
                <a:cxn ang="0">
                  <a:pos x="262" y="2"/>
                </a:cxn>
                <a:cxn ang="0">
                  <a:pos x="300" y="10"/>
                </a:cxn>
                <a:cxn ang="0">
                  <a:pos x="348" y="30"/>
                </a:cxn>
                <a:cxn ang="0">
                  <a:pos x="374" y="48"/>
                </a:cxn>
                <a:cxn ang="0">
                  <a:pos x="402" y="82"/>
                </a:cxn>
                <a:cxn ang="0">
                  <a:pos x="404" y="90"/>
                </a:cxn>
                <a:cxn ang="0">
                  <a:pos x="346" y="138"/>
                </a:cxn>
                <a:cxn ang="0">
                  <a:pos x="336" y="140"/>
                </a:cxn>
                <a:cxn ang="0">
                  <a:pos x="330" y="138"/>
                </a:cxn>
                <a:cxn ang="0">
                  <a:pos x="310" y="114"/>
                </a:cxn>
                <a:cxn ang="0">
                  <a:pos x="284" y="100"/>
                </a:cxn>
                <a:cxn ang="0">
                  <a:pos x="236" y="88"/>
                </a:cxn>
                <a:cxn ang="0">
                  <a:pos x="204" y="88"/>
                </a:cxn>
                <a:cxn ang="0">
                  <a:pos x="166" y="98"/>
                </a:cxn>
                <a:cxn ang="0">
                  <a:pos x="136" y="118"/>
                </a:cxn>
                <a:cxn ang="0">
                  <a:pos x="120" y="140"/>
                </a:cxn>
                <a:cxn ang="0">
                  <a:pos x="104" y="178"/>
                </a:cxn>
                <a:cxn ang="0">
                  <a:pos x="98" y="242"/>
                </a:cxn>
                <a:cxn ang="0">
                  <a:pos x="106" y="302"/>
                </a:cxn>
                <a:cxn ang="0">
                  <a:pos x="124" y="342"/>
                </a:cxn>
                <a:cxn ang="0">
                  <a:pos x="142" y="364"/>
                </a:cxn>
                <a:cxn ang="0">
                  <a:pos x="176" y="388"/>
                </a:cxn>
                <a:cxn ang="0">
                  <a:pos x="206" y="396"/>
                </a:cxn>
                <a:cxn ang="0">
                  <a:pos x="238" y="400"/>
                </a:cxn>
                <a:cxn ang="0">
                  <a:pos x="310" y="396"/>
                </a:cxn>
              </a:cxnLst>
              <a:rect l="0" t="0" r="r" b="b"/>
              <a:pathLst>
                <a:path w="404" h="484">
                  <a:moveTo>
                    <a:pt x="310" y="276"/>
                  </a:moveTo>
                  <a:lnTo>
                    <a:pt x="310" y="276"/>
                  </a:lnTo>
                  <a:lnTo>
                    <a:pt x="310" y="272"/>
                  </a:lnTo>
                  <a:lnTo>
                    <a:pt x="312" y="270"/>
                  </a:lnTo>
                  <a:lnTo>
                    <a:pt x="316" y="268"/>
                  </a:lnTo>
                  <a:lnTo>
                    <a:pt x="318" y="268"/>
                  </a:lnTo>
                  <a:lnTo>
                    <a:pt x="396" y="268"/>
                  </a:lnTo>
                  <a:lnTo>
                    <a:pt x="396" y="268"/>
                  </a:lnTo>
                  <a:lnTo>
                    <a:pt x="400" y="270"/>
                  </a:lnTo>
                  <a:lnTo>
                    <a:pt x="402" y="276"/>
                  </a:lnTo>
                  <a:lnTo>
                    <a:pt x="402" y="420"/>
                  </a:lnTo>
                  <a:lnTo>
                    <a:pt x="402" y="420"/>
                  </a:lnTo>
                  <a:lnTo>
                    <a:pt x="402" y="430"/>
                  </a:lnTo>
                  <a:lnTo>
                    <a:pt x="398" y="438"/>
                  </a:lnTo>
                  <a:lnTo>
                    <a:pt x="394" y="446"/>
                  </a:lnTo>
                  <a:lnTo>
                    <a:pt x="388" y="454"/>
                  </a:lnTo>
                  <a:lnTo>
                    <a:pt x="388" y="454"/>
                  </a:lnTo>
                  <a:lnTo>
                    <a:pt x="382" y="460"/>
                  </a:lnTo>
                  <a:lnTo>
                    <a:pt x="374" y="466"/>
                  </a:lnTo>
                  <a:lnTo>
                    <a:pt x="364" y="470"/>
                  </a:lnTo>
                  <a:lnTo>
                    <a:pt x="354" y="472"/>
                  </a:lnTo>
                  <a:lnTo>
                    <a:pt x="354" y="472"/>
                  </a:lnTo>
                  <a:lnTo>
                    <a:pt x="328" y="478"/>
                  </a:lnTo>
                  <a:lnTo>
                    <a:pt x="298" y="482"/>
                  </a:lnTo>
                  <a:lnTo>
                    <a:pt x="264" y="484"/>
                  </a:lnTo>
                  <a:lnTo>
                    <a:pt x="228" y="484"/>
                  </a:lnTo>
                  <a:lnTo>
                    <a:pt x="228" y="484"/>
                  </a:lnTo>
                  <a:lnTo>
                    <a:pt x="202" y="484"/>
                  </a:lnTo>
                  <a:lnTo>
                    <a:pt x="180" y="480"/>
                  </a:lnTo>
                  <a:lnTo>
                    <a:pt x="156" y="474"/>
                  </a:lnTo>
                  <a:lnTo>
                    <a:pt x="136" y="466"/>
                  </a:lnTo>
                  <a:lnTo>
                    <a:pt x="136" y="466"/>
                  </a:lnTo>
                  <a:lnTo>
                    <a:pt x="116" y="458"/>
                  </a:lnTo>
                  <a:lnTo>
                    <a:pt x="96" y="446"/>
                  </a:lnTo>
                  <a:lnTo>
                    <a:pt x="80" y="432"/>
                  </a:lnTo>
                  <a:lnTo>
                    <a:pt x="64" y="418"/>
                  </a:lnTo>
                  <a:lnTo>
                    <a:pt x="64" y="418"/>
                  </a:lnTo>
                  <a:lnTo>
                    <a:pt x="48" y="400"/>
                  </a:lnTo>
                  <a:lnTo>
                    <a:pt x="36" y="382"/>
                  </a:lnTo>
                  <a:lnTo>
                    <a:pt x="26" y="362"/>
                  </a:lnTo>
                  <a:lnTo>
                    <a:pt x="16" y="340"/>
                  </a:lnTo>
                  <a:lnTo>
                    <a:pt x="16" y="340"/>
                  </a:lnTo>
                  <a:lnTo>
                    <a:pt x="10" y="318"/>
                  </a:lnTo>
                  <a:lnTo>
                    <a:pt x="4" y="294"/>
                  </a:lnTo>
                  <a:lnTo>
                    <a:pt x="2" y="268"/>
                  </a:lnTo>
                  <a:lnTo>
                    <a:pt x="0" y="244"/>
                  </a:lnTo>
                  <a:lnTo>
                    <a:pt x="0" y="244"/>
                  </a:lnTo>
                  <a:lnTo>
                    <a:pt x="2" y="216"/>
                  </a:lnTo>
                  <a:lnTo>
                    <a:pt x="4" y="190"/>
                  </a:lnTo>
                  <a:lnTo>
                    <a:pt x="8" y="164"/>
                  </a:lnTo>
                  <a:lnTo>
                    <a:pt x="16" y="142"/>
                  </a:lnTo>
                  <a:lnTo>
                    <a:pt x="16" y="142"/>
                  </a:lnTo>
                  <a:lnTo>
                    <a:pt x="24" y="120"/>
                  </a:lnTo>
                  <a:lnTo>
                    <a:pt x="34" y="100"/>
                  </a:lnTo>
                  <a:lnTo>
                    <a:pt x="46" y="82"/>
                  </a:lnTo>
                  <a:lnTo>
                    <a:pt x="60" y="66"/>
                  </a:lnTo>
                  <a:lnTo>
                    <a:pt x="60" y="66"/>
                  </a:lnTo>
                  <a:lnTo>
                    <a:pt x="76" y="50"/>
                  </a:lnTo>
                  <a:lnTo>
                    <a:pt x="92" y="36"/>
                  </a:lnTo>
                  <a:lnTo>
                    <a:pt x="110" y="26"/>
                  </a:lnTo>
                  <a:lnTo>
                    <a:pt x="130" y="16"/>
                  </a:lnTo>
                  <a:lnTo>
                    <a:pt x="130" y="16"/>
                  </a:lnTo>
                  <a:lnTo>
                    <a:pt x="150" y="8"/>
                  </a:lnTo>
                  <a:lnTo>
                    <a:pt x="174" y="4"/>
                  </a:lnTo>
                  <a:lnTo>
                    <a:pt x="196" y="0"/>
                  </a:lnTo>
                  <a:lnTo>
                    <a:pt x="222" y="0"/>
                  </a:lnTo>
                  <a:lnTo>
                    <a:pt x="222" y="0"/>
                  </a:lnTo>
                  <a:lnTo>
                    <a:pt x="242" y="0"/>
                  </a:lnTo>
                  <a:lnTo>
                    <a:pt x="262" y="2"/>
                  </a:lnTo>
                  <a:lnTo>
                    <a:pt x="280" y="6"/>
                  </a:lnTo>
                  <a:lnTo>
                    <a:pt x="300" y="10"/>
                  </a:lnTo>
                  <a:lnTo>
                    <a:pt x="300" y="10"/>
                  </a:lnTo>
                  <a:lnTo>
                    <a:pt x="316" y="14"/>
                  </a:lnTo>
                  <a:lnTo>
                    <a:pt x="332" y="22"/>
                  </a:lnTo>
                  <a:lnTo>
                    <a:pt x="348" y="30"/>
                  </a:lnTo>
                  <a:lnTo>
                    <a:pt x="360" y="38"/>
                  </a:lnTo>
                  <a:lnTo>
                    <a:pt x="360" y="38"/>
                  </a:lnTo>
                  <a:lnTo>
                    <a:pt x="374" y="48"/>
                  </a:lnTo>
                  <a:lnTo>
                    <a:pt x="384" y="58"/>
                  </a:lnTo>
                  <a:lnTo>
                    <a:pt x="394" y="70"/>
                  </a:lnTo>
                  <a:lnTo>
                    <a:pt x="402" y="82"/>
                  </a:lnTo>
                  <a:lnTo>
                    <a:pt x="402" y="82"/>
                  </a:lnTo>
                  <a:lnTo>
                    <a:pt x="404" y="90"/>
                  </a:lnTo>
                  <a:lnTo>
                    <a:pt x="404" y="90"/>
                  </a:lnTo>
                  <a:lnTo>
                    <a:pt x="404" y="94"/>
                  </a:lnTo>
                  <a:lnTo>
                    <a:pt x="402" y="98"/>
                  </a:lnTo>
                  <a:lnTo>
                    <a:pt x="346" y="138"/>
                  </a:lnTo>
                  <a:lnTo>
                    <a:pt x="346" y="138"/>
                  </a:lnTo>
                  <a:lnTo>
                    <a:pt x="342" y="140"/>
                  </a:lnTo>
                  <a:lnTo>
                    <a:pt x="336" y="140"/>
                  </a:lnTo>
                  <a:lnTo>
                    <a:pt x="336" y="140"/>
                  </a:lnTo>
                  <a:lnTo>
                    <a:pt x="332" y="140"/>
                  </a:lnTo>
                  <a:lnTo>
                    <a:pt x="330" y="138"/>
                  </a:lnTo>
                  <a:lnTo>
                    <a:pt x="330" y="138"/>
                  </a:lnTo>
                  <a:lnTo>
                    <a:pt x="320" y="126"/>
                  </a:lnTo>
                  <a:lnTo>
                    <a:pt x="310" y="114"/>
                  </a:lnTo>
                  <a:lnTo>
                    <a:pt x="298" y="106"/>
                  </a:lnTo>
                  <a:lnTo>
                    <a:pt x="284" y="100"/>
                  </a:lnTo>
                  <a:lnTo>
                    <a:pt x="284" y="100"/>
                  </a:lnTo>
                  <a:lnTo>
                    <a:pt x="268" y="94"/>
                  </a:lnTo>
                  <a:lnTo>
                    <a:pt x="254" y="90"/>
                  </a:lnTo>
                  <a:lnTo>
                    <a:pt x="236" y="88"/>
                  </a:lnTo>
                  <a:lnTo>
                    <a:pt x="218" y="88"/>
                  </a:lnTo>
                  <a:lnTo>
                    <a:pt x="218" y="88"/>
                  </a:lnTo>
                  <a:lnTo>
                    <a:pt x="204" y="88"/>
                  </a:lnTo>
                  <a:lnTo>
                    <a:pt x="190" y="90"/>
                  </a:lnTo>
                  <a:lnTo>
                    <a:pt x="178" y="92"/>
                  </a:lnTo>
                  <a:lnTo>
                    <a:pt x="166" y="98"/>
                  </a:lnTo>
                  <a:lnTo>
                    <a:pt x="154" y="104"/>
                  </a:lnTo>
                  <a:lnTo>
                    <a:pt x="144" y="110"/>
                  </a:lnTo>
                  <a:lnTo>
                    <a:pt x="136" y="118"/>
                  </a:lnTo>
                  <a:lnTo>
                    <a:pt x="128" y="128"/>
                  </a:lnTo>
                  <a:lnTo>
                    <a:pt x="128" y="128"/>
                  </a:lnTo>
                  <a:lnTo>
                    <a:pt x="120" y="140"/>
                  </a:lnTo>
                  <a:lnTo>
                    <a:pt x="114" y="152"/>
                  </a:lnTo>
                  <a:lnTo>
                    <a:pt x="110" y="164"/>
                  </a:lnTo>
                  <a:lnTo>
                    <a:pt x="104" y="178"/>
                  </a:lnTo>
                  <a:lnTo>
                    <a:pt x="100" y="208"/>
                  </a:lnTo>
                  <a:lnTo>
                    <a:pt x="98" y="242"/>
                  </a:lnTo>
                  <a:lnTo>
                    <a:pt x="98" y="242"/>
                  </a:lnTo>
                  <a:lnTo>
                    <a:pt x="100" y="274"/>
                  </a:lnTo>
                  <a:lnTo>
                    <a:pt x="106" y="302"/>
                  </a:lnTo>
                  <a:lnTo>
                    <a:pt x="106" y="302"/>
                  </a:lnTo>
                  <a:lnTo>
                    <a:pt x="110" y="316"/>
                  </a:lnTo>
                  <a:lnTo>
                    <a:pt x="116" y="330"/>
                  </a:lnTo>
                  <a:lnTo>
                    <a:pt x="124" y="342"/>
                  </a:lnTo>
                  <a:lnTo>
                    <a:pt x="132" y="354"/>
                  </a:lnTo>
                  <a:lnTo>
                    <a:pt x="132" y="354"/>
                  </a:lnTo>
                  <a:lnTo>
                    <a:pt x="142" y="364"/>
                  </a:lnTo>
                  <a:lnTo>
                    <a:pt x="152" y="372"/>
                  </a:lnTo>
                  <a:lnTo>
                    <a:pt x="164" y="380"/>
                  </a:lnTo>
                  <a:lnTo>
                    <a:pt x="176" y="388"/>
                  </a:lnTo>
                  <a:lnTo>
                    <a:pt x="176" y="388"/>
                  </a:lnTo>
                  <a:lnTo>
                    <a:pt x="190" y="392"/>
                  </a:lnTo>
                  <a:lnTo>
                    <a:pt x="206" y="396"/>
                  </a:lnTo>
                  <a:lnTo>
                    <a:pt x="222" y="398"/>
                  </a:lnTo>
                  <a:lnTo>
                    <a:pt x="238" y="400"/>
                  </a:lnTo>
                  <a:lnTo>
                    <a:pt x="238" y="400"/>
                  </a:lnTo>
                  <a:lnTo>
                    <a:pt x="278" y="398"/>
                  </a:lnTo>
                  <a:lnTo>
                    <a:pt x="278" y="398"/>
                  </a:lnTo>
                  <a:lnTo>
                    <a:pt x="310" y="396"/>
                  </a:lnTo>
                  <a:lnTo>
                    <a:pt x="310" y="276"/>
                  </a:lnTo>
                  <a:lnTo>
                    <a:pt x="310" y="276"/>
                  </a:lnTo>
                  <a:close/>
                </a:path>
              </a:pathLst>
            </a:custGeom>
            <a:solidFill>
              <a:srgbClr val="B1B2B3"/>
            </a:solidFill>
            <a:ln w="9525">
              <a:noFill/>
              <a:round/>
              <a:headEnd/>
              <a:tailEnd/>
            </a:ln>
          </p:spPr>
          <p:txBody>
            <a:bodyPr/>
            <a:lstStyle/>
            <a:p>
              <a:endParaRPr lang="fr-FR"/>
            </a:p>
          </p:txBody>
        </p:sp>
        <p:sp>
          <p:nvSpPr>
            <p:cNvPr id="9271" name="Freeform 55"/>
            <p:cNvSpPr>
              <a:spLocks/>
            </p:cNvSpPr>
            <p:nvPr userDrawn="1"/>
          </p:nvSpPr>
          <p:spPr bwMode="auto">
            <a:xfrm>
              <a:off x="2587" y="189"/>
              <a:ext cx="242" cy="175"/>
            </a:xfrm>
            <a:custGeom>
              <a:avLst/>
              <a:gdLst/>
              <a:ahLst/>
              <a:cxnLst>
                <a:cxn ang="0">
                  <a:pos x="96" y="470"/>
                </a:cxn>
                <a:cxn ang="0">
                  <a:pos x="8" y="474"/>
                </a:cxn>
                <a:cxn ang="0">
                  <a:pos x="0" y="470"/>
                </a:cxn>
                <a:cxn ang="0">
                  <a:pos x="0" y="160"/>
                </a:cxn>
                <a:cxn ang="0">
                  <a:pos x="10" y="96"/>
                </a:cxn>
                <a:cxn ang="0">
                  <a:pos x="26" y="64"/>
                </a:cxn>
                <a:cxn ang="0">
                  <a:pos x="62" y="30"/>
                </a:cxn>
                <a:cxn ang="0">
                  <a:pos x="90" y="16"/>
                </a:cxn>
                <a:cxn ang="0">
                  <a:pos x="120" y="6"/>
                </a:cxn>
                <a:cxn ang="0">
                  <a:pos x="182" y="0"/>
                </a:cxn>
                <a:cxn ang="0">
                  <a:pos x="242" y="8"/>
                </a:cxn>
                <a:cxn ang="0">
                  <a:pos x="296" y="30"/>
                </a:cxn>
                <a:cxn ang="0">
                  <a:pos x="316" y="48"/>
                </a:cxn>
                <a:cxn ang="0">
                  <a:pos x="332" y="68"/>
                </a:cxn>
                <a:cxn ang="0">
                  <a:pos x="372" y="24"/>
                </a:cxn>
                <a:cxn ang="0">
                  <a:pos x="410" y="8"/>
                </a:cxn>
                <a:cxn ang="0">
                  <a:pos x="480" y="0"/>
                </a:cxn>
                <a:cxn ang="0">
                  <a:pos x="534" y="6"/>
                </a:cxn>
                <a:cxn ang="0">
                  <a:pos x="578" y="20"/>
                </a:cxn>
                <a:cxn ang="0">
                  <a:pos x="626" y="58"/>
                </a:cxn>
                <a:cxn ang="0">
                  <a:pos x="644" y="94"/>
                </a:cxn>
                <a:cxn ang="0">
                  <a:pos x="654" y="164"/>
                </a:cxn>
                <a:cxn ang="0">
                  <a:pos x="654" y="470"/>
                </a:cxn>
                <a:cxn ang="0">
                  <a:pos x="566" y="474"/>
                </a:cxn>
                <a:cxn ang="0">
                  <a:pos x="560" y="472"/>
                </a:cxn>
                <a:cxn ang="0">
                  <a:pos x="556" y="466"/>
                </a:cxn>
                <a:cxn ang="0">
                  <a:pos x="554" y="154"/>
                </a:cxn>
                <a:cxn ang="0">
                  <a:pos x="548" y="130"/>
                </a:cxn>
                <a:cxn ang="0">
                  <a:pos x="530" y="104"/>
                </a:cxn>
                <a:cxn ang="0">
                  <a:pos x="510" y="94"/>
                </a:cxn>
                <a:cxn ang="0">
                  <a:pos x="466" y="88"/>
                </a:cxn>
                <a:cxn ang="0">
                  <a:pos x="424" y="94"/>
                </a:cxn>
                <a:cxn ang="0">
                  <a:pos x="396" y="112"/>
                </a:cxn>
                <a:cxn ang="0">
                  <a:pos x="378" y="164"/>
                </a:cxn>
                <a:cxn ang="0">
                  <a:pos x="376" y="466"/>
                </a:cxn>
                <a:cxn ang="0">
                  <a:pos x="286" y="474"/>
                </a:cxn>
                <a:cxn ang="0">
                  <a:pos x="278" y="466"/>
                </a:cxn>
                <a:cxn ang="0">
                  <a:pos x="278" y="172"/>
                </a:cxn>
                <a:cxn ang="0">
                  <a:pos x="266" y="128"/>
                </a:cxn>
                <a:cxn ang="0">
                  <a:pos x="252" y="108"/>
                </a:cxn>
                <a:cxn ang="0">
                  <a:pos x="234" y="96"/>
                </a:cxn>
                <a:cxn ang="0">
                  <a:pos x="184" y="88"/>
                </a:cxn>
                <a:cxn ang="0">
                  <a:pos x="148" y="92"/>
                </a:cxn>
                <a:cxn ang="0">
                  <a:pos x="120" y="106"/>
                </a:cxn>
                <a:cxn ang="0">
                  <a:pos x="102" y="130"/>
                </a:cxn>
                <a:cxn ang="0">
                  <a:pos x="98" y="466"/>
                </a:cxn>
              </a:cxnLst>
              <a:rect l="0" t="0" r="r" b="b"/>
              <a:pathLst>
                <a:path w="654" h="474">
                  <a:moveTo>
                    <a:pt x="98" y="466"/>
                  </a:moveTo>
                  <a:lnTo>
                    <a:pt x="98" y="466"/>
                  </a:lnTo>
                  <a:lnTo>
                    <a:pt x="96" y="470"/>
                  </a:lnTo>
                  <a:lnTo>
                    <a:pt x="96" y="472"/>
                  </a:lnTo>
                  <a:lnTo>
                    <a:pt x="88" y="474"/>
                  </a:lnTo>
                  <a:lnTo>
                    <a:pt x="8" y="474"/>
                  </a:lnTo>
                  <a:lnTo>
                    <a:pt x="8" y="474"/>
                  </a:lnTo>
                  <a:lnTo>
                    <a:pt x="2" y="472"/>
                  </a:lnTo>
                  <a:lnTo>
                    <a:pt x="0" y="470"/>
                  </a:lnTo>
                  <a:lnTo>
                    <a:pt x="0" y="466"/>
                  </a:lnTo>
                  <a:lnTo>
                    <a:pt x="0" y="160"/>
                  </a:lnTo>
                  <a:lnTo>
                    <a:pt x="0" y="160"/>
                  </a:lnTo>
                  <a:lnTo>
                    <a:pt x="0" y="136"/>
                  </a:lnTo>
                  <a:lnTo>
                    <a:pt x="4" y="116"/>
                  </a:lnTo>
                  <a:lnTo>
                    <a:pt x="10" y="96"/>
                  </a:lnTo>
                  <a:lnTo>
                    <a:pt x="18" y="80"/>
                  </a:lnTo>
                  <a:lnTo>
                    <a:pt x="18" y="80"/>
                  </a:lnTo>
                  <a:lnTo>
                    <a:pt x="26" y="64"/>
                  </a:lnTo>
                  <a:lnTo>
                    <a:pt x="38" y="50"/>
                  </a:lnTo>
                  <a:lnTo>
                    <a:pt x="48" y="40"/>
                  </a:lnTo>
                  <a:lnTo>
                    <a:pt x="62" y="30"/>
                  </a:lnTo>
                  <a:lnTo>
                    <a:pt x="62" y="30"/>
                  </a:lnTo>
                  <a:lnTo>
                    <a:pt x="76" y="22"/>
                  </a:lnTo>
                  <a:lnTo>
                    <a:pt x="90" y="16"/>
                  </a:lnTo>
                  <a:lnTo>
                    <a:pt x="104" y="10"/>
                  </a:lnTo>
                  <a:lnTo>
                    <a:pt x="120" y="6"/>
                  </a:lnTo>
                  <a:lnTo>
                    <a:pt x="120" y="6"/>
                  </a:lnTo>
                  <a:lnTo>
                    <a:pt x="150" y="2"/>
                  </a:lnTo>
                  <a:lnTo>
                    <a:pt x="182" y="0"/>
                  </a:lnTo>
                  <a:lnTo>
                    <a:pt x="182" y="0"/>
                  </a:lnTo>
                  <a:lnTo>
                    <a:pt x="212" y="2"/>
                  </a:lnTo>
                  <a:lnTo>
                    <a:pt x="242" y="8"/>
                  </a:lnTo>
                  <a:lnTo>
                    <a:pt x="242" y="8"/>
                  </a:lnTo>
                  <a:lnTo>
                    <a:pt x="272" y="16"/>
                  </a:lnTo>
                  <a:lnTo>
                    <a:pt x="284" y="24"/>
                  </a:lnTo>
                  <a:lnTo>
                    <a:pt x="296" y="30"/>
                  </a:lnTo>
                  <a:lnTo>
                    <a:pt x="296" y="30"/>
                  </a:lnTo>
                  <a:lnTo>
                    <a:pt x="308" y="38"/>
                  </a:lnTo>
                  <a:lnTo>
                    <a:pt x="316" y="48"/>
                  </a:lnTo>
                  <a:lnTo>
                    <a:pt x="324" y="58"/>
                  </a:lnTo>
                  <a:lnTo>
                    <a:pt x="332" y="68"/>
                  </a:lnTo>
                  <a:lnTo>
                    <a:pt x="332" y="68"/>
                  </a:lnTo>
                  <a:lnTo>
                    <a:pt x="342" y="52"/>
                  </a:lnTo>
                  <a:lnTo>
                    <a:pt x="356" y="36"/>
                  </a:lnTo>
                  <a:lnTo>
                    <a:pt x="372" y="24"/>
                  </a:lnTo>
                  <a:lnTo>
                    <a:pt x="390" y="16"/>
                  </a:lnTo>
                  <a:lnTo>
                    <a:pt x="390" y="16"/>
                  </a:lnTo>
                  <a:lnTo>
                    <a:pt x="410" y="8"/>
                  </a:lnTo>
                  <a:lnTo>
                    <a:pt x="432" y="4"/>
                  </a:lnTo>
                  <a:lnTo>
                    <a:pt x="456" y="2"/>
                  </a:lnTo>
                  <a:lnTo>
                    <a:pt x="480" y="0"/>
                  </a:lnTo>
                  <a:lnTo>
                    <a:pt x="480" y="0"/>
                  </a:lnTo>
                  <a:lnTo>
                    <a:pt x="508" y="2"/>
                  </a:lnTo>
                  <a:lnTo>
                    <a:pt x="534" y="6"/>
                  </a:lnTo>
                  <a:lnTo>
                    <a:pt x="558" y="12"/>
                  </a:lnTo>
                  <a:lnTo>
                    <a:pt x="578" y="20"/>
                  </a:lnTo>
                  <a:lnTo>
                    <a:pt x="578" y="20"/>
                  </a:lnTo>
                  <a:lnTo>
                    <a:pt x="596" y="30"/>
                  </a:lnTo>
                  <a:lnTo>
                    <a:pt x="612" y="44"/>
                  </a:lnTo>
                  <a:lnTo>
                    <a:pt x="626" y="58"/>
                  </a:lnTo>
                  <a:lnTo>
                    <a:pt x="636" y="76"/>
                  </a:lnTo>
                  <a:lnTo>
                    <a:pt x="636" y="76"/>
                  </a:lnTo>
                  <a:lnTo>
                    <a:pt x="644" y="94"/>
                  </a:lnTo>
                  <a:lnTo>
                    <a:pt x="650" y="116"/>
                  </a:lnTo>
                  <a:lnTo>
                    <a:pt x="654" y="140"/>
                  </a:lnTo>
                  <a:lnTo>
                    <a:pt x="654" y="164"/>
                  </a:lnTo>
                  <a:lnTo>
                    <a:pt x="654" y="466"/>
                  </a:lnTo>
                  <a:lnTo>
                    <a:pt x="654" y="466"/>
                  </a:lnTo>
                  <a:lnTo>
                    <a:pt x="654" y="470"/>
                  </a:lnTo>
                  <a:lnTo>
                    <a:pt x="652" y="472"/>
                  </a:lnTo>
                  <a:lnTo>
                    <a:pt x="646" y="474"/>
                  </a:lnTo>
                  <a:lnTo>
                    <a:pt x="566" y="474"/>
                  </a:lnTo>
                  <a:lnTo>
                    <a:pt x="566" y="474"/>
                  </a:lnTo>
                  <a:lnTo>
                    <a:pt x="560" y="472"/>
                  </a:lnTo>
                  <a:lnTo>
                    <a:pt x="560" y="472"/>
                  </a:lnTo>
                  <a:lnTo>
                    <a:pt x="558" y="470"/>
                  </a:lnTo>
                  <a:lnTo>
                    <a:pt x="558" y="470"/>
                  </a:lnTo>
                  <a:lnTo>
                    <a:pt x="556" y="466"/>
                  </a:lnTo>
                  <a:lnTo>
                    <a:pt x="556" y="188"/>
                  </a:lnTo>
                  <a:lnTo>
                    <a:pt x="556" y="188"/>
                  </a:lnTo>
                  <a:lnTo>
                    <a:pt x="554" y="154"/>
                  </a:lnTo>
                  <a:lnTo>
                    <a:pt x="552" y="142"/>
                  </a:lnTo>
                  <a:lnTo>
                    <a:pt x="548" y="130"/>
                  </a:lnTo>
                  <a:lnTo>
                    <a:pt x="548" y="130"/>
                  </a:lnTo>
                  <a:lnTo>
                    <a:pt x="544" y="120"/>
                  </a:lnTo>
                  <a:lnTo>
                    <a:pt x="538" y="110"/>
                  </a:lnTo>
                  <a:lnTo>
                    <a:pt x="530" y="104"/>
                  </a:lnTo>
                  <a:lnTo>
                    <a:pt x="520" y="98"/>
                  </a:lnTo>
                  <a:lnTo>
                    <a:pt x="520" y="98"/>
                  </a:lnTo>
                  <a:lnTo>
                    <a:pt x="510" y="94"/>
                  </a:lnTo>
                  <a:lnTo>
                    <a:pt x="496" y="90"/>
                  </a:lnTo>
                  <a:lnTo>
                    <a:pt x="482" y="88"/>
                  </a:lnTo>
                  <a:lnTo>
                    <a:pt x="466" y="88"/>
                  </a:lnTo>
                  <a:lnTo>
                    <a:pt x="466" y="88"/>
                  </a:lnTo>
                  <a:lnTo>
                    <a:pt x="444" y="90"/>
                  </a:lnTo>
                  <a:lnTo>
                    <a:pt x="424" y="94"/>
                  </a:lnTo>
                  <a:lnTo>
                    <a:pt x="408" y="102"/>
                  </a:lnTo>
                  <a:lnTo>
                    <a:pt x="396" y="112"/>
                  </a:lnTo>
                  <a:lnTo>
                    <a:pt x="396" y="112"/>
                  </a:lnTo>
                  <a:lnTo>
                    <a:pt x="388" y="126"/>
                  </a:lnTo>
                  <a:lnTo>
                    <a:pt x="380" y="142"/>
                  </a:lnTo>
                  <a:lnTo>
                    <a:pt x="378" y="164"/>
                  </a:lnTo>
                  <a:lnTo>
                    <a:pt x="376" y="190"/>
                  </a:lnTo>
                  <a:lnTo>
                    <a:pt x="376" y="466"/>
                  </a:lnTo>
                  <a:lnTo>
                    <a:pt x="376" y="466"/>
                  </a:lnTo>
                  <a:lnTo>
                    <a:pt x="374" y="472"/>
                  </a:lnTo>
                  <a:lnTo>
                    <a:pt x="368" y="474"/>
                  </a:lnTo>
                  <a:lnTo>
                    <a:pt x="286" y="474"/>
                  </a:lnTo>
                  <a:lnTo>
                    <a:pt x="286" y="474"/>
                  </a:lnTo>
                  <a:lnTo>
                    <a:pt x="280" y="472"/>
                  </a:lnTo>
                  <a:lnTo>
                    <a:pt x="278" y="466"/>
                  </a:lnTo>
                  <a:lnTo>
                    <a:pt x="278" y="192"/>
                  </a:lnTo>
                  <a:lnTo>
                    <a:pt x="278" y="192"/>
                  </a:lnTo>
                  <a:lnTo>
                    <a:pt x="278" y="172"/>
                  </a:lnTo>
                  <a:lnTo>
                    <a:pt x="276" y="154"/>
                  </a:lnTo>
                  <a:lnTo>
                    <a:pt x="272" y="140"/>
                  </a:lnTo>
                  <a:lnTo>
                    <a:pt x="266" y="128"/>
                  </a:lnTo>
                  <a:lnTo>
                    <a:pt x="266" y="128"/>
                  </a:lnTo>
                  <a:lnTo>
                    <a:pt x="260" y="116"/>
                  </a:lnTo>
                  <a:lnTo>
                    <a:pt x="252" y="108"/>
                  </a:lnTo>
                  <a:lnTo>
                    <a:pt x="244" y="102"/>
                  </a:lnTo>
                  <a:lnTo>
                    <a:pt x="234" y="96"/>
                  </a:lnTo>
                  <a:lnTo>
                    <a:pt x="234" y="96"/>
                  </a:lnTo>
                  <a:lnTo>
                    <a:pt x="224" y="92"/>
                  </a:lnTo>
                  <a:lnTo>
                    <a:pt x="212" y="90"/>
                  </a:lnTo>
                  <a:lnTo>
                    <a:pt x="184" y="88"/>
                  </a:lnTo>
                  <a:lnTo>
                    <a:pt x="184" y="88"/>
                  </a:lnTo>
                  <a:lnTo>
                    <a:pt x="164" y="88"/>
                  </a:lnTo>
                  <a:lnTo>
                    <a:pt x="148" y="92"/>
                  </a:lnTo>
                  <a:lnTo>
                    <a:pt x="132" y="98"/>
                  </a:lnTo>
                  <a:lnTo>
                    <a:pt x="120" y="106"/>
                  </a:lnTo>
                  <a:lnTo>
                    <a:pt x="120" y="106"/>
                  </a:lnTo>
                  <a:lnTo>
                    <a:pt x="114" y="110"/>
                  </a:lnTo>
                  <a:lnTo>
                    <a:pt x="110" y="116"/>
                  </a:lnTo>
                  <a:lnTo>
                    <a:pt x="102" y="130"/>
                  </a:lnTo>
                  <a:lnTo>
                    <a:pt x="98" y="150"/>
                  </a:lnTo>
                  <a:lnTo>
                    <a:pt x="98" y="174"/>
                  </a:lnTo>
                  <a:lnTo>
                    <a:pt x="98" y="466"/>
                  </a:lnTo>
                  <a:lnTo>
                    <a:pt x="98" y="466"/>
                  </a:lnTo>
                  <a:close/>
                </a:path>
              </a:pathLst>
            </a:custGeom>
            <a:solidFill>
              <a:srgbClr val="B1B2B3"/>
            </a:solidFill>
            <a:ln w="9525">
              <a:noFill/>
              <a:round/>
              <a:headEnd/>
              <a:tailEnd/>
            </a:ln>
          </p:spPr>
          <p:txBody>
            <a:bodyPr/>
            <a:lstStyle/>
            <a:p>
              <a:endParaRPr lang="fr-FR"/>
            </a:p>
          </p:txBody>
        </p:sp>
        <p:sp>
          <p:nvSpPr>
            <p:cNvPr id="9272" name="Freeform 56"/>
            <p:cNvSpPr>
              <a:spLocks/>
            </p:cNvSpPr>
            <p:nvPr userDrawn="1"/>
          </p:nvSpPr>
          <p:spPr bwMode="auto">
            <a:xfrm>
              <a:off x="2867" y="191"/>
              <a:ext cx="152" cy="173"/>
            </a:xfrm>
            <a:custGeom>
              <a:avLst/>
              <a:gdLst/>
              <a:ahLst/>
              <a:cxnLst>
                <a:cxn ang="0">
                  <a:pos x="410" y="458"/>
                </a:cxn>
                <a:cxn ang="0">
                  <a:pos x="410" y="458"/>
                </a:cxn>
                <a:cxn ang="0">
                  <a:pos x="412" y="462"/>
                </a:cxn>
                <a:cxn ang="0">
                  <a:pos x="412" y="462"/>
                </a:cxn>
                <a:cxn ang="0">
                  <a:pos x="412" y="464"/>
                </a:cxn>
                <a:cxn ang="0">
                  <a:pos x="410" y="466"/>
                </a:cxn>
                <a:cxn ang="0">
                  <a:pos x="404" y="468"/>
                </a:cxn>
                <a:cxn ang="0">
                  <a:pos x="316" y="468"/>
                </a:cxn>
                <a:cxn ang="0">
                  <a:pos x="316" y="468"/>
                </a:cxn>
                <a:cxn ang="0">
                  <a:pos x="310" y="466"/>
                </a:cxn>
                <a:cxn ang="0">
                  <a:pos x="306" y="460"/>
                </a:cxn>
                <a:cxn ang="0">
                  <a:pos x="178" y="244"/>
                </a:cxn>
                <a:cxn ang="0">
                  <a:pos x="96" y="330"/>
                </a:cxn>
                <a:cxn ang="0">
                  <a:pos x="96" y="460"/>
                </a:cxn>
                <a:cxn ang="0">
                  <a:pos x="96" y="460"/>
                </a:cxn>
                <a:cxn ang="0">
                  <a:pos x="94" y="466"/>
                </a:cxn>
                <a:cxn ang="0">
                  <a:pos x="92" y="468"/>
                </a:cxn>
                <a:cxn ang="0">
                  <a:pos x="90" y="468"/>
                </a:cxn>
                <a:cxn ang="0">
                  <a:pos x="8" y="468"/>
                </a:cxn>
                <a:cxn ang="0">
                  <a:pos x="8" y="468"/>
                </a:cxn>
                <a:cxn ang="0">
                  <a:pos x="4" y="468"/>
                </a:cxn>
                <a:cxn ang="0">
                  <a:pos x="2" y="466"/>
                </a:cxn>
                <a:cxn ang="0">
                  <a:pos x="0" y="462"/>
                </a:cxn>
                <a:cxn ang="0">
                  <a:pos x="0" y="458"/>
                </a:cxn>
                <a:cxn ang="0">
                  <a:pos x="0" y="10"/>
                </a:cxn>
                <a:cxn ang="0">
                  <a:pos x="0" y="10"/>
                </a:cxn>
                <a:cxn ang="0">
                  <a:pos x="2" y="4"/>
                </a:cxn>
                <a:cxn ang="0">
                  <a:pos x="4" y="0"/>
                </a:cxn>
                <a:cxn ang="0">
                  <a:pos x="90" y="0"/>
                </a:cxn>
                <a:cxn ang="0">
                  <a:pos x="90" y="0"/>
                </a:cxn>
                <a:cxn ang="0">
                  <a:pos x="92" y="2"/>
                </a:cxn>
                <a:cxn ang="0">
                  <a:pos x="94" y="2"/>
                </a:cxn>
                <a:cxn ang="0">
                  <a:pos x="96" y="10"/>
                </a:cxn>
                <a:cxn ang="0">
                  <a:pos x="96" y="158"/>
                </a:cxn>
                <a:cxn ang="0">
                  <a:pos x="96" y="158"/>
                </a:cxn>
                <a:cxn ang="0">
                  <a:pos x="96" y="188"/>
                </a:cxn>
                <a:cxn ang="0">
                  <a:pos x="96" y="188"/>
                </a:cxn>
                <a:cxn ang="0">
                  <a:pos x="96" y="210"/>
                </a:cxn>
                <a:cxn ang="0">
                  <a:pos x="96" y="210"/>
                </a:cxn>
                <a:cxn ang="0">
                  <a:pos x="142" y="158"/>
                </a:cxn>
                <a:cxn ang="0">
                  <a:pos x="272" y="8"/>
                </a:cxn>
                <a:cxn ang="0">
                  <a:pos x="272" y="8"/>
                </a:cxn>
                <a:cxn ang="0">
                  <a:pos x="278" y="2"/>
                </a:cxn>
                <a:cxn ang="0">
                  <a:pos x="284" y="0"/>
                </a:cxn>
                <a:cxn ang="0">
                  <a:pos x="374" y="0"/>
                </a:cxn>
                <a:cxn ang="0">
                  <a:pos x="374" y="0"/>
                </a:cxn>
                <a:cxn ang="0">
                  <a:pos x="380" y="2"/>
                </a:cxn>
                <a:cxn ang="0">
                  <a:pos x="382" y="6"/>
                </a:cxn>
                <a:cxn ang="0">
                  <a:pos x="382" y="6"/>
                </a:cxn>
                <a:cxn ang="0">
                  <a:pos x="380" y="12"/>
                </a:cxn>
                <a:cxn ang="0">
                  <a:pos x="244" y="174"/>
                </a:cxn>
                <a:cxn ang="0">
                  <a:pos x="410" y="458"/>
                </a:cxn>
                <a:cxn ang="0">
                  <a:pos x="410" y="458"/>
                </a:cxn>
              </a:cxnLst>
              <a:rect l="0" t="0" r="r" b="b"/>
              <a:pathLst>
                <a:path w="412" h="468">
                  <a:moveTo>
                    <a:pt x="410" y="458"/>
                  </a:moveTo>
                  <a:lnTo>
                    <a:pt x="410" y="458"/>
                  </a:lnTo>
                  <a:lnTo>
                    <a:pt x="412" y="462"/>
                  </a:lnTo>
                  <a:lnTo>
                    <a:pt x="412" y="462"/>
                  </a:lnTo>
                  <a:lnTo>
                    <a:pt x="412" y="464"/>
                  </a:lnTo>
                  <a:lnTo>
                    <a:pt x="410" y="466"/>
                  </a:lnTo>
                  <a:lnTo>
                    <a:pt x="404" y="468"/>
                  </a:lnTo>
                  <a:lnTo>
                    <a:pt x="316" y="468"/>
                  </a:lnTo>
                  <a:lnTo>
                    <a:pt x="316" y="468"/>
                  </a:lnTo>
                  <a:lnTo>
                    <a:pt x="310" y="466"/>
                  </a:lnTo>
                  <a:lnTo>
                    <a:pt x="306" y="460"/>
                  </a:lnTo>
                  <a:lnTo>
                    <a:pt x="178" y="244"/>
                  </a:lnTo>
                  <a:lnTo>
                    <a:pt x="96" y="330"/>
                  </a:lnTo>
                  <a:lnTo>
                    <a:pt x="96" y="460"/>
                  </a:lnTo>
                  <a:lnTo>
                    <a:pt x="96" y="460"/>
                  </a:lnTo>
                  <a:lnTo>
                    <a:pt x="94" y="466"/>
                  </a:lnTo>
                  <a:lnTo>
                    <a:pt x="92" y="468"/>
                  </a:lnTo>
                  <a:lnTo>
                    <a:pt x="90" y="468"/>
                  </a:lnTo>
                  <a:lnTo>
                    <a:pt x="8" y="468"/>
                  </a:lnTo>
                  <a:lnTo>
                    <a:pt x="8" y="468"/>
                  </a:lnTo>
                  <a:lnTo>
                    <a:pt x="4" y="468"/>
                  </a:lnTo>
                  <a:lnTo>
                    <a:pt x="2" y="466"/>
                  </a:lnTo>
                  <a:lnTo>
                    <a:pt x="0" y="462"/>
                  </a:lnTo>
                  <a:lnTo>
                    <a:pt x="0" y="458"/>
                  </a:lnTo>
                  <a:lnTo>
                    <a:pt x="0" y="10"/>
                  </a:lnTo>
                  <a:lnTo>
                    <a:pt x="0" y="10"/>
                  </a:lnTo>
                  <a:lnTo>
                    <a:pt x="2" y="4"/>
                  </a:lnTo>
                  <a:lnTo>
                    <a:pt x="4" y="0"/>
                  </a:lnTo>
                  <a:lnTo>
                    <a:pt x="90" y="0"/>
                  </a:lnTo>
                  <a:lnTo>
                    <a:pt x="90" y="0"/>
                  </a:lnTo>
                  <a:lnTo>
                    <a:pt x="92" y="2"/>
                  </a:lnTo>
                  <a:lnTo>
                    <a:pt x="94" y="2"/>
                  </a:lnTo>
                  <a:lnTo>
                    <a:pt x="96" y="10"/>
                  </a:lnTo>
                  <a:lnTo>
                    <a:pt x="96" y="158"/>
                  </a:lnTo>
                  <a:lnTo>
                    <a:pt x="96" y="158"/>
                  </a:lnTo>
                  <a:lnTo>
                    <a:pt x="96" y="188"/>
                  </a:lnTo>
                  <a:lnTo>
                    <a:pt x="96" y="188"/>
                  </a:lnTo>
                  <a:lnTo>
                    <a:pt x="96" y="210"/>
                  </a:lnTo>
                  <a:lnTo>
                    <a:pt x="96" y="210"/>
                  </a:lnTo>
                  <a:lnTo>
                    <a:pt x="142" y="158"/>
                  </a:lnTo>
                  <a:lnTo>
                    <a:pt x="272" y="8"/>
                  </a:lnTo>
                  <a:lnTo>
                    <a:pt x="272" y="8"/>
                  </a:lnTo>
                  <a:lnTo>
                    <a:pt x="278" y="2"/>
                  </a:lnTo>
                  <a:lnTo>
                    <a:pt x="284" y="0"/>
                  </a:lnTo>
                  <a:lnTo>
                    <a:pt x="374" y="0"/>
                  </a:lnTo>
                  <a:lnTo>
                    <a:pt x="374" y="0"/>
                  </a:lnTo>
                  <a:lnTo>
                    <a:pt x="380" y="2"/>
                  </a:lnTo>
                  <a:lnTo>
                    <a:pt x="382" y="6"/>
                  </a:lnTo>
                  <a:lnTo>
                    <a:pt x="382" y="6"/>
                  </a:lnTo>
                  <a:lnTo>
                    <a:pt x="380" y="12"/>
                  </a:lnTo>
                  <a:lnTo>
                    <a:pt x="244" y="174"/>
                  </a:lnTo>
                  <a:lnTo>
                    <a:pt x="410" y="458"/>
                  </a:lnTo>
                  <a:lnTo>
                    <a:pt x="410" y="458"/>
                  </a:lnTo>
                  <a:close/>
                </a:path>
              </a:pathLst>
            </a:custGeom>
            <a:solidFill>
              <a:srgbClr val="B1B2B3"/>
            </a:solidFill>
            <a:ln w="9525">
              <a:noFill/>
              <a:round/>
              <a:headEnd/>
              <a:tailEnd/>
            </a:ln>
          </p:spPr>
          <p:txBody>
            <a:bodyPr/>
            <a:lstStyle/>
            <a:p>
              <a:endParaRPr lang="fr-FR"/>
            </a:p>
          </p:txBody>
        </p:sp>
        <p:sp>
          <p:nvSpPr>
            <p:cNvPr id="9273" name="Freeform 57"/>
            <p:cNvSpPr>
              <a:spLocks/>
            </p:cNvSpPr>
            <p:nvPr userDrawn="1"/>
          </p:nvSpPr>
          <p:spPr bwMode="auto">
            <a:xfrm>
              <a:off x="3025" y="188"/>
              <a:ext cx="150" cy="179"/>
            </a:xfrm>
            <a:custGeom>
              <a:avLst/>
              <a:gdLst/>
              <a:ahLst/>
              <a:cxnLst>
                <a:cxn ang="0">
                  <a:pos x="310" y="272"/>
                </a:cxn>
                <a:cxn ang="0">
                  <a:pos x="318" y="268"/>
                </a:cxn>
                <a:cxn ang="0">
                  <a:pos x="400" y="270"/>
                </a:cxn>
                <a:cxn ang="0">
                  <a:pos x="402" y="420"/>
                </a:cxn>
                <a:cxn ang="0">
                  <a:pos x="394" y="446"/>
                </a:cxn>
                <a:cxn ang="0">
                  <a:pos x="382" y="460"/>
                </a:cxn>
                <a:cxn ang="0">
                  <a:pos x="354" y="472"/>
                </a:cxn>
                <a:cxn ang="0">
                  <a:pos x="298" y="482"/>
                </a:cxn>
                <a:cxn ang="0">
                  <a:pos x="228" y="484"/>
                </a:cxn>
                <a:cxn ang="0">
                  <a:pos x="156" y="474"/>
                </a:cxn>
                <a:cxn ang="0">
                  <a:pos x="116" y="458"/>
                </a:cxn>
                <a:cxn ang="0">
                  <a:pos x="64" y="418"/>
                </a:cxn>
                <a:cxn ang="0">
                  <a:pos x="36" y="382"/>
                </a:cxn>
                <a:cxn ang="0">
                  <a:pos x="16" y="340"/>
                </a:cxn>
                <a:cxn ang="0">
                  <a:pos x="2" y="268"/>
                </a:cxn>
                <a:cxn ang="0">
                  <a:pos x="2" y="216"/>
                </a:cxn>
                <a:cxn ang="0">
                  <a:pos x="16" y="142"/>
                </a:cxn>
                <a:cxn ang="0">
                  <a:pos x="34" y="100"/>
                </a:cxn>
                <a:cxn ang="0">
                  <a:pos x="60" y="66"/>
                </a:cxn>
                <a:cxn ang="0">
                  <a:pos x="110" y="26"/>
                </a:cxn>
                <a:cxn ang="0">
                  <a:pos x="150" y="8"/>
                </a:cxn>
                <a:cxn ang="0">
                  <a:pos x="222" y="0"/>
                </a:cxn>
                <a:cxn ang="0">
                  <a:pos x="262" y="2"/>
                </a:cxn>
                <a:cxn ang="0">
                  <a:pos x="300" y="10"/>
                </a:cxn>
                <a:cxn ang="0">
                  <a:pos x="348" y="30"/>
                </a:cxn>
                <a:cxn ang="0">
                  <a:pos x="374" y="48"/>
                </a:cxn>
                <a:cxn ang="0">
                  <a:pos x="402" y="82"/>
                </a:cxn>
                <a:cxn ang="0">
                  <a:pos x="404" y="90"/>
                </a:cxn>
                <a:cxn ang="0">
                  <a:pos x="346" y="138"/>
                </a:cxn>
                <a:cxn ang="0">
                  <a:pos x="336" y="140"/>
                </a:cxn>
                <a:cxn ang="0">
                  <a:pos x="330" y="138"/>
                </a:cxn>
                <a:cxn ang="0">
                  <a:pos x="310" y="114"/>
                </a:cxn>
                <a:cxn ang="0">
                  <a:pos x="284" y="100"/>
                </a:cxn>
                <a:cxn ang="0">
                  <a:pos x="236" y="88"/>
                </a:cxn>
                <a:cxn ang="0">
                  <a:pos x="204" y="88"/>
                </a:cxn>
                <a:cxn ang="0">
                  <a:pos x="166" y="98"/>
                </a:cxn>
                <a:cxn ang="0">
                  <a:pos x="136" y="118"/>
                </a:cxn>
                <a:cxn ang="0">
                  <a:pos x="120" y="140"/>
                </a:cxn>
                <a:cxn ang="0">
                  <a:pos x="104" y="178"/>
                </a:cxn>
                <a:cxn ang="0">
                  <a:pos x="98" y="242"/>
                </a:cxn>
                <a:cxn ang="0">
                  <a:pos x="106" y="302"/>
                </a:cxn>
                <a:cxn ang="0">
                  <a:pos x="124" y="342"/>
                </a:cxn>
                <a:cxn ang="0">
                  <a:pos x="142" y="364"/>
                </a:cxn>
                <a:cxn ang="0">
                  <a:pos x="176" y="388"/>
                </a:cxn>
                <a:cxn ang="0">
                  <a:pos x="206" y="396"/>
                </a:cxn>
                <a:cxn ang="0">
                  <a:pos x="238" y="400"/>
                </a:cxn>
                <a:cxn ang="0">
                  <a:pos x="310" y="396"/>
                </a:cxn>
              </a:cxnLst>
              <a:rect l="0" t="0" r="r" b="b"/>
              <a:pathLst>
                <a:path w="404" h="484">
                  <a:moveTo>
                    <a:pt x="310" y="276"/>
                  </a:moveTo>
                  <a:lnTo>
                    <a:pt x="310" y="276"/>
                  </a:lnTo>
                  <a:lnTo>
                    <a:pt x="310" y="272"/>
                  </a:lnTo>
                  <a:lnTo>
                    <a:pt x="312" y="270"/>
                  </a:lnTo>
                  <a:lnTo>
                    <a:pt x="316" y="268"/>
                  </a:lnTo>
                  <a:lnTo>
                    <a:pt x="318" y="268"/>
                  </a:lnTo>
                  <a:lnTo>
                    <a:pt x="396" y="268"/>
                  </a:lnTo>
                  <a:lnTo>
                    <a:pt x="396" y="268"/>
                  </a:lnTo>
                  <a:lnTo>
                    <a:pt x="400" y="270"/>
                  </a:lnTo>
                  <a:lnTo>
                    <a:pt x="402" y="276"/>
                  </a:lnTo>
                  <a:lnTo>
                    <a:pt x="402" y="420"/>
                  </a:lnTo>
                  <a:lnTo>
                    <a:pt x="402" y="420"/>
                  </a:lnTo>
                  <a:lnTo>
                    <a:pt x="402" y="430"/>
                  </a:lnTo>
                  <a:lnTo>
                    <a:pt x="398" y="438"/>
                  </a:lnTo>
                  <a:lnTo>
                    <a:pt x="394" y="446"/>
                  </a:lnTo>
                  <a:lnTo>
                    <a:pt x="388" y="454"/>
                  </a:lnTo>
                  <a:lnTo>
                    <a:pt x="388" y="454"/>
                  </a:lnTo>
                  <a:lnTo>
                    <a:pt x="382" y="460"/>
                  </a:lnTo>
                  <a:lnTo>
                    <a:pt x="374" y="466"/>
                  </a:lnTo>
                  <a:lnTo>
                    <a:pt x="364" y="470"/>
                  </a:lnTo>
                  <a:lnTo>
                    <a:pt x="354" y="472"/>
                  </a:lnTo>
                  <a:lnTo>
                    <a:pt x="354" y="472"/>
                  </a:lnTo>
                  <a:lnTo>
                    <a:pt x="328" y="478"/>
                  </a:lnTo>
                  <a:lnTo>
                    <a:pt x="298" y="482"/>
                  </a:lnTo>
                  <a:lnTo>
                    <a:pt x="264" y="484"/>
                  </a:lnTo>
                  <a:lnTo>
                    <a:pt x="228" y="484"/>
                  </a:lnTo>
                  <a:lnTo>
                    <a:pt x="228" y="484"/>
                  </a:lnTo>
                  <a:lnTo>
                    <a:pt x="202" y="484"/>
                  </a:lnTo>
                  <a:lnTo>
                    <a:pt x="180" y="480"/>
                  </a:lnTo>
                  <a:lnTo>
                    <a:pt x="156" y="474"/>
                  </a:lnTo>
                  <a:lnTo>
                    <a:pt x="136" y="466"/>
                  </a:lnTo>
                  <a:lnTo>
                    <a:pt x="136" y="466"/>
                  </a:lnTo>
                  <a:lnTo>
                    <a:pt x="116" y="458"/>
                  </a:lnTo>
                  <a:lnTo>
                    <a:pt x="96" y="446"/>
                  </a:lnTo>
                  <a:lnTo>
                    <a:pt x="80" y="432"/>
                  </a:lnTo>
                  <a:lnTo>
                    <a:pt x="64" y="418"/>
                  </a:lnTo>
                  <a:lnTo>
                    <a:pt x="64" y="418"/>
                  </a:lnTo>
                  <a:lnTo>
                    <a:pt x="48" y="400"/>
                  </a:lnTo>
                  <a:lnTo>
                    <a:pt x="36" y="382"/>
                  </a:lnTo>
                  <a:lnTo>
                    <a:pt x="26" y="362"/>
                  </a:lnTo>
                  <a:lnTo>
                    <a:pt x="16" y="340"/>
                  </a:lnTo>
                  <a:lnTo>
                    <a:pt x="16" y="340"/>
                  </a:lnTo>
                  <a:lnTo>
                    <a:pt x="10" y="318"/>
                  </a:lnTo>
                  <a:lnTo>
                    <a:pt x="4" y="294"/>
                  </a:lnTo>
                  <a:lnTo>
                    <a:pt x="2" y="268"/>
                  </a:lnTo>
                  <a:lnTo>
                    <a:pt x="0" y="244"/>
                  </a:lnTo>
                  <a:lnTo>
                    <a:pt x="0" y="244"/>
                  </a:lnTo>
                  <a:lnTo>
                    <a:pt x="2" y="216"/>
                  </a:lnTo>
                  <a:lnTo>
                    <a:pt x="4" y="190"/>
                  </a:lnTo>
                  <a:lnTo>
                    <a:pt x="8" y="164"/>
                  </a:lnTo>
                  <a:lnTo>
                    <a:pt x="16" y="142"/>
                  </a:lnTo>
                  <a:lnTo>
                    <a:pt x="16" y="142"/>
                  </a:lnTo>
                  <a:lnTo>
                    <a:pt x="24" y="120"/>
                  </a:lnTo>
                  <a:lnTo>
                    <a:pt x="34" y="100"/>
                  </a:lnTo>
                  <a:lnTo>
                    <a:pt x="46" y="82"/>
                  </a:lnTo>
                  <a:lnTo>
                    <a:pt x="60" y="66"/>
                  </a:lnTo>
                  <a:lnTo>
                    <a:pt x="60" y="66"/>
                  </a:lnTo>
                  <a:lnTo>
                    <a:pt x="76" y="50"/>
                  </a:lnTo>
                  <a:lnTo>
                    <a:pt x="92" y="36"/>
                  </a:lnTo>
                  <a:lnTo>
                    <a:pt x="110" y="26"/>
                  </a:lnTo>
                  <a:lnTo>
                    <a:pt x="130" y="16"/>
                  </a:lnTo>
                  <a:lnTo>
                    <a:pt x="130" y="16"/>
                  </a:lnTo>
                  <a:lnTo>
                    <a:pt x="150" y="8"/>
                  </a:lnTo>
                  <a:lnTo>
                    <a:pt x="174" y="4"/>
                  </a:lnTo>
                  <a:lnTo>
                    <a:pt x="196" y="0"/>
                  </a:lnTo>
                  <a:lnTo>
                    <a:pt x="222" y="0"/>
                  </a:lnTo>
                  <a:lnTo>
                    <a:pt x="222" y="0"/>
                  </a:lnTo>
                  <a:lnTo>
                    <a:pt x="242" y="0"/>
                  </a:lnTo>
                  <a:lnTo>
                    <a:pt x="262" y="2"/>
                  </a:lnTo>
                  <a:lnTo>
                    <a:pt x="280" y="6"/>
                  </a:lnTo>
                  <a:lnTo>
                    <a:pt x="300" y="10"/>
                  </a:lnTo>
                  <a:lnTo>
                    <a:pt x="300" y="10"/>
                  </a:lnTo>
                  <a:lnTo>
                    <a:pt x="316" y="14"/>
                  </a:lnTo>
                  <a:lnTo>
                    <a:pt x="332" y="22"/>
                  </a:lnTo>
                  <a:lnTo>
                    <a:pt x="348" y="30"/>
                  </a:lnTo>
                  <a:lnTo>
                    <a:pt x="360" y="38"/>
                  </a:lnTo>
                  <a:lnTo>
                    <a:pt x="360" y="38"/>
                  </a:lnTo>
                  <a:lnTo>
                    <a:pt x="374" y="48"/>
                  </a:lnTo>
                  <a:lnTo>
                    <a:pt x="384" y="58"/>
                  </a:lnTo>
                  <a:lnTo>
                    <a:pt x="394" y="70"/>
                  </a:lnTo>
                  <a:lnTo>
                    <a:pt x="402" y="82"/>
                  </a:lnTo>
                  <a:lnTo>
                    <a:pt x="402" y="82"/>
                  </a:lnTo>
                  <a:lnTo>
                    <a:pt x="404" y="90"/>
                  </a:lnTo>
                  <a:lnTo>
                    <a:pt x="404" y="90"/>
                  </a:lnTo>
                  <a:lnTo>
                    <a:pt x="404" y="94"/>
                  </a:lnTo>
                  <a:lnTo>
                    <a:pt x="402" y="98"/>
                  </a:lnTo>
                  <a:lnTo>
                    <a:pt x="346" y="138"/>
                  </a:lnTo>
                  <a:lnTo>
                    <a:pt x="346" y="138"/>
                  </a:lnTo>
                  <a:lnTo>
                    <a:pt x="342" y="140"/>
                  </a:lnTo>
                  <a:lnTo>
                    <a:pt x="336" y="140"/>
                  </a:lnTo>
                  <a:lnTo>
                    <a:pt x="336" y="140"/>
                  </a:lnTo>
                  <a:lnTo>
                    <a:pt x="332" y="140"/>
                  </a:lnTo>
                  <a:lnTo>
                    <a:pt x="330" y="138"/>
                  </a:lnTo>
                  <a:lnTo>
                    <a:pt x="330" y="138"/>
                  </a:lnTo>
                  <a:lnTo>
                    <a:pt x="320" y="126"/>
                  </a:lnTo>
                  <a:lnTo>
                    <a:pt x="310" y="114"/>
                  </a:lnTo>
                  <a:lnTo>
                    <a:pt x="298" y="106"/>
                  </a:lnTo>
                  <a:lnTo>
                    <a:pt x="284" y="100"/>
                  </a:lnTo>
                  <a:lnTo>
                    <a:pt x="284" y="100"/>
                  </a:lnTo>
                  <a:lnTo>
                    <a:pt x="268" y="94"/>
                  </a:lnTo>
                  <a:lnTo>
                    <a:pt x="254" y="90"/>
                  </a:lnTo>
                  <a:lnTo>
                    <a:pt x="236" y="88"/>
                  </a:lnTo>
                  <a:lnTo>
                    <a:pt x="218" y="88"/>
                  </a:lnTo>
                  <a:lnTo>
                    <a:pt x="218" y="88"/>
                  </a:lnTo>
                  <a:lnTo>
                    <a:pt x="204" y="88"/>
                  </a:lnTo>
                  <a:lnTo>
                    <a:pt x="190" y="90"/>
                  </a:lnTo>
                  <a:lnTo>
                    <a:pt x="178" y="92"/>
                  </a:lnTo>
                  <a:lnTo>
                    <a:pt x="166" y="98"/>
                  </a:lnTo>
                  <a:lnTo>
                    <a:pt x="154" y="104"/>
                  </a:lnTo>
                  <a:lnTo>
                    <a:pt x="144" y="110"/>
                  </a:lnTo>
                  <a:lnTo>
                    <a:pt x="136" y="118"/>
                  </a:lnTo>
                  <a:lnTo>
                    <a:pt x="128" y="128"/>
                  </a:lnTo>
                  <a:lnTo>
                    <a:pt x="128" y="128"/>
                  </a:lnTo>
                  <a:lnTo>
                    <a:pt x="120" y="140"/>
                  </a:lnTo>
                  <a:lnTo>
                    <a:pt x="114" y="152"/>
                  </a:lnTo>
                  <a:lnTo>
                    <a:pt x="110" y="164"/>
                  </a:lnTo>
                  <a:lnTo>
                    <a:pt x="104" y="178"/>
                  </a:lnTo>
                  <a:lnTo>
                    <a:pt x="100" y="208"/>
                  </a:lnTo>
                  <a:lnTo>
                    <a:pt x="98" y="242"/>
                  </a:lnTo>
                  <a:lnTo>
                    <a:pt x="98" y="242"/>
                  </a:lnTo>
                  <a:lnTo>
                    <a:pt x="100" y="274"/>
                  </a:lnTo>
                  <a:lnTo>
                    <a:pt x="106" y="302"/>
                  </a:lnTo>
                  <a:lnTo>
                    <a:pt x="106" y="302"/>
                  </a:lnTo>
                  <a:lnTo>
                    <a:pt x="110" y="316"/>
                  </a:lnTo>
                  <a:lnTo>
                    <a:pt x="116" y="330"/>
                  </a:lnTo>
                  <a:lnTo>
                    <a:pt x="124" y="342"/>
                  </a:lnTo>
                  <a:lnTo>
                    <a:pt x="132" y="354"/>
                  </a:lnTo>
                  <a:lnTo>
                    <a:pt x="132" y="354"/>
                  </a:lnTo>
                  <a:lnTo>
                    <a:pt x="142" y="364"/>
                  </a:lnTo>
                  <a:lnTo>
                    <a:pt x="152" y="372"/>
                  </a:lnTo>
                  <a:lnTo>
                    <a:pt x="164" y="380"/>
                  </a:lnTo>
                  <a:lnTo>
                    <a:pt x="176" y="388"/>
                  </a:lnTo>
                  <a:lnTo>
                    <a:pt x="176" y="388"/>
                  </a:lnTo>
                  <a:lnTo>
                    <a:pt x="190" y="392"/>
                  </a:lnTo>
                  <a:lnTo>
                    <a:pt x="206" y="396"/>
                  </a:lnTo>
                  <a:lnTo>
                    <a:pt x="222" y="398"/>
                  </a:lnTo>
                  <a:lnTo>
                    <a:pt x="238" y="400"/>
                  </a:lnTo>
                  <a:lnTo>
                    <a:pt x="238" y="400"/>
                  </a:lnTo>
                  <a:lnTo>
                    <a:pt x="278" y="398"/>
                  </a:lnTo>
                  <a:lnTo>
                    <a:pt x="278" y="398"/>
                  </a:lnTo>
                  <a:lnTo>
                    <a:pt x="310" y="396"/>
                  </a:lnTo>
                  <a:lnTo>
                    <a:pt x="310" y="276"/>
                  </a:lnTo>
                  <a:lnTo>
                    <a:pt x="310" y="276"/>
                  </a:lnTo>
                  <a:close/>
                </a:path>
              </a:pathLst>
            </a:custGeom>
            <a:solidFill>
              <a:srgbClr val="B1B2B3"/>
            </a:solidFill>
            <a:ln w="9525">
              <a:noFill/>
              <a:round/>
              <a:headEnd/>
              <a:tailEnd/>
            </a:ln>
          </p:spPr>
          <p:txBody>
            <a:bodyPr/>
            <a:lstStyle/>
            <a:p>
              <a:endParaRPr lang="fr-FR"/>
            </a:p>
          </p:txBody>
        </p:sp>
        <p:sp>
          <p:nvSpPr>
            <p:cNvPr id="9274" name="Freeform 58"/>
            <p:cNvSpPr>
              <a:spLocks/>
            </p:cNvSpPr>
            <p:nvPr userDrawn="1"/>
          </p:nvSpPr>
          <p:spPr bwMode="auto">
            <a:xfrm>
              <a:off x="2403" y="405"/>
              <a:ext cx="956" cy="53"/>
            </a:xfrm>
            <a:custGeom>
              <a:avLst/>
              <a:gdLst/>
              <a:ahLst/>
              <a:cxnLst>
                <a:cxn ang="0">
                  <a:pos x="0" y="0"/>
                </a:cxn>
                <a:cxn ang="0">
                  <a:pos x="0" y="0"/>
                </a:cxn>
                <a:cxn ang="0">
                  <a:pos x="144" y="20"/>
                </a:cxn>
                <a:cxn ang="0">
                  <a:pos x="244" y="32"/>
                </a:cxn>
                <a:cxn ang="0">
                  <a:pos x="364" y="44"/>
                </a:cxn>
                <a:cxn ang="0">
                  <a:pos x="498" y="56"/>
                </a:cxn>
                <a:cxn ang="0">
                  <a:pos x="646" y="68"/>
                </a:cxn>
                <a:cxn ang="0">
                  <a:pos x="808" y="80"/>
                </a:cxn>
                <a:cxn ang="0">
                  <a:pos x="982" y="88"/>
                </a:cxn>
                <a:cxn ang="0">
                  <a:pos x="1164" y="94"/>
                </a:cxn>
                <a:cxn ang="0">
                  <a:pos x="1356" y="96"/>
                </a:cxn>
                <a:cxn ang="0">
                  <a:pos x="1552" y="94"/>
                </a:cxn>
                <a:cxn ang="0">
                  <a:pos x="1654" y="92"/>
                </a:cxn>
                <a:cxn ang="0">
                  <a:pos x="1754" y="88"/>
                </a:cxn>
                <a:cxn ang="0">
                  <a:pos x="1858" y="82"/>
                </a:cxn>
                <a:cxn ang="0">
                  <a:pos x="1960" y="76"/>
                </a:cxn>
                <a:cxn ang="0">
                  <a:pos x="2064" y="66"/>
                </a:cxn>
                <a:cxn ang="0">
                  <a:pos x="2168" y="56"/>
                </a:cxn>
                <a:cxn ang="0">
                  <a:pos x="2272" y="46"/>
                </a:cxn>
                <a:cxn ang="0">
                  <a:pos x="2376" y="32"/>
                </a:cxn>
                <a:cxn ang="0">
                  <a:pos x="2478" y="16"/>
                </a:cxn>
                <a:cxn ang="0">
                  <a:pos x="2582" y="0"/>
                </a:cxn>
                <a:cxn ang="0">
                  <a:pos x="2582" y="0"/>
                </a:cxn>
                <a:cxn ang="0">
                  <a:pos x="2530" y="16"/>
                </a:cxn>
                <a:cxn ang="0">
                  <a:pos x="2458" y="36"/>
                </a:cxn>
                <a:cxn ang="0">
                  <a:pos x="2366" y="54"/>
                </a:cxn>
                <a:cxn ang="0">
                  <a:pos x="2258" y="74"/>
                </a:cxn>
                <a:cxn ang="0">
                  <a:pos x="2130" y="94"/>
                </a:cxn>
                <a:cxn ang="0">
                  <a:pos x="1988" y="110"/>
                </a:cxn>
                <a:cxn ang="0">
                  <a:pos x="1832" y="124"/>
                </a:cxn>
                <a:cxn ang="0">
                  <a:pos x="1664" y="136"/>
                </a:cxn>
                <a:cxn ang="0">
                  <a:pos x="1574" y="140"/>
                </a:cxn>
                <a:cxn ang="0">
                  <a:pos x="1482" y="142"/>
                </a:cxn>
                <a:cxn ang="0">
                  <a:pos x="1388" y="144"/>
                </a:cxn>
                <a:cxn ang="0">
                  <a:pos x="1292" y="144"/>
                </a:cxn>
                <a:cxn ang="0">
                  <a:pos x="1192" y="142"/>
                </a:cxn>
                <a:cxn ang="0">
                  <a:pos x="1092" y="140"/>
                </a:cxn>
                <a:cxn ang="0">
                  <a:pos x="988" y="136"/>
                </a:cxn>
                <a:cxn ang="0">
                  <a:pos x="884" y="128"/>
                </a:cxn>
                <a:cxn ang="0">
                  <a:pos x="778" y="120"/>
                </a:cxn>
                <a:cxn ang="0">
                  <a:pos x="670" y="110"/>
                </a:cxn>
                <a:cxn ang="0">
                  <a:pos x="560" y="98"/>
                </a:cxn>
                <a:cxn ang="0">
                  <a:pos x="450" y="82"/>
                </a:cxn>
                <a:cxn ang="0">
                  <a:pos x="338" y="66"/>
                </a:cxn>
                <a:cxn ang="0">
                  <a:pos x="226" y="46"/>
                </a:cxn>
                <a:cxn ang="0">
                  <a:pos x="114" y="24"/>
                </a:cxn>
                <a:cxn ang="0">
                  <a:pos x="0" y="0"/>
                </a:cxn>
                <a:cxn ang="0">
                  <a:pos x="0" y="0"/>
                </a:cxn>
                <a:cxn ang="0">
                  <a:pos x="0" y="0"/>
                </a:cxn>
              </a:cxnLst>
              <a:rect l="0" t="0" r="r" b="b"/>
              <a:pathLst>
                <a:path w="2582" h="144">
                  <a:moveTo>
                    <a:pt x="0" y="0"/>
                  </a:moveTo>
                  <a:lnTo>
                    <a:pt x="0" y="0"/>
                  </a:lnTo>
                  <a:lnTo>
                    <a:pt x="144" y="20"/>
                  </a:lnTo>
                  <a:lnTo>
                    <a:pt x="244" y="32"/>
                  </a:lnTo>
                  <a:lnTo>
                    <a:pt x="364" y="44"/>
                  </a:lnTo>
                  <a:lnTo>
                    <a:pt x="498" y="56"/>
                  </a:lnTo>
                  <a:lnTo>
                    <a:pt x="646" y="68"/>
                  </a:lnTo>
                  <a:lnTo>
                    <a:pt x="808" y="80"/>
                  </a:lnTo>
                  <a:lnTo>
                    <a:pt x="982" y="88"/>
                  </a:lnTo>
                  <a:lnTo>
                    <a:pt x="1164" y="94"/>
                  </a:lnTo>
                  <a:lnTo>
                    <a:pt x="1356" y="96"/>
                  </a:lnTo>
                  <a:lnTo>
                    <a:pt x="1552" y="94"/>
                  </a:lnTo>
                  <a:lnTo>
                    <a:pt x="1654" y="92"/>
                  </a:lnTo>
                  <a:lnTo>
                    <a:pt x="1754" y="88"/>
                  </a:lnTo>
                  <a:lnTo>
                    <a:pt x="1858" y="82"/>
                  </a:lnTo>
                  <a:lnTo>
                    <a:pt x="1960" y="76"/>
                  </a:lnTo>
                  <a:lnTo>
                    <a:pt x="2064" y="66"/>
                  </a:lnTo>
                  <a:lnTo>
                    <a:pt x="2168" y="56"/>
                  </a:lnTo>
                  <a:lnTo>
                    <a:pt x="2272" y="46"/>
                  </a:lnTo>
                  <a:lnTo>
                    <a:pt x="2376" y="32"/>
                  </a:lnTo>
                  <a:lnTo>
                    <a:pt x="2478" y="16"/>
                  </a:lnTo>
                  <a:lnTo>
                    <a:pt x="2582" y="0"/>
                  </a:lnTo>
                  <a:lnTo>
                    <a:pt x="2582" y="0"/>
                  </a:lnTo>
                  <a:lnTo>
                    <a:pt x="2530" y="16"/>
                  </a:lnTo>
                  <a:lnTo>
                    <a:pt x="2458" y="36"/>
                  </a:lnTo>
                  <a:lnTo>
                    <a:pt x="2366" y="54"/>
                  </a:lnTo>
                  <a:lnTo>
                    <a:pt x="2258" y="74"/>
                  </a:lnTo>
                  <a:lnTo>
                    <a:pt x="2130" y="94"/>
                  </a:lnTo>
                  <a:lnTo>
                    <a:pt x="1988" y="110"/>
                  </a:lnTo>
                  <a:lnTo>
                    <a:pt x="1832" y="124"/>
                  </a:lnTo>
                  <a:lnTo>
                    <a:pt x="1664" y="136"/>
                  </a:lnTo>
                  <a:lnTo>
                    <a:pt x="1574" y="140"/>
                  </a:lnTo>
                  <a:lnTo>
                    <a:pt x="1482" y="142"/>
                  </a:lnTo>
                  <a:lnTo>
                    <a:pt x="1388" y="144"/>
                  </a:lnTo>
                  <a:lnTo>
                    <a:pt x="1292" y="144"/>
                  </a:lnTo>
                  <a:lnTo>
                    <a:pt x="1192" y="142"/>
                  </a:lnTo>
                  <a:lnTo>
                    <a:pt x="1092" y="140"/>
                  </a:lnTo>
                  <a:lnTo>
                    <a:pt x="988" y="136"/>
                  </a:lnTo>
                  <a:lnTo>
                    <a:pt x="884" y="128"/>
                  </a:lnTo>
                  <a:lnTo>
                    <a:pt x="778" y="120"/>
                  </a:lnTo>
                  <a:lnTo>
                    <a:pt x="670" y="110"/>
                  </a:lnTo>
                  <a:lnTo>
                    <a:pt x="560" y="98"/>
                  </a:lnTo>
                  <a:lnTo>
                    <a:pt x="450" y="82"/>
                  </a:lnTo>
                  <a:lnTo>
                    <a:pt x="338" y="66"/>
                  </a:lnTo>
                  <a:lnTo>
                    <a:pt x="226" y="46"/>
                  </a:lnTo>
                  <a:lnTo>
                    <a:pt x="114" y="24"/>
                  </a:lnTo>
                  <a:lnTo>
                    <a:pt x="0" y="0"/>
                  </a:lnTo>
                  <a:lnTo>
                    <a:pt x="0" y="0"/>
                  </a:lnTo>
                  <a:lnTo>
                    <a:pt x="0" y="0"/>
                  </a:lnTo>
                  <a:close/>
                </a:path>
              </a:pathLst>
            </a:custGeom>
            <a:solidFill>
              <a:schemeClr val="bg1"/>
            </a:solidFill>
            <a:ln w="9525">
              <a:noFill/>
              <a:round/>
              <a:headEnd/>
              <a:tailEnd/>
            </a:ln>
          </p:spPr>
          <p:txBody>
            <a:bodyPr/>
            <a:lstStyle/>
            <a:p>
              <a:endParaRPr lang="fr-FR"/>
            </a:p>
          </p:txBody>
        </p:sp>
        <p:sp>
          <p:nvSpPr>
            <p:cNvPr id="9275" name="Freeform 59"/>
            <p:cNvSpPr>
              <a:spLocks/>
            </p:cNvSpPr>
            <p:nvPr userDrawn="1"/>
          </p:nvSpPr>
          <p:spPr bwMode="auto">
            <a:xfrm>
              <a:off x="2516" y="519"/>
              <a:ext cx="65" cy="81"/>
            </a:xfrm>
            <a:custGeom>
              <a:avLst/>
              <a:gdLst/>
              <a:ahLst/>
              <a:cxnLst>
                <a:cxn ang="0">
                  <a:pos x="174" y="220"/>
                </a:cxn>
                <a:cxn ang="0">
                  <a:pos x="140" y="220"/>
                </a:cxn>
                <a:cxn ang="0">
                  <a:pos x="140" y="220"/>
                </a:cxn>
                <a:cxn ang="0">
                  <a:pos x="138" y="220"/>
                </a:cxn>
                <a:cxn ang="0">
                  <a:pos x="136" y="216"/>
                </a:cxn>
                <a:cxn ang="0">
                  <a:pos x="136" y="126"/>
                </a:cxn>
                <a:cxn ang="0">
                  <a:pos x="40" y="126"/>
                </a:cxn>
                <a:cxn ang="0">
                  <a:pos x="40" y="216"/>
                </a:cxn>
                <a:cxn ang="0">
                  <a:pos x="40" y="216"/>
                </a:cxn>
                <a:cxn ang="0">
                  <a:pos x="40" y="220"/>
                </a:cxn>
                <a:cxn ang="0">
                  <a:pos x="38" y="220"/>
                </a:cxn>
                <a:cxn ang="0">
                  <a:pos x="4" y="220"/>
                </a:cxn>
                <a:cxn ang="0">
                  <a:pos x="4" y="220"/>
                </a:cxn>
                <a:cxn ang="0">
                  <a:pos x="2" y="220"/>
                </a:cxn>
                <a:cxn ang="0">
                  <a:pos x="0" y="216"/>
                </a:cxn>
                <a:cxn ang="0">
                  <a:pos x="0" y="4"/>
                </a:cxn>
                <a:cxn ang="0">
                  <a:pos x="0" y="4"/>
                </a:cxn>
                <a:cxn ang="0">
                  <a:pos x="2" y="0"/>
                </a:cxn>
                <a:cxn ang="0">
                  <a:pos x="4" y="0"/>
                </a:cxn>
                <a:cxn ang="0">
                  <a:pos x="38" y="0"/>
                </a:cxn>
                <a:cxn ang="0">
                  <a:pos x="38" y="0"/>
                </a:cxn>
                <a:cxn ang="0">
                  <a:pos x="40" y="0"/>
                </a:cxn>
                <a:cxn ang="0">
                  <a:pos x="40" y="4"/>
                </a:cxn>
                <a:cxn ang="0">
                  <a:pos x="40" y="86"/>
                </a:cxn>
                <a:cxn ang="0">
                  <a:pos x="136" y="86"/>
                </a:cxn>
                <a:cxn ang="0">
                  <a:pos x="136" y="4"/>
                </a:cxn>
                <a:cxn ang="0">
                  <a:pos x="136" y="4"/>
                </a:cxn>
                <a:cxn ang="0">
                  <a:pos x="138" y="0"/>
                </a:cxn>
                <a:cxn ang="0">
                  <a:pos x="140" y="0"/>
                </a:cxn>
                <a:cxn ang="0">
                  <a:pos x="174" y="0"/>
                </a:cxn>
                <a:cxn ang="0">
                  <a:pos x="174" y="0"/>
                </a:cxn>
                <a:cxn ang="0">
                  <a:pos x="176" y="0"/>
                </a:cxn>
                <a:cxn ang="0">
                  <a:pos x="176" y="4"/>
                </a:cxn>
                <a:cxn ang="0">
                  <a:pos x="176" y="216"/>
                </a:cxn>
                <a:cxn ang="0">
                  <a:pos x="176" y="216"/>
                </a:cxn>
                <a:cxn ang="0">
                  <a:pos x="176" y="220"/>
                </a:cxn>
                <a:cxn ang="0">
                  <a:pos x="174" y="220"/>
                </a:cxn>
                <a:cxn ang="0">
                  <a:pos x="174" y="220"/>
                </a:cxn>
                <a:cxn ang="0">
                  <a:pos x="174" y="220"/>
                </a:cxn>
              </a:cxnLst>
              <a:rect l="0" t="0" r="r" b="b"/>
              <a:pathLst>
                <a:path w="176" h="220">
                  <a:moveTo>
                    <a:pt x="174" y="220"/>
                  </a:moveTo>
                  <a:lnTo>
                    <a:pt x="140" y="220"/>
                  </a:lnTo>
                  <a:lnTo>
                    <a:pt x="140" y="220"/>
                  </a:lnTo>
                  <a:lnTo>
                    <a:pt x="138" y="220"/>
                  </a:lnTo>
                  <a:lnTo>
                    <a:pt x="136" y="216"/>
                  </a:lnTo>
                  <a:lnTo>
                    <a:pt x="136" y="126"/>
                  </a:lnTo>
                  <a:lnTo>
                    <a:pt x="40" y="126"/>
                  </a:lnTo>
                  <a:lnTo>
                    <a:pt x="40" y="216"/>
                  </a:lnTo>
                  <a:lnTo>
                    <a:pt x="40" y="216"/>
                  </a:lnTo>
                  <a:lnTo>
                    <a:pt x="40" y="220"/>
                  </a:lnTo>
                  <a:lnTo>
                    <a:pt x="38" y="220"/>
                  </a:lnTo>
                  <a:lnTo>
                    <a:pt x="4" y="220"/>
                  </a:lnTo>
                  <a:lnTo>
                    <a:pt x="4" y="220"/>
                  </a:lnTo>
                  <a:lnTo>
                    <a:pt x="2" y="220"/>
                  </a:lnTo>
                  <a:lnTo>
                    <a:pt x="0" y="216"/>
                  </a:lnTo>
                  <a:lnTo>
                    <a:pt x="0" y="4"/>
                  </a:lnTo>
                  <a:lnTo>
                    <a:pt x="0" y="4"/>
                  </a:lnTo>
                  <a:lnTo>
                    <a:pt x="2" y="0"/>
                  </a:lnTo>
                  <a:lnTo>
                    <a:pt x="4" y="0"/>
                  </a:lnTo>
                  <a:lnTo>
                    <a:pt x="38" y="0"/>
                  </a:lnTo>
                  <a:lnTo>
                    <a:pt x="38" y="0"/>
                  </a:lnTo>
                  <a:lnTo>
                    <a:pt x="40" y="0"/>
                  </a:lnTo>
                  <a:lnTo>
                    <a:pt x="40" y="4"/>
                  </a:lnTo>
                  <a:lnTo>
                    <a:pt x="40" y="86"/>
                  </a:lnTo>
                  <a:lnTo>
                    <a:pt x="136" y="86"/>
                  </a:lnTo>
                  <a:lnTo>
                    <a:pt x="136" y="4"/>
                  </a:lnTo>
                  <a:lnTo>
                    <a:pt x="136" y="4"/>
                  </a:lnTo>
                  <a:lnTo>
                    <a:pt x="138" y="0"/>
                  </a:lnTo>
                  <a:lnTo>
                    <a:pt x="140" y="0"/>
                  </a:lnTo>
                  <a:lnTo>
                    <a:pt x="174" y="0"/>
                  </a:lnTo>
                  <a:lnTo>
                    <a:pt x="174" y="0"/>
                  </a:lnTo>
                  <a:lnTo>
                    <a:pt x="176" y="0"/>
                  </a:lnTo>
                  <a:lnTo>
                    <a:pt x="176" y="4"/>
                  </a:lnTo>
                  <a:lnTo>
                    <a:pt x="176" y="216"/>
                  </a:lnTo>
                  <a:lnTo>
                    <a:pt x="176" y="216"/>
                  </a:lnTo>
                  <a:lnTo>
                    <a:pt x="176" y="220"/>
                  </a:lnTo>
                  <a:lnTo>
                    <a:pt x="174" y="220"/>
                  </a:lnTo>
                  <a:lnTo>
                    <a:pt x="174" y="220"/>
                  </a:lnTo>
                  <a:lnTo>
                    <a:pt x="174" y="220"/>
                  </a:lnTo>
                  <a:close/>
                </a:path>
              </a:pathLst>
            </a:custGeom>
            <a:solidFill>
              <a:schemeClr val="bg1"/>
            </a:solidFill>
            <a:ln w="9525">
              <a:noFill/>
              <a:round/>
              <a:headEnd/>
              <a:tailEnd/>
            </a:ln>
          </p:spPr>
          <p:txBody>
            <a:bodyPr/>
            <a:lstStyle/>
            <a:p>
              <a:endParaRPr lang="fr-FR"/>
            </a:p>
          </p:txBody>
        </p:sp>
        <p:sp>
          <p:nvSpPr>
            <p:cNvPr id="9276" name="Freeform 60"/>
            <p:cNvSpPr>
              <a:spLocks noEditPoints="1"/>
            </p:cNvSpPr>
            <p:nvPr userDrawn="1"/>
          </p:nvSpPr>
          <p:spPr bwMode="auto">
            <a:xfrm>
              <a:off x="2595" y="518"/>
              <a:ext cx="71" cy="84"/>
            </a:xfrm>
            <a:custGeom>
              <a:avLst/>
              <a:gdLst/>
              <a:ahLst/>
              <a:cxnLst>
                <a:cxn ang="0">
                  <a:pos x="96" y="228"/>
                </a:cxn>
                <a:cxn ang="0">
                  <a:pos x="58" y="220"/>
                </a:cxn>
                <a:cxn ang="0">
                  <a:pos x="26" y="196"/>
                </a:cxn>
                <a:cxn ang="0">
                  <a:pos x="8" y="160"/>
                </a:cxn>
                <a:cxn ang="0">
                  <a:pos x="0" y="114"/>
                </a:cxn>
                <a:cxn ang="0">
                  <a:pos x="2" y="90"/>
                </a:cxn>
                <a:cxn ang="0">
                  <a:pos x="16" y="48"/>
                </a:cxn>
                <a:cxn ang="0">
                  <a:pos x="40" y="18"/>
                </a:cxn>
                <a:cxn ang="0">
                  <a:pos x="76" y="2"/>
                </a:cxn>
                <a:cxn ang="0">
                  <a:pos x="98" y="0"/>
                </a:cxn>
                <a:cxn ang="0">
                  <a:pos x="136" y="8"/>
                </a:cxn>
                <a:cxn ang="0">
                  <a:pos x="168" y="32"/>
                </a:cxn>
                <a:cxn ang="0">
                  <a:pos x="186" y="68"/>
                </a:cxn>
                <a:cxn ang="0">
                  <a:pos x="194" y="114"/>
                </a:cxn>
                <a:cxn ang="0">
                  <a:pos x="192" y="138"/>
                </a:cxn>
                <a:cxn ang="0">
                  <a:pos x="178" y="180"/>
                </a:cxn>
                <a:cxn ang="0">
                  <a:pos x="154" y="210"/>
                </a:cxn>
                <a:cxn ang="0">
                  <a:pos x="118" y="226"/>
                </a:cxn>
                <a:cxn ang="0">
                  <a:pos x="96" y="228"/>
                </a:cxn>
                <a:cxn ang="0">
                  <a:pos x="42" y="114"/>
                </a:cxn>
                <a:cxn ang="0">
                  <a:pos x="42" y="130"/>
                </a:cxn>
                <a:cxn ang="0">
                  <a:pos x="50" y="156"/>
                </a:cxn>
                <a:cxn ang="0">
                  <a:pos x="64" y="176"/>
                </a:cxn>
                <a:cxn ang="0">
                  <a:pos x="84" y="188"/>
                </a:cxn>
                <a:cxn ang="0">
                  <a:pos x="98" y="188"/>
                </a:cxn>
                <a:cxn ang="0">
                  <a:pos x="122" y="182"/>
                </a:cxn>
                <a:cxn ang="0">
                  <a:pos x="138" y="168"/>
                </a:cxn>
                <a:cxn ang="0">
                  <a:pos x="150" y="144"/>
                </a:cxn>
                <a:cxn ang="0">
                  <a:pos x="152" y="114"/>
                </a:cxn>
                <a:cxn ang="0">
                  <a:pos x="152" y="98"/>
                </a:cxn>
                <a:cxn ang="0">
                  <a:pos x="144" y="72"/>
                </a:cxn>
                <a:cxn ang="0">
                  <a:pos x="130" y="52"/>
                </a:cxn>
                <a:cxn ang="0">
                  <a:pos x="110" y="40"/>
                </a:cxn>
                <a:cxn ang="0">
                  <a:pos x="96" y="40"/>
                </a:cxn>
                <a:cxn ang="0">
                  <a:pos x="72" y="44"/>
                </a:cxn>
                <a:cxn ang="0">
                  <a:pos x="56" y="60"/>
                </a:cxn>
                <a:cxn ang="0">
                  <a:pos x="44" y="84"/>
                </a:cxn>
                <a:cxn ang="0">
                  <a:pos x="42" y="114"/>
                </a:cxn>
                <a:cxn ang="0">
                  <a:pos x="42" y="114"/>
                </a:cxn>
              </a:cxnLst>
              <a:rect l="0" t="0" r="r" b="b"/>
              <a:pathLst>
                <a:path w="194" h="228">
                  <a:moveTo>
                    <a:pt x="96" y="228"/>
                  </a:moveTo>
                  <a:lnTo>
                    <a:pt x="96" y="228"/>
                  </a:lnTo>
                  <a:lnTo>
                    <a:pt x="76" y="226"/>
                  </a:lnTo>
                  <a:lnTo>
                    <a:pt x="58" y="220"/>
                  </a:lnTo>
                  <a:lnTo>
                    <a:pt x="40" y="210"/>
                  </a:lnTo>
                  <a:lnTo>
                    <a:pt x="26" y="196"/>
                  </a:lnTo>
                  <a:lnTo>
                    <a:pt x="16" y="180"/>
                  </a:lnTo>
                  <a:lnTo>
                    <a:pt x="8" y="160"/>
                  </a:lnTo>
                  <a:lnTo>
                    <a:pt x="2" y="138"/>
                  </a:lnTo>
                  <a:lnTo>
                    <a:pt x="0" y="114"/>
                  </a:lnTo>
                  <a:lnTo>
                    <a:pt x="0" y="114"/>
                  </a:lnTo>
                  <a:lnTo>
                    <a:pt x="2" y="90"/>
                  </a:lnTo>
                  <a:lnTo>
                    <a:pt x="8" y="68"/>
                  </a:lnTo>
                  <a:lnTo>
                    <a:pt x="16" y="48"/>
                  </a:lnTo>
                  <a:lnTo>
                    <a:pt x="26" y="32"/>
                  </a:lnTo>
                  <a:lnTo>
                    <a:pt x="40" y="18"/>
                  </a:lnTo>
                  <a:lnTo>
                    <a:pt x="58" y="8"/>
                  </a:lnTo>
                  <a:lnTo>
                    <a:pt x="76" y="2"/>
                  </a:lnTo>
                  <a:lnTo>
                    <a:pt x="98" y="0"/>
                  </a:lnTo>
                  <a:lnTo>
                    <a:pt x="98" y="0"/>
                  </a:lnTo>
                  <a:lnTo>
                    <a:pt x="118" y="2"/>
                  </a:lnTo>
                  <a:lnTo>
                    <a:pt x="136" y="8"/>
                  </a:lnTo>
                  <a:lnTo>
                    <a:pt x="154" y="18"/>
                  </a:lnTo>
                  <a:lnTo>
                    <a:pt x="168" y="32"/>
                  </a:lnTo>
                  <a:lnTo>
                    <a:pt x="178" y="48"/>
                  </a:lnTo>
                  <a:lnTo>
                    <a:pt x="186" y="68"/>
                  </a:lnTo>
                  <a:lnTo>
                    <a:pt x="192" y="90"/>
                  </a:lnTo>
                  <a:lnTo>
                    <a:pt x="194" y="114"/>
                  </a:lnTo>
                  <a:lnTo>
                    <a:pt x="194" y="114"/>
                  </a:lnTo>
                  <a:lnTo>
                    <a:pt x="192" y="138"/>
                  </a:lnTo>
                  <a:lnTo>
                    <a:pt x="186" y="160"/>
                  </a:lnTo>
                  <a:lnTo>
                    <a:pt x="178" y="180"/>
                  </a:lnTo>
                  <a:lnTo>
                    <a:pt x="168" y="196"/>
                  </a:lnTo>
                  <a:lnTo>
                    <a:pt x="154" y="210"/>
                  </a:lnTo>
                  <a:lnTo>
                    <a:pt x="136" y="220"/>
                  </a:lnTo>
                  <a:lnTo>
                    <a:pt x="118" y="226"/>
                  </a:lnTo>
                  <a:lnTo>
                    <a:pt x="96" y="228"/>
                  </a:lnTo>
                  <a:lnTo>
                    <a:pt x="96" y="228"/>
                  </a:lnTo>
                  <a:lnTo>
                    <a:pt x="96" y="228"/>
                  </a:lnTo>
                  <a:close/>
                  <a:moveTo>
                    <a:pt x="42" y="114"/>
                  </a:moveTo>
                  <a:lnTo>
                    <a:pt x="42" y="114"/>
                  </a:lnTo>
                  <a:lnTo>
                    <a:pt x="42" y="130"/>
                  </a:lnTo>
                  <a:lnTo>
                    <a:pt x="44" y="144"/>
                  </a:lnTo>
                  <a:lnTo>
                    <a:pt x="50" y="156"/>
                  </a:lnTo>
                  <a:lnTo>
                    <a:pt x="56" y="168"/>
                  </a:lnTo>
                  <a:lnTo>
                    <a:pt x="64" y="176"/>
                  </a:lnTo>
                  <a:lnTo>
                    <a:pt x="74" y="182"/>
                  </a:lnTo>
                  <a:lnTo>
                    <a:pt x="84" y="188"/>
                  </a:lnTo>
                  <a:lnTo>
                    <a:pt x="98" y="188"/>
                  </a:lnTo>
                  <a:lnTo>
                    <a:pt x="98" y="188"/>
                  </a:lnTo>
                  <a:lnTo>
                    <a:pt x="110" y="188"/>
                  </a:lnTo>
                  <a:lnTo>
                    <a:pt x="122" y="182"/>
                  </a:lnTo>
                  <a:lnTo>
                    <a:pt x="130" y="176"/>
                  </a:lnTo>
                  <a:lnTo>
                    <a:pt x="138" y="168"/>
                  </a:lnTo>
                  <a:lnTo>
                    <a:pt x="144" y="156"/>
                  </a:lnTo>
                  <a:lnTo>
                    <a:pt x="150" y="144"/>
                  </a:lnTo>
                  <a:lnTo>
                    <a:pt x="152" y="130"/>
                  </a:lnTo>
                  <a:lnTo>
                    <a:pt x="152" y="114"/>
                  </a:lnTo>
                  <a:lnTo>
                    <a:pt x="152" y="114"/>
                  </a:lnTo>
                  <a:lnTo>
                    <a:pt x="152" y="98"/>
                  </a:lnTo>
                  <a:lnTo>
                    <a:pt x="150" y="84"/>
                  </a:lnTo>
                  <a:lnTo>
                    <a:pt x="144" y="72"/>
                  </a:lnTo>
                  <a:lnTo>
                    <a:pt x="138" y="60"/>
                  </a:lnTo>
                  <a:lnTo>
                    <a:pt x="130" y="52"/>
                  </a:lnTo>
                  <a:lnTo>
                    <a:pt x="120" y="44"/>
                  </a:lnTo>
                  <a:lnTo>
                    <a:pt x="110" y="40"/>
                  </a:lnTo>
                  <a:lnTo>
                    <a:pt x="96" y="40"/>
                  </a:lnTo>
                  <a:lnTo>
                    <a:pt x="96" y="40"/>
                  </a:lnTo>
                  <a:lnTo>
                    <a:pt x="84" y="40"/>
                  </a:lnTo>
                  <a:lnTo>
                    <a:pt x="72" y="44"/>
                  </a:lnTo>
                  <a:lnTo>
                    <a:pt x="64" y="52"/>
                  </a:lnTo>
                  <a:lnTo>
                    <a:pt x="56" y="60"/>
                  </a:lnTo>
                  <a:lnTo>
                    <a:pt x="50" y="72"/>
                  </a:lnTo>
                  <a:lnTo>
                    <a:pt x="44" y="84"/>
                  </a:lnTo>
                  <a:lnTo>
                    <a:pt x="42" y="98"/>
                  </a:lnTo>
                  <a:lnTo>
                    <a:pt x="42" y="114"/>
                  </a:lnTo>
                  <a:lnTo>
                    <a:pt x="42" y="114"/>
                  </a:lnTo>
                  <a:lnTo>
                    <a:pt x="42" y="114"/>
                  </a:lnTo>
                  <a:close/>
                </a:path>
              </a:pathLst>
            </a:custGeom>
            <a:solidFill>
              <a:schemeClr val="bg1"/>
            </a:solidFill>
            <a:ln w="9525">
              <a:noFill/>
              <a:round/>
              <a:headEnd/>
              <a:tailEnd/>
            </a:ln>
          </p:spPr>
          <p:txBody>
            <a:bodyPr/>
            <a:lstStyle/>
            <a:p>
              <a:endParaRPr lang="fr-FR"/>
            </a:p>
          </p:txBody>
        </p:sp>
        <p:sp>
          <p:nvSpPr>
            <p:cNvPr id="9277" name="Freeform 61"/>
            <p:cNvSpPr>
              <a:spLocks/>
            </p:cNvSpPr>
            <p:nvPr userDrawn="1"/>
          </p:nvSpPr>
          <p:spPr bwMode="auto">
            <a:xfrm>
              <a:off x="2675" y="518"/>
              <a:ext cx="62" cy="84"/>
            </a:xfrm>
            <a:custGeom>
              <a:avLst/>
              <a:gdLst/>
              <a:ahLst/>
              <a:cxnLst>
                <a:cxn ang="0">
                  <a:pos x="84" y="228"/>
                </a:cxn>
                <a:cxn ang="0">
                  <a:pos x="60" y="226"/>
                </a:cxn>
                <a:cxn ang="0">
                  <a:pos x="36" y="218"/>
                </a:cxn>
                <a:cxn ang="0">
                  <a:pos x="16" y="206"/>
                </a:cxn>
                <a:cxn ang="0">
                  <a:pos x="0" y="192"/>
                </a:cxn>
                <a:cxn ang="0">
                  <a:pos x="0" y="190"/>
                </a:cxn>
                <a:cxn ang="0">
                  <a:pos x="26" y="164"/>
                </a:cxn>
                <a:cxn ang="0">
                  <a:pos x="28" y="164"/>
                </a:cxn>
                <a:cxn ang="0">
                  <a:pos x="30" y="164"/>
                </a:cxn>
                <a:cxn ang="0">
                  <a:pos x="56" y="182"/>
                </a:cxn>
                <a:cxn ang="0">
                  <a:pos x="86" y="190"/>
                </a:cxn>
                <a:cxn ang="0">
                  <a:pos x="104" y="188"/>
                </a:cxn>
                <a:cxn ang="0">
                  <a:pos x="116" y="182"/>
                </a:cxn>
                <a:cxn ang="0">
                  <a:pos x="124" y="174"/>
                </a:cxn>
                <a:cxn ang="0">
                  <a:pos x="126" y="162"/>
                </a:cxn>
                <a:cxn ang="0">
                  <a:pos x="126" y="156"/>
                </a:cxn>
                <a:cxn ang="0">
                  <a:pos x="122" y="148"/>
                </a:cxn>
                <a:cxn ang="0">
                  <a:pos x="100" y="136"/>
                </a:cxn>
                <a:cxn ang="0">
                  <a:pos x="74" y="128"/>
                </a:cxn>
                <a:cxn ang="0">
                  <a:pos x="46" y="118"/>
                </a:cxn>
                <a:cxn ang="0">
                  <a:pos x="26" y="104"/>
                </a:cxn>
                <a:cxn ang="0">
                  <a:pos x="12" y="86"/>
                </a:cxn>
                <a:cxn ang="0">
                  <a:pos x="8" y="62"/>
                </a:cxn>
                <a:cxn ang="0">
                  <a:pos x="10" y="48"/>
                </a:cxn>
                <a:cxn ang="0">
                  <a:pos x="22" y="26"/>
                </a:cxn>
                <a:cxn ang="0">
                  <a:pos x="42" y="10"/>
                </a:cxn>
                <a:cxn ang="0">
                  <a:pos x="70" y="0"/>
                </a:cxn>
                <a:cxn ang="0">
                  <a:pos x="86" y="0"/>
                </a:cxn>
                <a:cxn ang="0">
                  <a:pos x="128" y="8"/>
                </a:cxn>
                <a:cxn ang="0">
                  <a:pos x="162" y="30"/>
                </a:cxn>
                <a:cxn ang="0">
                  <a:pos x="164" y="32"/>
                </a:cxn>
                <a:cxn ang="0">
                  <a:pos x="138" y="58"/>
                </a:cxn>
                <a:cxn ang="0">
                  <a:pos x="136" y="60"/>
                </a:cxn>
                <a:cxn ang="0">
                  <a:pos x="134" y="58"/>
                </a:cxn>
                <a:cxn ang="0">
                  <a:pos x="112" y="44"/>
                </a:cxn>
                <a:cxn ang="0">
                  <a:pos x="84" y="38"/>
                </a:cxn>
                <a:cxn ang="0">
                  <a:pos x="68" y="40"/>
                </a:cxn>
                <a:cxn ang="0">
                  <a:pos x="58" y="46"/>
                </a:cxn>
                <a:cxn ang="0">
                  <a:pos x="50" y="62"/>
                </a:cxn>
                <a:cxn ang="0">
                  <a:pos x="50" y="66"/>
                </a:cxn>
                <a:cxn ang="0">
                  <a:pos x="54" y="74"/>
                </a:cxn>
                <a:cxn ang="0">
                  <a:pos x="74" y="84"/>
                </a:cxn>
                <a:cxn ang="0">
                  <a:pos x="96" y="92"/>
                </a:cxn>
                <a:cxn ang="0">
                  <a:pos x="136" y="108"/>
                </a:cxn>
                <a:cxn ang="0">
                  <a:pos x="156" y="122"/>
                </a:cxn>
                <a:cxn ang="0">
                  <a:pos x="166" y="146"/>
                </a:cxn>
                <a:cxn ang="0">
                  <a:pos x="168" y="160"/>
                </a:cxn>
                <a:cxn ang="0">
                  <a:pos x="162" y="188"/>
                </a:cxn>
                <a:cxn ang="0">
                  <a:pos x="146" y="208"/>
                </a:cxn>
                <a:cxn ang="0">
                  <a:pos x="120" y="222"/>
                </a:cxn>
                <a:cxn ang="0">
                  <a:pos x="84" y="228"/>
                </a:cxn>
                <a:cxn ang="0">
                  <a:pos x="84" y="228"/>
                </a:cxn>
              </a:cxnLst>
              <a:rect l="0" t="0" r="r" b="b"/>
              <a:pathLst>
                <a:path w="168" h="228">
                  <a:moveTo>
                    <a:pt x="84" y="228"/>
                  </a:moveTo>
                  <a:lnTo>
                    <a:pt x="84" y="228"/>
                  </a:lnTo>
                  <a:lnTo>
                    <a:pt x="72" y="228"/>
                  </a:lnTo>
                  <a:lnTo>
                    <a:pt x="60" y="226"/>
                  </a:lnTo>
                  <a:lnTo>
                    <a:pt x="48" y="222"/>
                  </a:lnTo>
                  <a:lnTo>
                    <a:pt x="36" y="218"/>
                  </a:lnTo>
                  <a:lnTo>
                    <a:pt x="26" y="212"/>
                  </a:lnTo>
                  <a:lnTo>
                    <a:pt x="16" y="206"/>
                  </a:lnTo>
                  <a:lnTo>
                    <a:pt x="8" y="200"/>
                  </a:lnTo>
                  <a:lnTo>
                    <a:pt x="0" y="192"/>
                  </a:lnTo>
                  <a:lnTo>
                    <a:pt x="0" y="192"/>
                  </a:lnTo>
                  <a:lnTo>
                    <a:pt x="0" y="190"/>
                  </a:lnTo>
                  <a:lnTo>
                    <a:pt x="2" y="188"/>
                  </a:lnTo>
                  <a:lnTo>
                    <a:pt x="26" y="164"/>
                  </a:lnTo>
                  <a:lnTo>
                    <a:pt x="26" y="164"/>
                  </a:lnTo>
                  <a:lnTo>
                    <a:pt x="28" y="164"/>
                  </a:lnTo>
                  <a:lnTo>
                    <a:pt x="30" y="164"/>
                  </a:lnTo>
                  <a:lnTo>
                    <a:pt x="30" y="164"/>
                  </a:lnTo>
                  <a:lnTo>
                    <a:pt x="42" y="176"/>
                  </a:lnTo>
                  <a:lnTo>
                    <a:pt x="56" y="182"/>
                  </a:lnTo>
                  <a:lnTo>
                    <a:pt x="70" y="188"/>
                  </a:lnTo>
                  <a:lnTo>
                    <a:pt x="86" y="190"/>
                  </a:lnTo>
                  <a:lnTo>
                    <a:pt x="86" y="190"/>
                  </a:lnTo>
                  <a:lnTo>
                    <a:pt x="104" y="188"/>
                  </a:lnTo>
                  <a:lnTo>
                    <a:pt x="110" y="186"/>
                  </a:lnTo>
                  <a:lnTo>
                    <a:pt x="116" y="182"/>
                  </a:lnTo>
                  <a:lnTo>
                    <a:pt x="120" y="178"/>
                  </a:lnTo>
                  <a:lnTo>
                    <a:pt x="124" y="174"/>
                  </a:lnTo>
                  <a:lnTo>
                    <a:pt x="126" y="168"/>
                  </a:lnTo>
                  <a:lnTo>
                    <a:pt x="126" y="162"/>
                  </a:lnTo>
                  <a:lnTo>
                    <a:pt x="126" y="162"/>
                  </a:lnTo>
                  <a:lnTo>
                    <a:pt x="126" y="156"/>
                  </a:lnTo>
                  <a:lnTo>
                    <a:pt x="124" y="152"/>
                  </a:lnTo>
                  <a:lnTo>
                    <a:pt x="122" y="148"/>
                  </a:lnTo>
                  <a:lnTo>
                    <a:pt x="116" y="144"/>
                  </a:lnTo>
                  <a:lnTo>
                    <a:pt x="100" y="136"/>
                  </a:lnTo>
                  <a:lnTo>
                    <a:pt x="74" y="128"/>
                  </a:lnTo>
                  <a:lnTo>
                    <a:pt x="74" y="128"/>
                  </a:lnTo>
                  <a:lnTo>
                    <a:pt x="60" y="122"/>
                  </a:lnTo>
                  <a:lnTo>
                    <a:pt x="46" y="118"/>
                  </a:lnTo>
                  <a:lnTo>
                    <a:pt x="34" y="112"/>
                  </a:lnTo>
                  <a:lnTo>
                    <a:pt x="26" y="104"/>
                  </a:lnTo>
                  <a:lnTo>
                    <a:pt x="18" y="96"/>
                  </a:lnTo>
                  <a:lnTo>
                    <a:pt x="12" y="86"/>
                  </a:lnTo>
                  <a:lnTo>
                    <a:pt x="10" y="76"/>
                  </a:lnTo>
                  <a:lnTo>
                    <a:pt x="8" y="62"/>
                  </a:lnTo>
                  <a:lnTo>
                    <a:pt x="8" y="62"/>
                  </a:lnTo>
                  <a:lnTo>
                    <a:pt x="10" y="48"/>
                  </a:lnTo>
                  <a:lnTo>
                    <a:pt x="14" y="36"/>
                  </a:lnTo>
                  <a:lnTo>
                    <a:pt x="22" y="26"/>
                  </a:lnTo>
                  <a:lnTo>
                    <a:pt x="30" y="16"/>
                  </a:lnTo>
                  <a:lnTo>
                    <a:pt x="42" y="10"/>
                  </a:lnTo>
                  <a:lnTo>
                    <a:pt x="56" y="4"/>
                  </a:lnTo>
                  <a:lnTo>
                    <a:pt x="70" y="0"/>
                  </a:lnTo>
                  <a:lnTo>
                    <a:pt x="86" y="0"/>
                  </a:lnTo>
                  <a:lnTo>
                    <a:pt x="86" y="0"/>
                  </a:lnTo>
                  <a:lnTo>
                    <a:pt x="108" y="2"/>
                  </a:lnTo>
                  <a:lnTo>
                    <a:pt x="128" y="8"/>
                  </a:lnTo>
                  <a:lnTo>
                    <a:pt x="146" y="18"/>
                  </a:lnTo>
                  <a:lnTo>
                    <a:pt x="162" y="30"/>
                  </a:lnTo>
                  <a:lnTo>
                    <a:pt x="162" y="30"/>
                  </a:lnTo>
                  <a:lnTo>
                    <a:pt x="164" y="32"/>
                  </a:lnTo>
                  <a:lnTo>
                    <a:pt x="162" y="34"/>
                  </a:lnTo>
                  <a:lnTo>
                    <a:pt x="138" y="58"/>
                  </a:lnTo>
                  <a:lnTo>
                    <a:pt x="138" y="58"/>
                  </a:lnTo>
                  <a:lnTo>
                    <a:pt x="136" y="60"/>
                  </a:lnTo>
                  <a:lnTo>
                    <a:pt x="134" y="58"/>
                  </a:lnTo>
                  <a:lnTo>
                    <a:pt x="134" y="58"/>
                  </a:lnTo>
                  <a:lnTo>
                    <a:pt x="124" y="50"/>
                  </a:lnTo>
                  <a:lnTo>
                    <a:pt x="112" y="44"/>
                  </a:lnTo>
                  <a:lnTo>
                    <a:pt x="98" y="40"/>
                  </a:lnTo>
                  <a:lnTo>
                    <a:pt x="84" y="38"/>
                  </a:lnTo>
                  <a:lnTo>
                    <a:pt x="84" y="38"/>
                  </a:lnTo>
                  <a:lnTo>
                    <a:pt x="68" y="40"/>
                  </a:lnTo>
                  <a:lnTo>
                    <a:pt x="62" y="42"/>
                  </a:lnTo>
                  <a:lnTo>
                    <a:pt x="58" y="46"/>
                  </a:lnTo>
                  <a:lnTo>
                    <a:pt x="52" y="52"/>
                  </a:lnTo>
                  <a:lnTo>
                    <a:pt x="50" y="62"/>
                  </a:lnTo>
                  <a:lnTo>
                    <a:pt x="50" y="62"/>
                  </a:lnTo>
                  <a:lnTo>
                    <a:pt x="50" y="66"/>
                  </a:lnTo>
                  <a:lnTo>
                    <a:pt x="52" y="70"/>
                  </a:lnTo>
                  <a:lnTo>
                    <a:pt x="54" y="74"/>
                  </a:lnTo>
                  <a:lnTo>
                    <a:pt x="60" y="78"/>
                  </a:lnTo>
                  <a:lnTo>
                    <a:pt x="74" y="84"/>
                  </a:lnTo>
                  <a:lnTo>
                    <a:pt x="96" y="92"/>
                  </a:lnTo>
                  <a:lnTo>
                    <a:pt x="96" y="92"/>
                  </a:lnTo>
                  <a:lnTo>
                    <a:pt x="124" y="102"/>
                  </a:lnTo>
                  <a:lnTo>
                    <a:pt x="136" y="108"/>
                  </a:lnTo>
                  <a:lnTo>
                    <a:pt x="148" y="114"/>
                  </a:lnTo>
                  <a:lnTo>
                    <a:pt x="156" y="122"/>
                  </a:lnTo>
                  <a:lnTo>
                    <a:pt x="162" y="134"/>
                  </a:lnTo>
                  <a:lnTo>
                    <a:pt x="166" y="146"/>
                  </a:lnTo>
                  <a:lnTo>
                    <a:pt x="168" y="160"/>
                  </a:lnTo>
                  <a:lnTo>
                    <a:pt x="168" y="160"/>
                  </a:lnTo>
                  <a:lnTo>
                    <a:pt x="166" y="174"/>
                  </a:lnTo>
                  <a:lnTo>
                    <a:pt x="162" y="188"/>
                  </a:lnTo>
                  <a:lnTo>
                    <a:pt x="156" y="200"/>
                  </a:lnTo>
                  <a:lnTo>
                    <a:pt x="146" y="208"/>
                  </a:lnTo>
                  <a:lnTo>
                    <a:pt x="134" y="216"/>
                  </a:lnTo>
                  <a:lnTo>
                    <a:pt x="120" y="222"/>
                  </a:lnTo>
                  <a:lnTo>
                    <a:pt x="104" y="226"/>
                  </a:lnTo>
                  <a:lnTo>
                    <a:pt x="84" y="228"/>
                  </a:lnTo>
                  <a:lnTo>
                    <a:pt x="84" y="228"/>
                  </a:lnTo>
                  <a:lnTo>
                    <a:pt x="84" y="228"/>
                  </a:lnTo>
                  <a:close/>
                </a:path>
              </a:pathLst>
            </a:custGeom>
            <a:solidFill>
              <a:schemeClr val="bg1"/>
            </a:solidFill>
            <a:ln w="9525">
              <a:noFill/>
              <a:round/>
              <a:headEnd/>
              <a:tailEnd/>
            </a:ln>
          </p:spPr>
          <p:txBody>
            <a:bodyPr/>
            <a:lstStyle/>
            <a:p>
              <a:endParaRPr lang="fr-FR"/>
            </a:p>
          </p:txBody>
        </p:sp>
        <p:sp>
          <p:nvSpPr>
            <p:cNvPr id="9278" name="Freeform 62"/>
            <p:cNvSpPr>
              <a:spLocks noEditPoints="1"/>
            </p:cNvSpPr>
            <p:nvPr userDrawn="1"/>
          </p:nvSpPr>
          <p:spPr bwMode="auto">
            <a:xfrm>
              <a:off x="2752" y="519"/>
              <a:ext cx="62" cy="81"/>
            </a:xfrm>
            <a:custGeom>
              <a:avLst/>
              <a:gdLst/>
              <a:ahLst/>
              <a:cxnLst>
                <a:cxn ang="0">
                  <a:pos x="90" y="140"/>
                </a:cxn>
                <a:cxn ang="0">
                  <a:pos x="40" y="140"/>
                </a:cxn>
                <a:cxn ang="0">
                  <a:pos x="40" y="216"/>
                </a:cxn>
                <a:cxn ang="0">
                  <a:pos x="40" y="216"/>
                </a:cxn>
                <a:cxn ang="0">
                  <a:pos x="38" y="220"/>
                </a:cxn>
                <a:cxn ang="0">
                  <a:pos x="36" y="220"/>
                </a:cxn>
                <a:cxn ang="0">
                  <a:pos x="2" y="220"/>
                </a:cxn>
                <a:cxn ang="0">
                  <a:pos x="2" y="220"/>
                </a:cxn>
                <a:cxn ang="0">
                  <a:pos x="0" y="220"/>
                </a:cxn>
                <a:cxn ang="0">
                  <a:pos x="0" y="216"/>
                </a:cxn>
                <a:cxn ang="0">
                  <a:pos x="0" y="24"/>
                </a:cxn>
                <a:cxn ang="0">
                  <a:pos x="0" y="24"/>
                </a:cxn>
                <a:cxn ang="0">
                  <a:pos x="0" y="14"/>
                </a:cxn>
                <a:cxn ang="0">
                  <a:pos x="6" y="6"/>
                </a:cxn>
                <a:cxn ang="0">
                  <a:pos x="14" y="2"/>
                </a:cxn>
                <a:cxn ang="0">
                  <a:pos x="22" y="0"/>
                </a:cxn>
                <a:cxn ang="0">
                  <a:pos x="94" y="0"/>
                </a:cxn>
                <a:cxn ang="0">
                  <a:pos x="94" y="0"/>
                </a:cxn>
                <a:cxn ang="0">
                  <a:pos x="108" y="0"/>
                </a:cxn>
                <a:cxn ang="0">
                  <a:pos x="122" y="4"/>
                </a:cxn>
                <a:cxn ang="0">
                  <a:pos x="136" y="8"/>
                </a:cxn>
                <a:cxn ang="0">
                  <a:pos x="146" y="16"/>
                </a:cxn>
                <a:cxn ang="0">
                  <a:pos x="156" y="26"/>
                </a:cxn>
                <a:cxn ang="0">
                  <a:pos x="162" y="38"/>
                </a:cxn>
                <a:cxn ang="0">
                  <a:pos x="168" y="52"/>
                </a:cxn>
                <a:cxn ang="0">
                  <a:pos x="168" y="68"/>
                </a:cxn>
                <a:cxn ang="0">
                  <a:pos x="168" y="68"/>
                </a:cxn>
                <a:cxn ang="0">
                  <a:pos x="168" y="86"/>
                </a:cxn>
                <a:cxn ang="0">
                  <a:pos x="162" y="100"/>
                </a:cxn>
                <a:cxn ang="0">
                  <a:pos x="156" y="114"/>
                </a:cxn>
                <a:cxn ang="0">
                  <a:pos x="146" y="124"/>
                </a:cxn>
                <a:cxn ang="0">
                  <a:pos x="134" y="130"/>
                </a:cxn>
                <a:cxn ang="0">
                  <a:pos x="120" y="136"/>
                </a:cxn>
                <a:cxn ang="0">
                  <a:pos x="106" y="140"/>
                </a:cxn>
                <a:cxn ang="0">
                  <a:pos x="90" y="140"/>
                </a:cxn>
                <a:cxn ang="0">
                  <a:pos x="90" y="140"/>
                </a:cxn>
                <a:cxn ang="0">
                  <a:pos x="90" y="140"/>
                </a:cxn>
                <a:cxn ang="0">
                  <a:pos x="92" y="38"/>
                </a:cxn>
                <a:cxn ang="0">
                  <a:pos x="40" y="38"/>
                </a:cxn>
                <a:cxn ang="0">
                  <a:pos x="40" y="102"/>
                </a:cxn>
                <a:cxn ang="0">
                  <a:pos x="92" y="102"/>
                </a:cxn>
                <a:cxn ang="0">
                  <a:pos x="92" y="102"/>
                </a:cxn>
                <a:cxn ang="0">
                  <a:pos x="100" y="102"/>
                </a:cxn>
                <a:cxn ang="0">
                  <a:pos x="108" y="100"/>
                </a:cxn>
                <a:cxn ang="0">
                  <a:pos x="114" y="98"/>
                </a:cxn>
                <a:cxn ang="0">
                  <a:pos x="118" y="94"/>
                </a:cxn>
                <a:cxn ang="0">
                  <a:pos x="122" y="90"/>
                </a:cxn>
                <a:cxn ang="0">
                  <a:pos x="126" y="84"/>
                </a:cxn>
                <a:cxn ang="0">
                  <a:pos x="128" y="76"/>
                </a:cxn>
                <a:cxn ang="0">
                  <a:pos x="128" y="70"/>
                </a:cxn>
                <a:cxn ang="0">
                  <a:pos x="128" y="70"/>
                </a:cxn>
                <a:cxn ang="0">
                  <a:pos x="128" y="62"/>
                </a:cxn>
                <a:cxn ang="0">
                  <a:pos x="126" y="56"/>
                </a:cxn>
                <a:cxn ang="0">
                  <a:pos x="122" y="50"/>
                </a:cxn>
                <a:cxn ang="0">
                  <a:pos x="118" y="46"/>
                </a:cxn>
                <a:cxn ang="0">
                  <a:pos x="114" y="42"/>
                </a:cxn>
                <a:cxn ang="0">
                  <a:pos x="108" y="40"/>
                </a:cxn>
                <a:cxn ang="0">
                  <a:pos x="92" y="38"/>
                </a:cxn>
                <a:cxn ang="0">
                  <a:pos x="92" y="38"/>
                </a:cxn>
                <a:cxn ang="0">
                  <a:pos x="92" y="38"/>
                </a:cxn>
              </a:cxnLst>
              <a:rect l="0" t="0" r="r" b="b"/>
              <a:pathLst>
                <a:path w="168" h="220">
                  <a:moveTo>
                    <a:pt x="90" y="140"/>
                  </a:moveTo>
                  <a:lnTo>
                    <a:pt x="40" y="140"/>
                  </a:lnTo>
                  <a:lnTo>
                    <a:pt x="40" y="216"/>
                  </a:lnTo>
                  <a:lnTo>
                    <a:pt x="40" y="216"/>
                  </a:lnTo>
                  <a:lnTo>
                    <a:pt x="38" y="220"/>
                  </a:lnTo>
                  <a:lnTo>
                    <a:pt x="36" y="220"/>
                  </a:lnTo>
                  <a:lnTo>
                    <a:pt x="2" y="220"/>
                  </a:lnTo>
                  <a:lnTo>
                    <a:pt x="2" y="220"/>
                  </a:lnTo>
                  <a:lnTo>
                    <a:pt x="0" y="220"/>
                  </a:lnTo>
                  <a:lnTo>
                    <a:pt x="0" y="216"/>
                  </a:lnTo>
                  <a:lnTo>
                    <a:pt x="0" y="24"/>
                  </a:lnTo>
                  <a:lnTo>
                    <a:pt x="0" y="24"/>
                  </a:lnTo>
                  <a:lnTo>
                    <a:pt x="0" y="14"/>
                  </a:lnTo>
                  <a:lnTo>
                    <a:pt x="6" y="6"/>
                  </a:lnTo>
                  <a:lnTo>
                    <a:pt x="14" y="2"/>
                  </a:lnTo>
                  <a:lnTo>
                    <a:pt x="22" y="0"/>
                  </a:lnTo>
                  <a:lnTo>
                    <a:pt x="94" y="0"/>
                  </a:lnTo>
                  <a:lnTo>
                    <a:pt x="94" y="0"/>
                  </a:lnTo>
                  <a:lnTo>
                    <a:pt x="108" y="0"/>
                  </a:lnTo>
                  <a:lnTo>
                    <a:pt x="122" y="4"/>
                  </a:lnTo>
                  <a:lnTo>
                    <a:pt x="136" y="8"/>
                  </a:lnTo>
                  <a:lnTo>
                    <a:pt x="146" y="16"/>
                  </a:lnTo>
                  <a:lnTo>
                    <a:pt x="156" y="26"/>
                  </a:lnTo>
                  <a:lnTo>
                    <a:pt x="162" y="38"/>
                  </a:lnTo>
                  <a:lnTo>
                    <a:pt x="168" y="52"/>
                  </a:lnTo>
                  <a:lnTo>
                    <a:pt x="168" y="68"/>
                  </a:lnTo>
                  <a:lnTo>
                    <a:pt x="168" y="68"/>
                  </a:lnTo>
                  <a:lnTo>
                    <a:pt x="168" y="86"/>
                  </a:lnTo>
                  <a:lnTo>
                    <a:pt x="162" y="100"/>
                  </a:lnTo>
                  <a:lnTo>
                    <a:pt x="156" y="114"/>
                  </a:lnTo>
                  <a:lnTo>
                    <a:pt x="146" y="124"/>
                  </a:lnTo>
                  <a:lnTo>
                    <a:pt x="134" y="130"/>
                  </a:lnTo>
                  <a:lnTo>
                    <a:pt x="120" y="136"/>
                  </a:lnTo>
                  <a:lnTo>
                    <a:pt x="106" y="140"/>
                  </a:lnTo>
                  <a:lnTo>
                    <a:pt x="90" y="140"/>
                  </a:lnTo>
                  <a:lnTo>
                    <a:pt x="90" y="140"/>
                  </a:lnTo>
                  <a:lnTo>
                    <a:pt x="90" y="140"/>
                  </a:lnTo>
                  <a:close/>
                  <a:moveTo>
                    <a:pt x="92" y="38"/>
                  </a:moveTo>
                  <a:lnTo>
                    <a:pt x="40" y="38"/>
                  </a:lnTo>
                  <a:lnTo>
                    <a:pt x="40" y="102"/>
                  </a:lnTo>
                  <a:lnTo>
                    <a:pt x="92" y="102"/>
                  </a:lnTo>
                  <a:lnTo>
                    <a:pt x="92" y="102"/>
                  </a:lnTo>
                  <a:lnTo>
                    <a:pt x="100" y="102"/>
                  </a:lnTo>
                  <a:lnTo>
                    <a:pt x="108" y="100"/>
                  </a:lnTo>
                  <a:lnTo>
                    <a:pt x="114" y="98"/>
                  </a:lnTo>
                  <a:lnTo>
                    <a:pt x="118" y="94"/>
                  </a:lnTo>
                  <a:lnTo>
                    <a:pt x="122" y="90"/>
                  </a:lnTo>
                  <a:lnTo>
                    <a:pt x="126" y="84"/>
                  </a:lnTo>
                  <a:lnTo>
                    <a:pt x="128" y="76"/>
                  </a:lnTo>
                  <a:lnTo>
                    <a:pt x="128" y="70"/>
                  </a:lnTo>
                  <a:lnTo>
                    <a:pt x="128" y="70"/>
                  </a:lnTo>
                  <a:lnTo>
                    <a:pt x="128" y="62"/>
                  </a:lnTo>
                  <a:lnTo>
                    <a:pt x="126" y="56"/>
                  </a:lnTo>
                  <a:lnTo>
                    <a:pt x="122" y="50"/>
                  </a:lnTo>
                  <a:lnTo>
                    <a:pt x="118" y="46"/>
                  </a:lnTo>
                  <a:lnTo>
                    <a:pt x="114" y="42"/>
                  </a:lnTo>
                  <a:lnTo>
                    <a:pt x="108" y="40"/>
                  </a:lnTo>
                  <a:lnTo>
                    <a:pt x="92" y="38"/>
                  </a:lnTo>
                  <a:lnTo>
                    <a:pt x="92" y="38"/>
                  </a:lnTo>
                  <a:lnTo>
                    <a:pt x="92" y="38"/>
                  </a:lnTo>
                  <a:close/>
                </a:path>
              </a:pathLst>
            </a:custGeom>
            <a:solidFill>
              <a:schemeClr val="bg1"/>
            </a:solidFill>
            <a:ln w="9525">
              <a:noFill/>
              <a:round/>
              <a:headEnd/>
              <a:tailEnd/>
            </a:ln>
          </p:spPr>
          <p:txBody>
            <a:bodyPr/>
            <a:lstStyle/>
            <a:p>
              <a:endParaRPr lang="fr-FR"/>
            </a:p>
          </p:txBody>
        </p:sp>
        <p:sp>
          <p:nvSpPr>
            <p:cNvPr id="9279" name="Freeform 63"/>
            <p:cNvSpPr>
              <a:spLocks/>
            </p:cNvSpPr>
            <p:nvPr userDrawn="1"/>
          </p:nvSpPr>
          <p:spPr bwMode="auto">
            <a:xfrm>
              <a:off x="2827" y="519"/>
              <a:ext cx="15" cy="81"/>
            </a:xfrm>
            <a:custGeom>
              <a:avLst/>
              <a:gdLst/>
              <a:ahLst/>
              <a:cxnLst>
                <a:cxn ang="0">
                  <a:pos x="38" y="220"/>
                </a:cxn>
                <a:cxn ang="0">
                  <a:pos x="4" y="220"/>
                </a:cxn>
                <a:cxn ang="0">
                  <a:pos x="4" y="220"/>
                </a:cxn>
                <a:cxn ang="0">
                  <a:pos x="0" y="220"/>
                </a:cxn>
                <a:cxn ang="0">
                  <a:pos x="0" y="216"/>
                </a:cxn>
                <a:cxn ang="0">
                  <a:pos x="0" y="4"/>
                </a:cxn>
                <a:cxn ang="0">
                  <a:pos x="0" y="4"/>
                </a:cxn>
                <a:cxn ang="0">
                  <a:pos x="0" y="0"/>
                </a:cxn>
                <a:cxn ang="0">
                  <a:pos x="4" y="0"/>
                </a:cxn>
                <a:cxn ang="0">
                  <a:pos x="38" y="0"/>
                </a:cxn>
                <a:cxn ang="0">
                  <a:pos x="38" y="0"/>
                </a:cxn>
                <a:cxn ang="0">
                  <a:pos x="40" y="0"/>
                </a:cxn>
                <a:cxn ang="0">
                  <a:pos x="40" y="4"/>
                </a:cxn>
                <a:cxn ang="0">
                  <a:pos x="40" y="216"/>
                </a:cxn>
                <a:cxn ang="0">
                  <a:pos x="40" y="216"/>
                </a:cxn>
                <a:cxn ang="0">
                  <a:pos x="40" y="220"/>
                </a:cxn>
                <a:cxn ang="0">
                  <a:pos x="38" y="220"/>
                </a:cxn>
                <a:cxn ang="0">
                  <a:pos x="38" y="220"/>
                </a:cxn>
                <a:cxn ang="0">
                  <a:pos x="38" y="220"/>
                </a:cxn>
              </a:cxnLst>
              <a:rect l="0" t="0" r="r" b="b"/>
              <a:pathLst>
                <a:path w="40" h="220">
                  <a:moveTo>
                    <a:pt x="38" y="220"/>
                  </a:moveTo>
                  <a:lnTo>
                    <a:pt x="4" y="220"/>
                  </a:lnTo>
                  <a:lnTo>
                    <a:pt x="4" y="220"/>
                  </a:lnTo>
                  <a:lnTo>
                    <a:pt x="0" y="220"/>
                  </a:lnTo>
                  <a:lnTo>
                    <a:pt x="0" y="216"/>
                  </a:lnTo>
                  <a:lnTo>
                    <a:pt x="0" y="4"/>
                  </a:lnTo>
                  <a:lnTo>
                    <a:pt x="0" y="4"/>
                  </a:lnTo>
                  <a:lnTo>
                    <a:pt x="0" y="0"/>
                  </a:lnTo>
                  <a:lnTo>
                    <a:pt x="4" y="0"/>
                  </a:lnTo>
                  <a:lnTo>
                    <a:pt x="38" y="0"/>
                  </a:lnTo>
                  <a:lnTo>
                    <a:pt x="38" y="0"/>
                  </a:lnTo>
                  <a:lnTo>
                    <a:pt x="40" y="0"/>
                  </a:lnTo>
                  <a:lnTo>
                    <a:pt x="40" y="4"/>
                  </a:lnTo>
                  <a:lnTo>
                    <a:pt x="40" y="216"/>
                  </a:lnTo>
                  <a:lnTo>
                    <a:pt x="40" y="216"/>
                  </a:lnTo>
                  <a:lnTo>
                    <a:pt x="40" y="220"/>
                  </a:lnTo>
                  <a:lnTo>
                    <a:pt x="38" y="220"/>
                  </a:lnTo>
                  <a:lnTo>
                    <a:pt x="38" y="220"/>
                  </a:lnTo>
                  <a:lnTo>
                    <a:pt x="38" y="220"/>
                  </a:lnTo>
                  <a:close/>
                </a:path>
              </a:pathLst>
            </a:custGeom>
            <a:solidFill>
              <a:schemeClr val="bg1"/>
            </a:solidFill>
            <a:ln w="9525">
              <a:noFill/>
              <a:round/>
              <a:headEnd/>
              <a:tailEnd/>
            </a:ln>
          </p:spPr>
          <p:txBody>
            <a:bodyPr/>
            <a:lstStyle/>
            <a:p>
              <a:endParaRPr lang="fr-FR"/>
            </a:p>
          </p:txBody>
        </p:sp>
        <p:sp>
          <p:nvSpPr>
            <p:cNvPr id="9280" name="Freeform 64"/>
            <p:cNvSpPr>
              <a:spLocks/>
            </p:cNvSpPr>
            <p:nvPr userDrawn="1"/>
          </p:nvSpPr>
          <p:spPr bwMode="auto">
            <a:xfrm>
              <a:off x="2855" y="519"/>
              <a:ext cx="64" cy="81"/>
            </a:xfrm>
            <a:custGeom>
              <a:avLst/>
              <a:gdLst/>
              <a:ahLst/>
              <a:cxnLst>
                <a:cxn ang="0">
                  <a:pos x="170" y="40"/>
                </a:cxn>
                <a:cxn ang="0">
                  <a:pos x="108" y="40"/>
                </a:cxn>
                <a:cxn ang="0">
                  <a:pos x="108" y="216"/>
                </a:cxn>
                <a:cxn ang="0">
                  <a:pos x="108" y="216"/>
                </a:cxn>
                <a:cxn ang="0">
                  <a:pos x="106" y="220"/>
                </a:cxn>
                <a:cxn ang="0">
                  <a:pos x="104" y="220"/>
                </a:cxn>
                <a:cxn ang="0">
                  <a:pos x="70" y="220"/>
                </a:cxn>
                <a:cxn ang="0">
                  <a:pos x="70" y="220"/>
                </a:cxn>
                <a:cxn ang="0">
                  <a:pos x="68" y="220"/>
                </a:cxn>
                <a:cxn ang="0">
                  <a:pos x="66" y="216"/>
                </a:cxn>
                <a:cxn ang="0">
                  <a:pos x="66" y="40"/>
                </a:cxn>
                <a:cxn ang="0">
                  <a:pos x="4" y="40"/>
                </a:cxn>
                <a:cxn ang="0">
                  <a:pos x="4" y="40"/>
                </a:cxn>
                <a:cxn ang="0">
                  <a:pos x="2" y="38"/>
                </a:cxn>
                <a:cxn ang="0">
                  <a:pos x="0" y="36"/>
                </a:cxn>
                <a:cxn ang="0">
                  <a:pos x="0" y="4"/>
                </a:cxn>
                <a:cxn ang="0">
                  <a:pos x="0" y="4"/>
                </a:cxn>
                <a:cxn ang="0">
                  <a:pos x="2" y="0"/>
                </a:cxn>
                <a:cxn ang="0">
                  <a:pos x="4" y="0"/>
                </a:cxn>
                <a:cxn ang="0">
                  <a:pos x="170" y="0"/>
                </a:cxn>
                <a:cxn ang="0">
                  <a:pos x="170" y="0"/>
                </a:cxn>
                <a:cxn ang="0">
                  <a:pos x="172" y="0"/>
                </a:cxn>
                <a:cxn ang="0">
                  <a:pos x="174" y="4"/>
                </a:cxn>
                <a:cxn ang="0">
                  <a:pos x="174" y="36"/>
                </a:cxn>
                <a:cxn ang="0">
                  <a:pos x="174" y="36"/>
                </a:cxn>
                <a:cxn ang="0">
                  <a:pos x="172" y="38"/>
                </a:cxn>
                <a:cxn ang="0">
                  <a:pos x="170" y="40"/>
                </a:cxn>
                <a:cxn ang="0">
                  <a:pos x="170" y="40"/>
                </a:cxn>
                <a:cxn ang="0">
                  <a:pos x="170" y="40"/>
                </a:cxn>
              </a:cxnLst>
              <a:rect l="0" t="0" r="r" b="b"/>
              <a:pathLst>
                <a:path w="174" h="220">
                  <a:moveTo>
                    <a:pt x="170" y="40"/>
                  </a:moveTo>
                  <a:lnTo>
                    <a:pt x="108" y="40"/>
                  </a:lnTo>
                  <a:lnTo>
                    <a:pt x="108" y="216"/>
                  </a:lnTo>
                  <a:lnTo>
                    <a:pt x="108" y="216"/>
                  </a:lnTo>
                  <a:lnTo>
                    <a:pt x="106" y="220"/>
                  </a:lnTo>
                  <a:lnTo>
                    <a:pt x="104" y="220"/>
                  </a:lnTo>
                  <a:lnTo>
                    <a:pt x="70" y="220"/>
                  </a:lnTo>
                  <a:lnTo>
                    <a:pt x="70" y="220"/>
                  </a:lnTo>
                  <a:lnTo>
                    <a:pt x="68" y="220"/>
                  </a:lnTo>
                  <a:lnTo>
                    <a:pt x="66" y="216"/>
                  </a:lnTo>
                  <a:lnTo>
                    <a:pt x="66" y="40"/>
                  </a:lnTo>
                  <a:lnTo>
                    <a:pt x="4" y="40"/>
                  </a:lnTo>
                  <a:lnTo>
                    <a:pt x="4" y="40"/>
                  </a:lnTo>
                  <a:lnTo>
                    <a:pt x="2" y="38"/>
                  </a:lnTo>
                  <a:lnTo>
                    <a:pt x="0" y="36"/>
                  </a:lnTo>
                  <a:lnTo>
                    <a:pt x="0" y="4"/>
                  </a:lnTo>
                  <a:lnTo>
                    <a:pt x="0" y="4"/>
                  </a:lnTo>
                  <a:lnTo>
                    <a:pt x="2" y="0"/>
                  </a:lnTo>
                  <a:lnTo>
                    <a:pt x="4" y="0"/>
                  </a:lnTo>
                  <a:lnTo>
                    <a:pt x="170" y="0"/>
                  </a:lnTo>
                  <a:lnTo>
                    <a:pt x="170" y="0"/>
                  </a:lnTo>
                  <a:lnTo>
                    <a:pt x="172" y="0"/>
                  </a:lnTo>
                  <a:lnTo>
                    <a:pt x="174" y="4"/>
                  </a:lnTo>
                  <a:lnTo>
                    <a:pt x="174" y="36"/>
                  </a:lnTo>
                  <a:lnTo>
                    <a:pt x="174" y="36"/>
                  </a:lnTo>
                  <a:lnTo>
                    <a:pt x="172" y="38"/>
                  </a:lnTo>
                  <a:lnTo>
                    <a:pt x="170" y="40"/>
                  </a:lnTo>
                  <a:lnTo>
                    <a:pt x="170" y="40"/>
                  </a:lnTo>
                  <a:lnTo>
                    <a:pt x="170" y="40"/>
                  </a:lnTo>
                  <a:close/>
                </a:path>
              </a:pathLst>
            </a:custGeom>
            <a:solidFill>
              <a:schemeClr val="bg1"/>
            </a:solidFill>
            <a:ln w="9525">
              <a:noFill/>
              <a:round/>
              <a:headEnd/>
              <a:tailEnd/>
            </a:ln>
          </p:spPr>
          <p:txBody>
            <a:bodyPr/>
            <a:lstStyle/>
            <a:p>
              <a:endParaRPr lang="fr-FR"/>
            </a:p>
          </p:txBody>
        </p:sp>
        <p:sp>
          <p:nvSpPr>
            <p:cNvPr id="9281" name="Freeform 65"/>
            <p:cNvSpPr>
              <a:spLocks noEditPoints="1"/>
            </p:cNvSpPr>
            <p:nvPr userDrawn="1"/>
          </p:nvSpPr>
          <p:spPr bwMode="auto">
            <a:xfrm>
              <a:off x="2925" y="518"/>
              <a:ext cx="76" cy="82"/>
            </a:xfrm>
            <a:custGeom>
              <a:avLst/>
              <a:gdLst/>
              <a:ahLst/>
              <a:cxnLst>
                <a:cxn ang="0">
                  <a:pos x="202" y="224"/>
                </a:cxn>
                <a:cxn ang="0">
                  <a:pos x="164" y="224"/>
                </a:cxn>
                <a:cxn ang="0">
                  <a:pos x="164" y="224"/>
                </a:cxn>
                <a:cxn ang="0">
                  <a:pos x="162" y="224"/>
                </a:cxn>
                <a:cxn ang="0">
                  <a:pos x="160" y="220"/>
                </a:cxn>
                <a:cxn ang="0">
                  <a:pos x="144" y="174"/>
                </a:cxn>
                <a:cxn ang="0">
                  <a:pos x="60" y="174"/>
                </a:cxn>
                <a:cxn ang="0">
                  <a:pos x="42" y="222"/>
                </a:cxn>
                <a:cxn ang="0">
                  <a:pos x="42" y="222"/>
                </a:cxn>
                <a:cxn ang="0">
                  <a:pos x="42" y="224"/>
                </a:cxn>
                <a:cxn ang="0">
                  <a:pos x="38" y="224"/>
                </a:cxn>
                <a:cxn ang="0">
                  <a:pos x="2" y="224"/>
                </a:cxn>
                <a:cxn ang="0">
                  <a:pos x="2" y="224"/>
                </a:cxn>
                <a:cxn ang="0">
                  <a:pos x="0" y="224"/>
                </a:cxn>
                <a:cxn ang="0">
                  <a:pos x="0" y="220"/>
                </a:cxn>
                <a:cxn ang="0">
                  <a:pos x="76" y="20"/>
                </a:cxn>
                <a:cxn ang="0">
                  <a:pos x="76" y="20"/>
                </a:cxn>
                <a:cxn ang="0">
                  <a:pos x="80" y="12"/>
                </a:cxn>
                <a:cxn ang="0">
                  <a:pos x="86" y="6"/>
                </a:cxn>
                <a:cxn ang="0">
                  <a:pos x="94" y="2"/>
                </a:cxn>
                <a:cxn ang="0">
                  <a:pos x="102" y="0"/>
                </a:cxn>
                <a:cxn ang="0">
                  <a:pos x="110" y="2"/>
                </a:cxn>
                <a:cxn ang="0">
                  <a:pos x="118" y="6"/>
                </a:cxn>
                <a:cxn ang="0">
                  <a:pos x="124" y="12"/>
                </a:cxn>
                <a:cxn ang="0">
                  <a:pos x="128" y="20"/>
                </a:cxn>
                <a:cxn ang="0">
                  <a:pos x="204" y="220"/>
                </a:cxn>
                <a:cxn ang="0">
                  <a:pos x="204" y="220"/>
                </a:cxn>
                <a:cxn ang="0">
                  <a:pos x="204" y="222"/>
                </a:cxn>
                <a:cxn ang="0">
                  <a:pos x="202" y="224"/>
                </a:cxn>
                <a:cxn ang="0">
                  <a:pos x="202" y="224"/>
                </a:cxn>
                <a:cxn ang="0">
                  <a:pos x="202" y="224"/>
                </a:cxn>
                <a:cxn ang="0">
                  <a:pos x="112" y="82"/>
                </a:cxn>
                <a:cxn ang="0">
                  <a:pos x="112" y="82"/>
                </a:cxn>
                <a:cxn ang="0">
                  <a:pos x="102" y="48"/>
                </a:cxn>
                <a:cxn ang="0">
                  <a:pos x="102" y="48"/>
                </a:cxn>
                <a:cxn ang="0">
                  <a:pos x="98" y="58"/>
                </a:cxn>
                <a:cxn ang="0">
                  <a:pos x="90" y="84"/>
                </a:cxn>
                <a:cxn ang="0">
                  <a:pos x="72" y="138"/>
                </a:cxn>
                <a:cxn ang="0">
                  <a:pos x="132" y="138"/>
                </a:cxn>
                <a:cxn ang="0">
                  <a:pos x="112" y="82"/>
                </a:cxn>
                <a:cxn ang="0">
                  <a:pos x="112" y="82"/>
                </a:cxn>
              </a:cxnLst>
              <a:rect l="0" t="0" r="r" b="b"/>
              <a:pathLst>
                <a:path w="204" h="224">
                  <a:moveTo>
                    <a:pt x="202" y="224"/>
                  </a:moveTo>
                  <a:lnTo>
                    <a:pt x="164" y="224"/>
                  </a:lnTo>
                  <a:lnTo>
                    <a:pt x="164" y="224"/>
                  </a:lnTo>
                  <a:lnTo>
                    <a:pt x="162" y="224"/>
                  </a:lnTo>
                  <a:lnTo>
                    <a:pt x="160" y="220"/>
                  </a:lnTo>
                  <a:lnTo>
                    <a:pt x="144" y="174"/>
                  </a:lnTo>
                  <a:lnTo>
                    <a:pt x="60" y="174"/>
                  </a:lnTo>
                  <a:lnTo>
                    <a:pt x="42" y="222"/>
                  </a:lnTo>
                  <a:lnTo>
                    <a:pt x="42" y="222"/>
                  </a:lnTo>
                  <a:lnTo>
                    <a:pt x="42" y="224"/>
                  </a:lnTo>
                  <a:lnTo>
                    <a:pt x="38" y="224"/>
                  </a:lnTo>
                  <a:lnTo>
                    <a:pt x="2" y="224"/>
                  </a:lnTo>
                  <a:lnTo>
                    <a:pt x="2" y="224"/>
                  </a:lnTo>
                  <a:lnTo>
                    <a:pt x="0" y="224"/>
                  </a:lnTo>
                  <a:lnTo>
                    <a:pt x="0" y="220"/>
                  </a:lnTo>
                  <a:lnTo>
                    <a:pt x="76" y="20"/>
                  </a:lnTo>
                  <a:lnTo>
                    <a:pt x="76" y="20"/>
                  </a:lnTo>
                  <a:lnTo>
                    <a:pt x="80" y="12"/>
                  </a:lnTo>
                  <a:lnTo>
                    <a:pt x="86" y="6"/>
                  </a:lnTo>
                  <a:lnTo>
                    <a:pt x="94" y="2"/>
                  </a:lnTo>
                  <a:lnTo>
                    <a:pt x="102" y="0"/>
                  </a:lnTo>
                  <a:lnTo>
                    <a:pt x="110" y="2"/>
                  </a:lnTo>
                  <a:lnTo>
                    <a:pt x="118" y="6"/>
                  </a:lnTo>
                  <a:lnTo>
                    <a:pt x="124" y="12"/>
                  </a:lnTo>
                  <a:lnTo>
                    <a:pt x="128" y="20"/>
                  </a:lnTo>
                  <a:lnTo>
                    <a:pt x="204" y="220"/>
                  </a:lnTo>
                  <a:lnTo>
                    <a:pt x="204" y="220"/>
                  </a:lnTo>
                  <a:lnTo>
                    <a:pt x="204" y="222"/>
                  </a:lnTo>
                  <a:lnTo>
                    <a:pt x="202" y="224"/>
                  </a:lnTo>
                  <a:lnTo>
                    <a:pt x="202" y="224"/>
                  </a:lnTo>
                  <a:lnTo>
                    <a:pt x="202" y="224"/>
                  </a:lnTo>
                  <a:close/>
                  <a:moveTo>
                    <a:pt x="112" y="82"/>
                  </a:moveTo>
                  <a:lnTo>
                    <a:pt x="112" y="82"/>
                  </a:lnTo>
                  <a:lnTo>
                    <a:pt x="102" y="48"/>
                  </a:lnTo>
                  <a:lnTo>
                    <a:pt x="102" y="48"/>
                  </a:lnTo>
                  <a:lnTo>
                    <a:pt x="98" y="58"/>
                  </a:lnTo>
                  <a:lnTo>
                    <a:pt x="90" y="84"/>
                  </a:lnTo>
                  <a:lnTo>
                    <a:pt x="72" y="138"/>
                  </a:lnTo>
                  <a:lnTo>
                    <a:pt x="132" y="138"/>
                  </a:lnTo>
                  <a:lnTo>
                    <a:pt x="112" y="82"/>
                  </a:lnTo>
                  <a:lnTo>
                    <a:pt x="112" y="82"/>
                  </a:lnTo>
                  <a:close/>
                </a:path>
              </a:pathLst>
            </a:custGeom>
            <a:solidFill>
              <a:schemeClr val="bg1"/>
            </a:solidFill>
            <a:ln w="9525">
              <a:noFill/>
              <a:round/>
              <a:headEnd/>
              <a:tailEnd/>
            </a:ln>
          </p:spPr>
          <p:txBody>
            <a:bodyPr/>
            <a:lstStyle/>
            <a:p>
              <a:endParaRPr lang="fr-FR"/>
            </a:p>
          </p:txBody>
        </p:sp>
        <p:sp>
          <p:nvSpPr>
            <p:cNvPr id="9282" name="Freeform 66"/>
            <p:cNvSpPr>
              <a:spLocks/>
            </p:cNvSpPr>
            <p:nvPr userDrawn="1"/>
          </p:nvSpPr>
          <p:spPr bwMode="auto">
            <a:xfrm>
              <a:off x="3012" y="519"/>
              <a:ext cx="57" cy="81"/>
            </a:xfrm>
            <a:custGeom>
              <a:avLst/>
              <a:gdLst/>
              <a:ahLst/>
              <a:cxnLst>
                <a:cxn ang="0">
                  <a:pos x="148" y="220"/>
                </a:cxn>
                <a:cxn ang="0">
                  <a:pos x="24" y="220"/>
                </a:cxn>
                <a:cxn ang="0">
                  <a:pos x="24" y="220"/>
                </a:cxn>
                <a:cxn ang="0">
                  <a:pos x="14" y="218"/>
                </a:cxn>
                <a:cxn ang="0">
                  <a:pos x="6" y="214"/>
                </a:cxn>
                <a:cxn ang="0">
                  <a:pos x="2" y="206"/>
                </a:cxn>
                <a:cxn ang="0">
                  <a:pos x="0" y="196"/>
                </a:cxn>
                <a:cxn ang="0">
                  <a:pos x="0" y="4"/>
                </a:cxn>
                <a:cxn ang="0">
                  <a:pos x="0" y="4"/>
                </a:cxn>
                <a:cxn ang="0">
                  <a:pos x="2" y="0"/>
                </a:cxn>
                <a:cxn ang="0">
                  <a:pos x="4" y="0"/>
                </a:cxn>
                <a:cxn ang="0">
                  <a:pos x="38" y="0"/>
                </a:cxn>
                <a:cxn ang="0">
                  <a:pos x="38" y="0"/>
                </a:cxn>
                <a:cxn ang="0">
                  <a:pos x="40" y="0"/>
                </a:cxn>
                <a:cxn ang="0">
                  <a:pos x="42" y="4"/>
                </a:cxn>
                <a:cxn ang="0">
                  <a:pos x="42" y="180"/>
                </a:cxn>
                <a:cxn ang="0">
                  <a:pos x="148" y="180"/>
                </a:cxn>
                <a:cxn ang="0">
                  <a:pos x="148" y="180"/>
                </a:cxn>
                <a:cxn ang="0">
                  <a:pos x="152" y="182"/>
                </a:cxn>
                <a:cxn ang="0">
                  <a:pos x="152" y="184"/>
                </a:cxn>
                <a:cxn ang="0">
                  <a:pos x="152" y="216"/>
                </a:cxn>
                <a:cxn ang="0">
                  <a:pos x="152" y="216"/>
                </a:cxn>
                <a:cxn ang="0">
                  <a:pos x="152" y="220"/>
                </a:cxn>
                <a:cxn ang="0">
                  <a:pos x="148" y="220"/>
                </a:cxn>
                <a:cxn ang="0">
                  <a:pos x="148" y="220"/>
                </a:cxn>
                <a:cxn ang="0">
                  <a:pos x="148" y="220"/>
                </a:cxn>
              </a:cxnLst>
              <a:rect l="0" t="0" r="r" b="b"/>
              <a:pathLst>
                <a:path w="152" h="220">
                  <a:moveTo>
                    <a:pt x="148" y="220"/>
                  </a:moveTo>
                  <a:lnTo>
                    <a:pt x="24" y="220"/>
                  </a:lnTo>
                  <a:lnTo>
                    <a:pt x="24" y="220"/>
                  </a:lnTo>
                  <a:lnTo>
                    <a:pt x="14" y="218"/>
                  </a:lnTo>
                  <a:lnTo>
                    <a:pt x="6" y="214"/>
                  </a:lnTo>
                  <a:lnTo>
                    <a:pt x="2" y="206"/>
                  </a:lnTo>
                  <a:lnTo>
                    <a:pt x="0" y="196"/>
                  </a:lnTo>
                  <a:lnTo>
                    <a:pt x="0" y="4"/>
                  </a:lnTo>
                  <a:lnTo>
                    <a:pt x="0" y="4"/>
                  </a:lnTo>
                  <a:lnTo>
                    <a:pt x="2" y="0"/>
                  </a:lnTo>
                  <a:lnTo>
                    <a:pt x="4" y="0"/>
                  </a:lnTo>
                  <a:lnTo>
                    <a:pt x="38" y="0"/>
                  </a:lnTo>
                  <a:lnTo>
                    <a:pt x="38" y="0"/>
                  </a:lnTo>
                  <a:lnTo>
                    <a:pt x="40" y="0"/>
                  </a:lnTo>
                  <a:lnTo>
                    <a:pt x="42" y="4"/>
                  </a:lnTo>
                  <a:lnTo>
                    <a:pt x="42" y="180"/>
                  </a:lnTo>
                  <a:lnTo>
                    <a:pt x="148" y="180"/>
                  </a:lnTo>
                  <a:lnTo>
                    <a:pt x="148" y="180"/>
                  </a:lnTo>
                  <a:lnTo>
                    <a:pt x="152" y="182"/>
                  </a:lnTo>
                  <a:lnTo>
                    <a:pt x="152" y="184"/>
                  </a:lnTo>
                  <a:lnTo>
                    <a:pt x="152" y="216"/>
                  </a:lnTo>
                  <a:lnTo>
                    <a:pt x="152" y="216"/>
                  </a:lnTo>
                  <a:lnTo>
                    <a:pt x="152" y="220"/>
                  </a:lnTo>
                  <a:lnTo>
                    <a:pt x="148" y="220"/>
                  </a:lnTo>
                  <a:lnTo>
                    <a:pt x="148" y="220"/>
                  </a:lnTo>
                  <a:lnTo>
                    <a:pt x="148" y="220"/>
                  </a:lnTo>
                  <a:close/>
                </a:path>
              </a:pathLst>
            </a:custGeom>
            <a:solidFill>
              <a:schemeClr val="bg1"/>
            </a:solidFill>
            <a:ln w="9525">
              <a:noFill/>
              <a:round/>
              <a:headEnd/>
              <a:tailEnd/>
            </a:ln>
          </p:spPr>
          <p:txBody>
            <a:bodyPr/>
            <a:lstStyle/>
            <a:p>
              <a:endParaRPr lang="fr-FR"/>
            </a:p>
          </p:txBody>
        </p:sp>
        <p:sp>
          <p:nvSpPr>
            <p:cNvPr id="9283" name="Freeform 67"/>
            <p:cNvSpPr>
              <a:spLocks/>
            </p:cNvSpPr>
            <p:nvPr userDrawn="1"/>
          </p:nvSpPr>
          <p:spPr bwMode="auto">
            <a:xfrm>
              <a:off x="3082" y="519"/>
              <a:ext cx="15" cy="81"/>
            </a:xfrm>
            <a:custGeom>
              <a:avLst/>
              <a:gdLst/>
              <a:ahLst/>
              <a:cxnLst>
                <a:cxn ang="0">
                  <a:pos x="38" y="220"/>
                </a:cxn>
                <a:cxn ang="0">
                  <a:pos x="4" y="220"/>
                </a:cxn>
                <a:cxn ang="0">
                  <a:pos x="4" y="220"/>
                </a:cxn>
                <a:cxn ang="0">
                  <a:pos x="0" y="220"/>
                </a:cxn>
                <a:cxn ang="0">
                  <a:pos x="0" y="216"/>
                </a:cxn>
                <a:cxn ang="0">
                  <a:pos x="0" y="4"/>
                </a:cxn>
                <a:cxn ang="0">
                  <a:pos x="0" y="4"/>
                </a:cxn>
                <a:cxn ang="0">
                  <a:pos x="0" y="0"/>
                </a:cxn>
                <a:cxn ang="0">
                  <a:pos x="4" y="0"/>
                </a:cxn>
                <a:cxn ang="0">
                  <a:pos x="38" y="0"/>
                </a:cxn>
                <a:cxn ang="0">
                  <a:pos x="38" y="0"/>
                </a:cxn>
                <a:cxn ang="0">
                  <a:pos x="40" y="0"/>
                </a:cxn>
                <a:cxn ang="0">
                  <a:pos x="40" y="4"/>
                </a:cxn>
                <a:cxn ang="0">
                  <a:pos x="40" y="216"/>
                </a:cxn>
                <a:cxn ang="0">
                  <a:pos x="40" y="216"/>
                </a:cxn>
                <a:cxn ang="0">
                  <a:pos x="40" y="220"/>
                </a:cxn>
                <a:cxn ang="0">
                  <a:pos x="38" y="220"/>
                </a:cxn>
                <a:cxn ang="0">
                  <a:pos x="38" y="220"/>
                </a:cxn>
                <a:cxn ang="0">
                  <a:pos x="38" y="220"/>
                </a:cxn>
              </a:cxnLst>
              <a:rect l="0" t="0" r="r" b="b"/>
              <a:pathLst>
                <a:path w="40" h="220">
                  <a:moveTo>
                    <a:pt x="38" y="220"/>
                  </a:moveTo>
                  <a:lnTo>
                    <a:pt x="4" y="220"/>
                  </a:lnTo>
                  <a:lnTo>
                    <a:pt x="4" y="220"/>
                  </a:lnTo>
                  <a:lnTo>
                    <a:pt x="0" y="220"/>
                  </a:lnTo>
                  <a:lnTo>
                    <a:pt x="0" y="216"/>
                  </a:lnTo>
                  <a:lnTo>
                    <a:pt x="0" y="4"/>
                  </a:lnTo>
                  <a:lnTo>
                    <a:pt x="0" y="4"/>
                  </a:lnTo>
                  <a:lnTo>
                    <a:pt x="0" y="0"/>
                  </a:lnTo>
                  <a:lnTo>
                    <a:pt x="4" y="0"/>
                  </a:lnTo>
                  <a:lnTo>
                    <a:pt x="38" y="0"/>
                  </a:lnTo>
                  <a:lnTo>
                    <a:pt x="38" y="0"/>
                  </a:lnTo>
                  <a:lnTo>
                    <a:pt x="40" y="0"/>
                  </a:lnTo>
                  <a:lnTo>
                    <a:pt x="40" y="4"/>
                  </a:lnTo>
                  <a:lnTo>
                    <a:pt x="40" y="216"/>
                  </a:lnTo>
                  <a:lnTo>
                    <a:pt x="40" y="216"/>
                  </a:lnTo>
                  <a:lnTo>
                    <a:pt x="40" y="220"/>
                  </a:lnTo>
                  <a:lnTo>
                    <a:pt x="38" y="220"/>
                  </a:lnTo>
                  <a:lnTo>
                    <a:pt x="38" y="220"/>
                  </a:lnTo>
                  <a:lnTo>
                    <a:pt x="38" y="220"/>
                  </a:lnTo>
                  <a:close/>
                </a:path>
              </a:pathLst>
            </a:custGeom>
            <a:solidFill>
              <a:schemeClr val="bg1"/>
            </a:solidFill>
            <a:ln w="9525">
              <a:noFill/>
              <a:round/>
              <a:headEnd/>
              <a:tailEnd/>
            </a:ln>
          </p:spPr>
          <p:txBody>
            <a:bodyPr/>
            <a:lstStyle/>
            <a:p>
              <a:endParaRPr lang="fr-FR"/>
            </a:p>
          </p:txBody>
        </p:sp>
        <p:sp>
          <p:nvSpPr>
            <p:cNvPr id="9284" name="Freeform 68"/>
            <p:cNvSpPr>
              <a:spLocks/>
            </p:cNvSpPr>
            <p:nvPr userDrawn="1"/>
          </p:nvSpPr>
          <p:spPr bwMode="auto">
            <a:xfrm>
              <a:off x="3109" y="519"/>
              <a:ext cx="65" cy="81"/>
            </a:xfrm>
            <a:custGeom>
              <a:avLst/>
              <a:gdLst/>
              <a:ahLst/>
              <a:cxnLst>
                <a:cxn ang="0">
                  <a:pos x="170" y="40"/>
                </a:cxn>
                <a:cxn ang="0">
                  <a:pos x="108" y="40"/>
                </a:cxn>
                <a:cxn ang="0">
                  <a:pos x="108" y="216"/>
                </a:cxn>
                <a:cxn ang="0">
                  <a:pos x="108" y="216"/>
                </a:cxn>
                <a:cxn ang="0">
                  <a:pos x="106" y="220"/>
                </a:cxn>
                <a:cxn ang="0">
                  <a:pos x="104" y="220"/>
                </a:cxn>
                <a:cxn ang="0">
                  <a:pos x="70" y="220"/>
                </a:cxn>
                <a:cxn ang="0">
                  <a:pos x="70" y="220"/>
                </a:cxn>
                <a:cxn ang="0">
                  <a:pos x="68" y="220"/>
                </a:cxn>
                <a:cxn ang="0">
                  <a:pos x="66" y="216"/>
                </a:cxn>
                <a:cxn ang="0">
                  <a:pos x="66" y="40"/>
                </a:cxn>
                <a:cxn ang="0">
                  <a:pos x="4" y="40"/>
                </a:cxn>
                <a:cxn ang="0">
                  <a:pos x="4" y="40"/>
                </a:cxn>
                <a:cxn ang="0">
                  <a:pos x="2" y="38"/>
                </a:cxn>
                <a:cxn ang="0">
                  <a:pos x="0" y="36"/>
                </a:cxn>
                <a:cxn ang="0">
                  <a:pos x="0" y="4"/>
                </a:cxn>
                <a:cxn ang="0">
                  <a:pos x="0" y="4"/>
                </a:cxn>
                <a:cxn ang="0">
                  <a:pos x="2" y="0"/>
                </a:cxn>
                <a:cxn ang="0">
                  <a:pos x="4" y="0"/>
                </a:cxn>
                <a:cxn ang="0">
                  <a:pos x="170" y="0"/>
                </a:cxn>
                <a:cxn ang="0">
                  <a:pos x="170" y="0"/>
                </a:cxn>
                <a:cxn ang="0">
                  <a:pos x="172" y="0"/>
                </a:cxn>
                <a:cxn ang="0">
                  <a:pos x="174" y="4"/>
                </a:cxn>
                <a:cxn ang="0">
                  <a:pos x="174" y="36"/>
                </a:cxn>
                <a:cxn ang="0">
                  <a:pos x="174" y="36"/>
                </a:cxn>
                <a:cxn ang="0">
                  <a:pos x="172" y="38"/>
                </a:cxn>
                <a:cxn ang="0">
                  <a:pos x="170" y="40"/>
                </a:cxn>
                <a:cxn ang="0">
                  <a:pos x="170" y="40"/>
                </a:cxn>
                <a:cxn ang="0">
                  <a:pos x="170" y="40"/>
                </a:cxn>
              </a:cxnLst>
              <a:rect l="0" t="0" r="r" b="b"/>
              <a:pathLst>
                <a:path w="174" h="220">
                  <a:moveTo>
                    <a:pt x="170" y="40"/>
                  </a:moveTo>
                  <a:lnTo>
                    <a:pt x="108" y="40"/>
                  </a:lnTo>
                  <a:lnTo>
                    <a:pt x="108" y="216"/>
                  </a:lnTo>
                  <a:lnTo>
                    <a:pt x="108" y="216"/>
                  </a:lnTo>
                  <a:lnTo>
                    <a:pt x="106" y="220"/>
                  </a:lnTo>
                  <a:lnTo>
                    <a:pt x="104" y="220"/>
                  </a:lnTo>
                  <a:lnTo>
                    <a:pt x="70" y="220"/>
                  </a:lnTo>
                  <a:lnTo>
                    <a:pt x="70" y="220"/>
                  </a:lnTo>
                  <a:lnTo>
                    <a:pt x="68" y="220"/>
                  </a:lnTo>
                  <a:lnTo>
                    <a:pt x="66" y="216"/>
                  </a:lnTo>
                  <a:lnTo>
                    <a:pt x="66" y="40"/>
                  </a:lnTo>
                  <a:lnTo>
                    <a:pt x="4" y="40"/>
                  </a:lnTo>
                  <a:lnTo>
                    <a:pt x="4" y="40"/>
                  </a:lnTo>
                  <a:lnTo>
                    <a:pt x="2" y="38"/>
                  </a:lnTo>
                  <a:lnTo>
                    <a:pt x="0" y="36"/>
                  </a:lnTo>
                  <a:lnTo>
                    <a:pt x="0" y="4"/>
                  </a:lnTo>
                  <a:lnTo>
                    <a:pt x="0" y="4"/>
                  </a:lnTo>
                  <a:lnTo>
                    <a:pt x="2" y="0"/>
                  </a:lnTo>
                  <a:lnTo>
                    <a:pt x="4" y="0"/>
                  </a:lnTo>
                  <a:lnTo>
                    <a:pt x="170" y="0"/>
                  </a:lnTo>
                  <a:lnTo>
                    <a:pt x="170" y="0"/>
                  </a:lnTo>
                  <a:lnTo>
                    <a:pt x="172" y="0"/>
                  </a:lnTo>
                  <a:lnTo>
                    <a:pt x="174" y="4"/>
                  </a:lnTo>
                  <a:lnTo>
                    <a:pt x="174" y="36"/>
                  </a:lnTo>
                  <a:lnTo>
                    <a:pt x="174" y="36"/>
                  </a:lnTo>
                  <a:lnTo>
                    <a:pt x="172" y="38"/>
                  </a:lnTo>
                  <a:lnTo>
                    <a:pt x="170" y="40"/>
                  </a:lnTo>
                  <a:lnTo>
                    <a:pt x="170" y="40"/>
                  </a:lnTo>
                  <a:lnTo>
                    <a:pt x="170" y="40"/>
                  </a:lnTo>
                  <a:close/>
                </a:path>
              </a:pathLst>
            </a:custGeom>
            <a:solidFill>
              <a:schemeClr val="bg1"/>
            </a:solidFill>
            <a:ln w="9525">
              <a:noFill/>
              <a:round/>
              <a:headEnd/>
              <a:tailEnd/>
            </a:ln>
          </p:spPr>
          <p:txBody>
            <a:bodyPr/>
            <a:lstStyle/>
            <a:p>
              <a:endParaRPr lang="fr-FR"/>
            </a:p>
          </p:txBody>
        </p:sp>
        <p:sp>
          <p:nvSpPr>
            <p:cNvPr id="9285" name="Freeform 69"/>
            <p:cNvSpPr>
              <a:spLocks/>
            </p:cNvSpPr>
            <p:nvPr userDrawn="1"/>
          </p:nvSpPr>
          <p:spPr bwMode="auto">
            <a:xfrm>
              <a:off x="3178" y="519"/>
              <a:ext cx="76" cy="81"/>
            </a:xfrm>
            <a:custGeom>
              <a:avLst/>
              <a:gdLst/>
              <a:ahLst/>
              <a:cxnLst>
                <a:cxn ang="0">
                  <a:pos x="122" y="132"/>
                </a:cxn>
                <a:cxn ang="0">
                  <a:pos x="122" y="216"/>
                </a:cxn>
                <a:cxn ang="0">
                  <a:pos x="122" y="216"/>
                </a:cxn>
                <a:cxn ang="0">
                  <a:pos x="120" y="220"/>
                </a:cxn>
                <a:cxn ang="0">
                  <a:pos x="118" y="220"/>
                </a:cxn>
                <a:cxn ang="0">
                  <a:pos x="84" y="220"/>
                </a:cxn>
                <a:cxn ang="0">
                  <a:pos x="84" y="220"/>
                </a:cxn>
                <a:cxn ang="0">
                  <a:pos x="82" y="220"/>
                </a:cxn>
                <a:cxn ang="0">
                  <a:pos x="80" y="216"/>
                </a:cxn>
                <a:cxn ang="0">
                  <a:pos x="80" y="134"/>
                </a:cxn>
                <a:cxn ang="0">
                  <a:pos x="0" y="4"/>
                </a:cxn>
                <a:cxn ang="0">
                  <a:pos x="0" y="4"/>
                </a:cxn>
                <a:cxn ang="0">
                  <a:pos x="0" y="0"/>
                </a:cxn>
                <a:cxn ang="0">
                  <a:pos x="2" y="0"/>
                </a:cxn>
                <a:cxn ang="0">
                  <a:pos x="42" y="0"/>
                </a:cxn>
                <a:cxn ang="0">
                  <a:pos x="42" y="0"/>
                </a:cxn>
                <a:cxn ang="0">
                  <a:pos x="44" y="0"/>
                </a:cxn>
                <a:cxn ang="0">
                  <a:pos x="46" y="2"/>
                </a:cxn>
                <a:cxn ang="0">
                  <a:pos x="78" y="56"/>
                </a:cxn>
                <a:cxn ang="0">
                  <a:pos x="78" y="56"/>
                </a:cxn>
                <a:cxn ang="0">
                  <a:pos x="102" y="98"/>
                </a:cxn>
                <a:cxn ang="0">
                  <a:pos x="102" y="98"/>
                </a:cxn>
                <a:cxn ang="0">
                  <a:pos x="126" y="56"/>
                </a:cxn>
                <a:cxn ang="0">
                  <a:pos x="156" y="2"/>
                </a:cxn>
                <a:cxn ang="0">
                  <a:pos x="156" y="2"/>
                </a:cxn>
                <a:cxn ang="0">
                  <a:pos x="158" y="0"/>
                </a:cxn>
                <a:cxn ang="0">
                  <a:pos x="160" y="0"/>
                </a:cxn>
                <a:cxn ang="0">
                  <a:pos x="200" y="0"/>
                </a:cxn>
                <a:cxn ang="0">
                  <a:pos x="200" y="0"/>
                </a:cxn>
                <a:cxn ang="0">
                  <a:pos x="204" y="0"/>
                </a:cxn>
                <a:cxn ang="0">
                  <a:pos x="202" y="4"/>
                </a:cxn>
                <a:cxn ang="0">
                  <a:pos x="122" y="132"/>
                </a:cxn>
                <a:cxn ang="0">
                  <a:pos x="122" y="132"/>
                </a:cxn>
              </a:cxnLst>
              <a:rect l="0" t="0" r="r" b="b"/>
              <a:pathLst>
                <a:path w="204" h="220">
                  <a:moveTo>
                    <a:pt x="122" y="132"/>
                  </a:moveTo>
                  <a:lnTo>
                    <a:pt x="122" y="216"/>
                  </a:lnTo>
                  <a:lnTo>
                    <a:pt x="122" y="216"/>
                  </a:lnTo>
                  <a:lnTo>
                    <a:pt x="120" y="220"/>
                  </a:lnTo>
                  <a:lnTo>
                    <a:pt x="118" y="220"/>
                  </a:lnTo>
                  <a:lnTo>
                    <a:pt x="84" y="220"/>
                  </a:lnTo>
                  <a:lnTo>
                    <a:pt x="84" y="220"/>
                  </a:lnTo>
                  <a:lnTo>
                    <a:pt x="82" y="220"/>
                  </a:lnTo>
                  <a:lnTo>
                    <a:pt x="80" y="216"/>
                  </a:lnTo>
                  <a:lnTo>
                    <a:pt x="80" y="134"/>
                  </a:lnTo>
                  <a:lnTo>
                    <a:pt x="0" y="4"/>
                  </a:lnTo>
                  <a:lnTo>
                    <a:pt x="0" y="4"/>
                  </a:lnTo>
                  <a:lnTo>
                    <a:pt x="0" y="0"/>
                  </a:lnTo>
                  <a:lnTo>
                    <a:pt x="2" y="0"/>
                  </a:lnTo>
                  <a:lnTo>
                    <a:pt x="42" y="0"/>
                  </a:lnTo>
                  <a:lnTo>
                    <a:pt x="42" y="0"/>
                  </a:lnTo>
                  <a:lnTo>
                    <a:pt x="44" y="0"/>
                  </a:lnTo>
                  <a:lnTo>
                    <a:pt x="46" y="2"/>
                  </a:lnTo>
                  <a:lnTo>
                    <a:pt x="78" y="56"/>
                  </a:lnTo>
                  <a:lnTo>
                    <a:pt x="78" y="56"/>
                  </a:lnTo>
                  <a:lnTo>
                    <a:pt x="102" y="98"/>
                  </a:lnTo>
                  <a:lnTo>
                    <a:pt x="102" y="98"/>
                  </a:lnTo>
                  <a:lnTo>
                    <a:pt x="126" y="56"/>
                  </a:lnTo>
                  <a:lnTo>
                    <a:pt x="156" y="2"/>
                  </a:lnTo>
                  <a:lnTo>
                    <a:pt x="156" y="2"/>
                  </a:lnTo>
                  <a:lnTo>
                    <a:pt x="158" y="0"/>
                  </a:lnTo>
                  <a:lnTo>
                    <a:pt x="160" y="0"/>
                  </a:lnTo>
                  <a:lnTo>
                    <a:pt x="200" y="0"/>
                  </a:lnTo>
                  <a:lnTo>
                    <a:pt x="200" y="0"/>
                  </a:lnTo>
                  <a:lnTo>
                    <a:pt x="204" y="0"/>
                  </a:lnTo>
                  <a:lnTo>
                    <a:pt x="202" y="4"/>
                  </a:lnTo>
                  <a:lnTo>
                    <a:pt x="122" y="132"/>
                  </a:lnTo>
                  <a:lnTo>
                    <a:pt x="122" y="132"/>
                  </a:lnTo>
                  <a:close/>
                </a:path>
              </a:pathLst>
            </a:custGeom>
            <a:solidFill>
              <a:schemeClr val="bg1"/>
            </a:solidFill>
            <a:ln w="9525">
              <a:noFill/>
              <a:round/>
              <a:headEnd/>
              <a:tailEnd/>
            </a:ln>
          </p:spPr>
          <p:txBody>
            <a:bodyPr/>
            <a:lstStyle/>
            <a:p>
              <a:endParaRPr lang="fr-FR"/>
            </a:p>
          </p:txBody>
        </p:sp>
      </p:grpSp>
      <p:sp>
        <p:nvSpPr>
          <p:cNvPr id="28" name="Espace réservé du numéro de diapositive 5"/>
          <p:cNvSpPr txBox="1">
            <a:spLocks/>
          </p:cNvSpPr>
          <p:nvPr userDrawn="1"/>
        </p:nvSpPr>
        <p:spPr bwMode="auto">
          <a:xfrm>
            <a:off x="8493185" y="6381750"/>
            <a:ext cx="65081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7DD655F-E408-47A2-BB1C-F2841B24E8C2}" type="slidenum">
              <a:rPr kumimoji="0" lang="fr-FR" sz="1000" b="0" i="0" u="none" strike="noStrike" kern="1200" cap="none" spc="0" normalizeH="0" baseline="0" noProof="0" smtClean="0">
                <a:ln>
                  <a:noFill/>
                </a:ln>
                <a:solidFill>
                  <a:srgbClr val="B1B2B3"/>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1000" b="0" i="0" u="none" strike="noStrike" kern="1200" cap="none" spc="0" normalizeH="0" baseline="0" noProof="0">
              <a:ln>
                <a:noFill/>
              </a:ln>
              <a:solidFill>
                <a:srgbClr val="B1B2B3"/>
              </a:solidFill>
              <a:effectLst/>
              <a:uLnTx/>
              <a:uFillTx/>
              <a:latin typeface="+mj-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1478421" y="1"/>
            <a:ext cx="7665579" cy="999858"/>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a:xfrm>
            <a:off x="3124200" y="6245225"/>
            <a:ext cx="2895600" cy="476250"/>
          </a:xfrm>
          <a:prstGeom prst="rect">
            <a:avLst/>
          </a:prstGeom>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EF5964AA-DABB-4B32-8580-9D90B91099A2}"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2463" y="0"/>
            <a:ext cx="2141537" cy="54959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73088" y="0"/>
            <a:ext cx="6276975" cy="54959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a:xfrm>
            <a:off x="3124200" y="6245225"/>
            <a:ext cx="2895600" cy="476250"/>
          </a:xfrm>
          <a:prstGeom prst="rect">
            <a:avLst/>
          </a:prstGeom>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CB4696EA-D784-4EF2-99F6-63ADDFEF02AA}" type="slidenum">
              <a:rPr lang="fr-F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11366" name="Picture 102" descr="Visu3"/>
          <p:cNvPicPr>
            <a:picLocks noChangeAspect="1" noChangeArrowheads="1"/>
          </p:cNvPicPr>
          <p:nvPr userDrawn="1"/>
        </p:nvPicPr>
        <p:blipFill>
          <a:blip r:embed="rId2" cstate="screen"/>
          <a:srcRect/>
          <a:stretch>
            <a:fillRect/>
          </a:stretch>
        </p:blipFill>
        <p:spPr bwMode="auto">
          <a:xfrm>
            <a:off x="0" y="0"/>
            <a:ext cx="9144000" cy="6858000"/>
          </a:xfrm>
          <a:prstGeom prst="rect">
            <a:avLst/>
          </a:prstGeom>
          <a:noFill/>
        </p:spPr>
      </p:pic>
      <p:sp>
        <p:nvSpPr>
          <p:cNvPr id="11296" name="Rectangle 32"/>
          <p:cNvSpPr>
            <a:spLocks noChangeArrowheads="1"/>
          </p:cNvSpPr>
          <p:nvPr userDrawn="1"/>
        </p:nvSpPr>
        <p:spPr bwMode="auto">
          <a:xfrm>
            <a:off x="0" y="6372225"/>
            <a:ext cx="9144000" cy="485775"/>
          </a:xfrm>
          <a:prstGeom prst="rect">
            <a:avLst/>
          </a:prstGeom>
          <a:solidFill>
            <a:srgbClr val="0092BB"/>
          </a:solidFill>
          <a:ln w="9525">
            <a:noFill/>
            <a:miter lim="800000"/>
            <a:headEnd/>
            <a:tailEnd/>
          </a:ln>
          <a:effectLst/>
        </p:spPr>
        <p:txBody>
          <a:bodyPr wrap="none" anchor="ctr"/>
          <a:lstStyle/>
          <a:p>
            <a:endParaRPr lang="fr-FR"/>
          </a:p>
        </p:txBody>
      </p:sp>
      <p:sp>
        <p:nvSpPr>
          <p:cNvPr id="11268" name="Rectangle 4"/>
          <p:cNvSpPr>
            <a:spLocks noGrp="1" noChangeArrowheads="1"/>
          </p:cNvSpPr>
          <p:nvPr>
            <p:ph type="ctrTitle"/>
          </p:nvPr>
        </p:nvSpPr>
        <p:spPr>
          <a:xfrm>
            <a:off x="495300" y="2368550"/>
            <a:ext cx="7886700" cy="1470025"/>
          </a:xfrm>
        </p:spPr>
        <p:txBody>
          <a:bodyPr tIns="45720" anchor="ctr"/>
          <a:lstStyle>
            <a:lvl1pPr>
              <a:lnSpc>
                <a:spcPct val="90000"/>
              </a:lnSpc>
              <a:defRPr sz="4200">
                <a:solidFill>
                  <a:srgbClr val="0092BB"/>
                </a:solidFill>
                <a:latin typeface="Bliss-Heavy" pitchFamily="34" charset="0"/>
              </a:defRPr>
            </a:lvl1pPr>
          </a:lstStyle>
          <a:p>
            <a:r>
              <a:rPr lang="fr-FR"/>
              <a:t>Cliquez pour modifier le style du titre</a:t>
            </a:r>
          </a:p>
        </p:txBody>
      </p:sp>
      <p:sp>
        <p:nvSpPr>
          <p:cNvPr id="11269" name="Rectangle 5"/>
          <p:cNvSpPr>
            <a:spLocks noGrp="1" noChangeArrowheads="1"/>
          </p:cNvSpPr>
          <p:nvPr>
            <p:ph type="subTitle" idx="1"/>
          </p:nvPr>
        </p:nvSpPr>
        <p:spPr>
          <a:xfrm>
            <a:off x="495300" y="3609975"/>
            <a:ext cx="6400800" cy="1752600"/>
          </a:xfrm>
        </p:spPr>
        <p:txBody>
          <a:bodyPr/>
          <a:lstStyle>
            <a:lvl1pPr marL="0" indent="0">
              <a:defRPr sz="2600"/>
            </a:lvl1pPr>
          </a:lstStyle>
          <a:p>
            <a:r>
              <a:rPr lang="fr-FR"/>
              <a:t>Cliquez pour modifier le style des sous-titres du masque</a:t>
            </a:r>
          </a:p>
        </p:txBody>
      </p:sp>
      <p:sp>
        <p:nvSpPr>
          <p:cNvPr id="11270" name="Rectangle 6"/>
          <p:cNvSpPr>
            <a:spLocks noGrp="1" noChangeArrowheads="1"/>
          </p:cNvSpPr>
          <p:nvPr>
            <p:ph type="dt" sz="half" idx="2"/>
          </p:nvPr>
        </p:nvSpPr>
        <p:spPr/>
        <p:txBody>
          <a:bodyPr/>
          <a:lstStyle>
            <a:lvl1pPr>
              <a:defRPr/>
            </a:lvl1pPr>
          </a:lstStyle>
          <a:p>
            <a:endParaRPr lang="fr-FR"/>
          </a:p>
        </p:txBody>
      </p:sp>
      <p:sp>
        <p:nvSpPr>
          <p:cNvPr id="11271" name="Rectangle 7"/>
          <p:cNvSpPr>
            <a:spLocks noGrp="1" noChangeArrowheads="1"/>
          </p:cNvSpPr>
          <p:nvPr>
            <p:ph type="ftr" sz="quarter" idx="3"/>
          </p:nvPr>
        </p:nvSpPr>
        <p:spPr>
          <a:xfrm>
            <a:off x="3124200" y="6245225"/>
            <a:ext cx="2895600" cy="476250"/>
          </a:xfrm>
          <a:prstGeom prst="rect">
            <a:avLst/>
          </a:prstGeom>
        </p:spPr>
        <p:txBody>
          <a:bodyPr/>
          <a:lstStyle>
            <a:lvl1pPr>
              <a:defRPr/>
            </a:lvl1pPr>
          </a:lstStyle>
          <a:p>
            <a:endParaRPr lang="fr-FR"/>
          </a:p>
        </p:txBody>
      </p:sp>
      <p:sp>
        <p:nvSpPr>
          <p:cNvPr id="11272" name="Rectangle 8"/>
          <p:cNvSpPr>
            <a:spLocks noGrp="1" noChangeArrowheads="1"/>
          </p:cNvSpPr>
          <p:nvPr>
            <p:ph type="sldNum" sz="quarter" idx="4"/>
          </p:nvPr>
        </p:nvSpPr>
        <p:spPr>
          <a:xfrm>
            <a:off x="6553200" y="6245225"/>
            <a:ext cx="2133600" cy="476250"/>
          </a:xfrm>
        </p:spPr>
        <p:txBody>
          <a:bodyPr anchor="t"/>
          <a:lstStyle>
            <a:lvl1pPr algn="r">
              <a:defRPr sz="1400">
                <a:solidFill>
                  <a:schemeClr val="tx1"/>
                </a:solidFill>
              </a:defRPr>
            </a:lvl1pPr>
          </a:lstStyle>
          <a:p>
            <a:fld id="{AB440796-5C35-4425-8496-7EF4B8FA5A8D}" type="slidenum">
              <a:rPr lang="fr-FR"/>
              <a:pPr/>
              <a:t>‹N°›</a:t>
            </a:fld>
            <a:endParaRPr lang="fr-FR"/>
          </a:p>
        </p:txBody>
      </p:sp>
      <p:grpSp>
        <p:nvGrpSpPr>
          <p:cNvPr id="11364" name="Group 100"/>
          <p:cNvGrpSpPr>
            <a:grpSpLocks/>
          </p:cNvGrpSpPr>
          <p:nvPr userDrawn="1"/>
        </p:nvGrpSpPr>
        <p:grpSpPr bwMode="auto">
          <a:xfrm>
            <a:off x="3814763" y="298450"/>
            <a:ext cx="1517650" cy="657225"/>
            <a:chOff x="2403" y="188"/>
            <a:chExt cx="956" cy="414"/>
          </a:xfrm>
        </p:grpSpPr>
        <p:sp>
          <p:nvSpPr>
            <p:cNvPr id="11346" name="Freeform 82"/>
            <p:cNvSpPr>
              <a:spLocks/>
            </p:cNvSpPr>
            <p:nvPr userDrawn="1"/>
          </p:nvSpPr>
          <p:spPr bwMode="auto">
            <a:xfrm>
              <a:off x="2587" y="189"/>
              <a:ext cx="242" cy="175"/>
            </a:xfrm>
            <a:custGeom>
              <a:avLst/>
              <a:gdLst/>
              <a:ahLst/>
              <a:cxnLst>
                <a:cxn ang="0">
                  <a:pos x="96" y="470"/>
                </a:cxn>
                <a:cxn ang="0">
                  <a:pos x="8" y="474"/>
                </a:cxn>
                <a:cxn ang="0">
                  <a:pos x="0" y="470"/>
                </a:cxn>
                <a:cxn ang="0">
                  <a:pos x="0" y="160"/>
                </a:cxn>
                <a:cxn ang="0">
                  <a:pos x="10" y="96"/>
                </a:cxn>
                <a:cxn ang="0">
                  <a:pos x="26" y="64"/>
                </a:cxn>
                <a:cxn ang="0">
                  <a:pos x="62" y="30"/>
                </a:cxn>
                <a:cxn ang="0">
                  <a:pos x="90" y="16"/>
                </a:cxn>
                <a:cxn ang="0">
                  <a:pos x="120" y="6"/>
                </a:cxn>
                <a:cxn ang="0">
                  <a:pos x="182" y="0"/>
                </a:cxn>
                <a:cxn ang="0">
                  <a:pos x="242" y="8"/>
                </a:cxn>
                <a:cxn ang="0">
                  <a:pos x="296" y="30"/>
                </a:cxn>
                <a:cxn ang="0">
                  <a:pos x="316" y="48"/>
                </a:cxn>
                <a:cxn ang="0">
                  <a:pos x="332" y="68"/>
                </a:cxn>
                <a:cxn ang="0">
                  <a:pos x="372" y="24"/>
                </a:cxn>
                <a:cxn ang="0">
                  <a:pos x="410" y="8"/>
                </a:cxn>
                <a:cxn ang="0">
                  <a:pos x="480" y="0"/>
                </a:cxn>
                <a:cxn ang="0">
                  <a:pos x="534" y="6"/>
                </a:cxn>
                <a:cxn ang="0">
                  <a:pos x="578" y="20"/>
                </a:cxn>
                <a:cxn ang="0">
                  <a:pos x="626" y="58"/>
                </a:cxn>
                <a:cxn ang="0">
                  <a:pos x="644" y="94"/>
                </a:cxn>
                <a:cxn ang="0">
                  <a:pos x="654" y="164"/>
                </a:cxn>
                <a:cxn ang="0">
                  <a:pos x="654" y="470"/>
                </a:cxn>
                <a:cxn ang="0">
                  <a:pos x="566" y="474"/>
                </a:cxn>
                <a:cxn ang="0">
                  <a:pos x="560" y="472"/>
                </a:cxn>
                <a:cxn ang="0">
                  <a:pos x="556" y="466"/>
                </a:cxn>
                <a:cxn ang="0">
                  <a:pos x="554" y="154"/>
                </a:cxn>
                <a:cxn ang="0">
                  <a:pos x="548" y="130"/>
                </a:cxn>
                <a:cxn ang="0">
                  <a:pos x="530" y="104"/>
                </a:cxn>
                <a:cxn ang="0">
                  <a:pos x="510" y="94"/>
                </a:cxn>
                <a:cxn ang="0">
                  <a:pos x="466" y="88"/>
                </a:cxn>
                <a:cxn ang="0">
                  <a:pos x="424" y="94"/>
                </a:cxn>
                <a:cxn ang="0">
                  <a:pos x="396" y="112"/>
                </a:cxn>
                <a:cxn ang="0">
                  <a:pos x="378" y="164"/>
                </a:cxn>
                <a:cxn ang="0">
                  <a:pos x="376" y="466"/>
                </a:cxn>
                <a:cxn ang="0">
                  <a:pos x="286" y="474"/>
                </a:cxn>
                <a:cxn ang="0">
                  <a:pos x="278" y="466"/>
                </a:cxn>
                <a:cxn ang="0">
                  <a:pos x="278" y="172"/>
                </a:cxn>
                <a:cxn ang="0">
                  <a:pos x="266" y="128"/>
                </a:cxn>
                <a:cxn ang="0">
                  <a:pos x="252" y="108"/>
                </a:cxn>
                <a:cxn ang="0">
                  <a:pos x="234" y="96"/>
                </a:cxn>
                <a:cxn ang="0">
                  <a:pos x="184" y="88"/>
                </a:cxn>
                <a:cxn ang="0">
                  <a:pos x="148" y="92"/>
                </a:cxn>
                <a:cxn ang="0">
                  <a:pos x="120" y="106"/>
                </a:cxn>
                <a:cxn ang="0">
                  <a:pos x="102" y="130"/>
                </a:cxn>
                <a:cxn ang="0">
                  <a:pos x="98" y="466"/>
                </a:cxn>
              </a:cxnLst>
              <a:rect l="0" t="0" r="r" b="b"/>
              <a:pathLst>
                <a:path w="654" h="474">
                  <a:moveTo>
                    <a:pt x="98" y="466"/>
                  </a:moveTo>
                  <a:lnTo>
                    <a:pt x="98" y="466"/>
                  </a:lnTo>
                  <a:lnTo>
                    <a:pt x="96" y="470"/>
                  </a:lnTo>
                  <a:lnTo>
                    <a:pt x="96" y="472"/>
                  </a:lnTo>
                  <a:lnTo>
                    <a:pt x="88" y="474"/>
                  </a:lnTo>
                  <a:lnTo>
                    <a:pt x="8" y="474"/>
                  </a:lnTo>
                  <a:lnTo>
                    <a:pt x="8" y="474"/>
                  </a:lnTo>
                  <a:lnTo>
                    <a:pt x="2" y="472"/>
                  </a:lnTo>
                  <a:lnTo>
                    <a:pt x="0" y="470"/>
                  </a:lnTo>
                  <a:lnTo>
                    <a:pt x="0" y="466"/>
                  </a:lnTo>
                  <a:lnTo>
                    <a:pt x="0" y="160"/>
                  </a:lnTo>
                  <a:lnTo>
                    <a:pt x="0" y="160"/>
                  </a:lnTo>
                  <a:lnTo>
                    <a:pt x="0" y="136"/>
                  </a:lnTo>
                  <a:lnTo>
                    <a:pt x="4" y="116"/>
                  </a:lnTo>
                  <a:lnTo>
                    <a:pt x="10" y="96"/>
                  </a:lnTo>
                  <a:lnTo>
                    <a:pt x="18" y="80"/>
                  </a:lnTo>
                  <a:lnTo>
                    <a:pt x="18" y="80"/>
                  </a:lnTo>
                  <a:lnTo>
                    <a:pt x="26" y="64"/>
                  </a:lnTo>
                  <a:lnTo>
                    <a:pt x="38" y="50"/>
                  </a:lnTo>
                  <a:lnTo>
                    <a:pt x="48" y="40"/>
                  </a:lnTo>
                  <a:lnTo>
                    <a:pt x="62" y="30"/>
                  </a:lnTo>
                  <a:lnTo>
                    <a:pt x="62" y="30"/>
                  </a:lnTo>
                  <a:lnTo>
                    <a:pt x="76" y="22"/>
                  </a:lnTo>
                  <a:lnTo>
                    <a:pt x="90" y="16"/>
                  </a:lnTo>
                  <a:lnTo>
                    <a:pt x="104" y="10"/>
                  </a:lnTo>
                  <a:lnTo>
                    <a:pt x="120" y="6"/>
                  </a:lnTo>
                  <a:lnTo>
                    <a:pt x="120" y="6"/>
                  </a:lnTo>
                  <a:lnTo>
                    <a:pt x="150" y="2"/>
                  </a:lnTo>
                  <a:lnTo>
                    <a:pt x="182" y="0"/>
                  </a:lnTo>
                  <a:lnTo>
                    <a:pt x="182" y="0"/>
                  </a:lnTo>
                  <a:lnTo>
                    <a:pt x="212" y="2"/>
                  </a:lnTo>
                  <a:lnTo>
                    <a:pt x="242" y="8"/>
                  </a:lnTo>
                  <a:lnTo>
                    <a:pt x="242" y="8"/>
                  </a:lnTo>
                  <a:lnTo>
                    <a:pt x="272" y="16"/>
                  </a:lnTo>
                  <a:lnTo>
                    <a:pt x="284" y="24"/>
                  </a:lnTo>
                  <a:lnTo>
                    <a:pt x="296" y="30"/>
                  </a:lnTo>
                  <a:lnTo>
                    <a:pt x="296" y="30"/>
                  </a:lnTo>
                  <a:lnTo>
                    <a:pt x="308" y="38"/>
                  </a:lnTo>
                  <a:lnTo>
                    <a:pt x="316" y="48"/>
                  </a:lnTo>
                  <a:lnTo>
                    <a:pt x="324" y="58"/>
                  </a:lnTo>
                  <a:lnTo>
                    <a:pt x="332" y="68"/>
                  </a:lnTo>
                  <a:lnTo>
                    <a:pt x="332" y="68"/>
                  </a:lnTo>
                  <a:lnTo>
                    <a:pt x="342" y="52"/>
                  </a:lnTo>
                  <a:lnTo>
                    <a:pt x="356" y="36"/>
                  </a:lnTo>
                  <a:lnTo>
                    <a:pt x="372" y="24"/>
                  </a:lnTo>
                  <a:lnTo>
                    <a:pt x="390" y="16"/>
                  </a:lnTo>
                  <a:lnTo>
                    <a:pt x="390" y="16"/>
                  </a:lnTo>
                  <a:lnTo>
                    <a:pt x="410" y="8"/>
                  </a:lnTo>
                  <a:lnTo>
                    <a:pt x="432" y="4"/>
                  </a:lnTo>
                  <a:lnTo>
                    <a:pt x="456" y="2"/>
                  </a:lnTo>
                  <a:lnTo>
                    <a:pt x="480" y="0"/>
                  </a:lnTo>
                  <a:lnTo>
                    <a:pt x="480" y="0"/>
                  </a:lnTo>
                  <a:lnTo>
                    <a:pt x="508" y="2"/>
                  </a:lnTo>
                  <a:lnTo>
                    <a:pt x="534" y="6"/>
                  </a:lnTo>
                  <a:lnTo>
                    <a:pt x="558" y="12"/>
                  </a:lnTo>
                  <a:lnTo>
                    <a:pt x="578" y="20"/>
                  </a:lnTo>
                  <a:lnTo>
                    <a:pt x="578" y="20"/>
                  </a:lnTo>
                  <a:lnTo>
                    <a:pt x="596" y="30"/>
                  </a:lnTo>
                  <a:lnTo>
                    <a:pt x="612" y="44"/>
                  </a:lnTo>
                  <a:lnTo>
                    <a:pt x="626" y="58"/>
                  </a:lnTo>
                  <a:lnTo>
                    <a:pt x="636" y="76"/>
                  </a:lnTo>
                  <a:lnTo>
                    <a:pt x="636" y="76"/>
                  </a:lnTo>
                  <a:lnTo>
                    <a:pt x="644" y="94"/>
                  </a:lnTo>
                  <a:lnTo>
                    <a:pt x="650" y="116"/>
                  </a:lnTo>
                  <a:lnTo>
                    <a:pt x="654" y="140"/>
                  </a:lnTo>
                  <a:lnTo>
                    <a:pt x="654" y="164"/>
                  </a:lnTo>
                  <a:lnTo>
                    <a:pt x="654" y="466"/>
                  </a:lnTo>
                  <a:lnTo>
                    <a:pt x="654" y="466"/>
                  </a:lnTo>
                  <a:lnTo>
                    <a:pt x="654" y="470"/>
                  </a:lnTo>
                  <a:lnTo>
                    <a:pt x="652" y="472"/>
                  </a:lnTo>
                  <a:lnTo>
                    <a:pt x="646" y="474"/>
                  </a:lnTo>
                  <a:lnTo>
                    <a:pt x="566" y="474"/>
                  </a:lnTo>
                  <a:lnTo>
                    <a:pt x="566" y="474"/>
                  </a:lnTo>
                  <a:lnTo>
                    <a:pt x="560" y="472"/>
                  </a:lnTo>
                  <a:lnTo>
                    <a:pt x="560" y="472"/>
                  </a:lnTo>
                  <a:lnTo>
                    <a:pt x="558" y="470"/>
                  </a:lnTo>
                  <a:lnTo>
                    <a:pt x="558" y="470"/>
                  </a:lnTo>
                  <a:lnTo>
                    <a:pt x="556" y="466"/>
                  </a:lnTo>
                  <a:lnTo>
                    <a:pt x="556" y="188"/>
                  </a:lnTo>
                  <a:lnTo>
                    <a:pt x="556" y="188"/>
                  </a:lnTo>
                  <a:lnTo>
                    <a:pt x="554" y="154"/>
                  </a:lnTo>
                  <a:lnTo>
                    <a:pt x="552" y="142"/>
                  </a:lnTo>
                  <a:lnTo>
                    <a:pt x="548" y="130"/>
                  </a:lnTo>
                  <a:lnTo>
                    <a:pt x="548" y="130"/>
                  </a:lnTo>
                  <a:lnTo>
                    <a:pt x="544" y="120"/>
                  </a:lnTo>
                  <a:lnTo>
                    <a:pt x="538" y="110"/>
                  </a:lnTo>
                  <a:lnTo>
                    <a:pt x="530" y="104"/>
                  </a:lnTo>
                  <a:lnTo>
                    <a:pt x="520" y="98"/>
                  </a:lnTo>
                  <a:lnTo>
                    <a:pt x="520" y="98"/>
                  </a:lnTo>
                  <a:lnTo>
                    <a:pt x="510" y="94"/>
                  </a:lnTo>
                  <a:lnTo>
                    <a:pt x="496" y="90"/>
                  </a:lnTo>
                  <a:lnTo>
                    <a:pt x="482" y="88"/>
                  </a:lnTo>
                  <a:lnTo>
                    <a:pt x="466" y="88"/>
                  </a:lnTo>
                  <a:lnTo>
                    <a:pt x="466" y="88"/>
                  </a:lnTo>
                  <a:lnTo>
                    <a:pt x="444" y="90"/>
                  </a:lnTo>
                  <a:lnTo>
                    <a:pt x="424" y="94"/>
                  </a:lnTo>
                  <a:lnTo>
                    <a:pt x="408" y="102"/>
                  </a:lnTo>
                  <a:lnTo>
                    <a:pt x="396" y="112"/>
                  </a:lnTo>
                  <a:lnTo>
                    <a:pt x="396" y="112"/>
                  </a:lnTo>
                  <a:lnTo>
                    <a:pt x="388" y="126"/>
                  </a:lnTo>
                  <a:lnTo>
                    <a:pt x="380" y="142"/>
                  </a:lnTo>
                  <a:lnTo>
                    <a:pt x="378" y="164"/>
                  </a:lnTo>
                  <a:lnTo>
                    <a:pt x="376" y="190"/>
                  </a:lnTo>
                  <a:lnTo>
                    <a:pt x="376" y="466"/>
                  </a:lnTo>
                  <a:lnTo>
                    <a:pt x="376" y="466"/>
                  </a:lnTo>
                  <a:lnTo>
                    <a:pt x="374" y="472"/>
                  </a:lnTo>
                  <a:lnTo>
                    <a:pt x="368" y="474"/>
                  </a:lnTo>
                  <a:lnTo>
                    <a:pt x="286" y="474"/>
                  </a:lnTo>
                  <a:lnTo>
                    <a:pt x="286" y="474"/>
                  </a:lnTo>
                  <a:lnTo>
                    <a:pt x="280" y="472"/>
                  </a:lnTo>
                  <a:lnTo>
                    <a:pt x="278" y="466"/>
                  </a:lnTo>
                  <a:lnTo>
                    <a:pt x="278" y="192"/>
                  </a:lnTo>
                  <a:lnTo>
                    <a:pt x="278" y="192"/>
                  </a:lnTo>
                  <a:lnTo>
                    <a:pt x="278" y="172"/>
                  </a:lnTo>
                  <a:lnTo>
                    <a:pt x="276" y="154"/>
                  </a:lnTo>
                  <a:lnTo>
                    <a:pt x="272" y="140"/>
                  </a:lnTo>
                  <a:lnTo>
                    <a:pt x="266" y="128"/>
                  </a:lnTo>
                  <a:lnTo>
                    <a:pt x="266" y="128"/>
                  </a:lnTo>
                  <a:lnTo>
                    <a:pt x="260" y="116"/>
                  </a:lnTo>
                  <a:lnTo>
                    <a:pt x="252" y="108"/>
                  </a:lnTo>
                  <a:lnTo>
                    <a:pt x="244" y="102"/>
                  </a:lnTo>
                  <a:lnTo>
                    <a:pt x="234" y="96"/>
                  </a:lnTo>
                  <a:lnTo>
                    <a:pt x="234" y="96"/>
                  </a:lnTo>
                  <a:lnTo>
                    <a:pt x="224" y="92"/>
                  </a:lnTo>
                  <a:lnTo>
                    <a:pt x="212" y="90"/>
                  </a:lnTo>
                  <a:lnTo>
                    <a:pt x="184" y="88"/>
                  </a:lnTo>
                  <a:lnTo>
                    <a:pt x="184" y="88"/>
                  </a:lnTo>
                  <a:lnTo>
                    <a:pt x="164" y="88"/>
                  </a:lnTo>
                  <a:lnTo>
                    <a:pt x="148" y="92"/>
                  </a:lnTo>
                  <a:lnTo>
                    <a:pt x="132" y="98"/>
                  </a:lnTo>
                  <a:lnTo>
                    <a:pt x="120" y="106"/>
                  </a:lnTo>
                  <a:lnTo>
                    <a:pt x="120" y="106"/>
                  </a:lnTo>
                  <a:lnTo>
                    <a:pt x="114" y="110"/>
                  </a:lnTo>
                  <a:lnTo>
                    <a:pt x="110" y="116"/>
                  </a:lnTo>
                  <a:lnTo>
                    <a:pt x="102" y="130"/>
                  </a:lnTo>
                  <a:lnTo>
                    <a:pt x="98" y="150"/>
                  </a:lnTo>
                  <a:lnTo>
                    <a:pt x="98" y="174"/>
                  </a:lnTo>
                  <a:lnTo>
                    <a:pt x="98" y="466"/>
                  </a:lnTo>
                  <a:lnTo>
                    <a:pt x="98" y="466"/>
                  </a:lnTo>
                  <a:close/>
                </a:path>
              </a:pathLst>
            </a:custGeom>
            <a:solidFill>
              <a:srgbClr val="B1B2B3"/>
            </a:solidFill>
            <a:ln w="9525">
              <a:noFill/>
              <a:round/>
              <a:headEnd/>
              <a:tailEnd/>
            </a:ln>
          </p:spPr>
          <p:txBody>
            <a:bodyPr/>
            <a:lstStyle/>
            <a:p>
              <a:endParaRPr lang="fr-FR"/>
            </a:p>
          </p:txBody>
        </p:sp>
        <p:sp>
          <p:nvSpPr>
            <p:cNvPr id="11347" name="Freeform 83"/>
            <p:cNvSpPr>
              <a:spLocks/>
            </p:cNvSpPr>
            <p:nvPr userDrawn="1"/>
          </p:nvSpPr>
          <p:spPr bwMode="auto">
            <a:xfrm>
              <a:off x="2867" y="191"/>
              <a:ext cx="152" cy="173"/>
            </a:xfrm>
            <a:custGeom>
              <a:avLst/>
              <a:gdLst/>
              <a:ahLst/>
              <a:cxnLst>
                <a:cxn ang="0">
                  <a:pos x="410" y="458"/>
                </a:cxn>
                <a:cxn ang="0">
                  <a:pos x="410" y="458"/>
                </a:cxn>
                <a:cxn ang="0">
                  <a:pos x="412" y="462"/>
                </a:cxn>
                <a:cxn ang="0">
                  <a:pos x="412" y="462"/>
                </a:cxn>
                <a:cxn ang="0">
                  <a:pos x="412" y="464"/>
                </a:cxn>
                <a:cxn ang="0">
                  <a:pos x="410" y="466"/>
                </a:cxn>
                <a:cxn ang="0">
                  <a:pos x="404" y="468"/>
                </a:cxn>
                <a:cxn ang="0">
                  <a:pos x="316" y="468"/>
                </a:cxn>
                <a:cxn ang="0">
                  <a:pos x="316" y="468"/>
                </a:cxn>
                <a:cxn ang="0">
                  <a:pos x="310" y="466"/>
                </a:cxn>
                <a:cxn ang="0">
                  <a:pos x="306" y="460"/>
                </a:cxn>
                <a:cxn ang="0">
                  <a:pos x="178" y="244"/>
                </a:cxn>
                <a:cxn ang="0">
                  <a:pos x="96" y="330"/>
                </a:cxn>
                <a:cxn ang="0">
                  <a:pos x="96" y="460"/>
                </a:cxn>
                <a:cxn ang="0">
                  <a:pos x="96" y="460"/>
                </a:cxn>
                <a:cxn ang="0">
                  <a:pos x="94" y="466"/>
                </a:cxn>
                <a:cxn ang="0">
                  <a:pos x="92" y="468"/>
                </a:cxn>
                <a:cxn ang="0">
                  <a:pos x="90" y="468"/>
                </a:cxn>
                <a:cxn ang="0">
                  <a:pos x="8" y="468"/>
                </a:cxn>
                <a:cxn ang="0">
                  <a:pos x="8" y="468"/>
                </a:cxn>
                <a:cxn ang="0">
                  <a:pos x="4" y="468"/>
                </a:cxn>
                <a:cxn ang="0">
                  <a:pos x="2" y="466"/>
                </a:cxn>
                <a:cxn ang="0">
                  <a:pos x="0" y="462"/>
                </a:cxn>
                <a:cxn ang="0">
                  <a:pos x="0" y="458"/>
                </a:cxn>
                <a:cxn ang="0">
                  <a:pos x="0" y="10"/>
                </a:cxn>
                <a:cxn ang="0">
                  <a:pos x="0" y="10"/>
                </a:cxn>
                <a:cxn ang="0">
                  <a:pos x="2" y="4"/>
                </a:cxn>
                <a:cxn ang="0">
                  <a:pos x="4" y="0"/>
                </a:cxn>
                <a:cxn ang="0">
                  <a:pos x="90" y="0"/>
                </a:cxn>
                <a:cxn ang="0">
                  <a:pos x="90" y="0"/>
                </a:cxn>
                <a:cxn ang="0">
                  <a:pos x="92" y="2"/>
                </a:cxn>
                <a:cxn ang="0">
                  <a:pos x="94" y="2"/>
                </a:cxn>
                <a:cxn ang="0">
                  <a:pos x="96" y="10"/>
                </a:cxn>
                <a:cxn ang="0">
                  <a:pos x="96" y="158"/>
                </a:cxn>
                <a:cxn ang="0">
                  <a:pos x="96" y="158"/>
                </a:cxn>
                <a:cxn ang="0">
                  <a:pos x="96" y="188"/>
                </a:cxn>
                <a:cxn ang="0">
                  <a:pos x="96" y="188"/>
                </a:cxn>
                <a:cxn ang="0">
                  <a:pos x="96" y="210"/>
                </a:cxn>
                <a:cxn ang="0">
                  <a:pos x="96" y="210"/>
                </a:cxn>
                <a:cxn ang="0">
                  <a:pos x="142" y="158"/>
                </a:cxn>
                <a:cxn ang="0">
                  <a:pos x="272" y="8"/>
                </a:cxn>
                <a:cxn ang="0">
                  <a:pos x="272" y="8"/>
                </a:cxn>
                <a:cxn ang="0">
                  <a:pos x="278" y="2"/>
                </a:cxn>
                <a:cxn ang="0">
                  <a:pos x="284" y="0"/>
                </a:cxn>
                <a:cxn ang="0">
                  <a:pos x="374" y="0"/>
                </a:cxn>
                <a:cxn ang="0">
                  <a:pos x="374" y="0"/>
                </a:cxn>
                <a:cxn ang="0">
                  <a:pos x="380" y="2"/>
                </a:cxn>
                <a:cxn ang="0">
                  <a:pos x="382" y="6"/>
                </a:cxn>
                <a:cxn ang="0">
                  <a:pos x="382" y="6"/>
                </a:cxn>
                <a:cxn ang="0">
                  <a:pos x="380" y="12"/>
                </a:cxn>
                <a:cxn ang="0">
                  <a:pos x="244" y="174"/>
                </a:cxn>
                <a:cxn ang="0">
                  <a:pos x="410" y="458"/>
                </a:cxn>
                <a:cxn ang="0">
                  <a:pos x="410" y="458"/>
                </a:cxn>
              </a:cxnLst>
              <a:rect l="0" t="0" r="r" b="b"/>
              <a:pathLst>
                <a:path w="412" h="468">
                  <a:moveTo>
                    <a:pt x="410" y="458"/>
                  </a:moveTo>
                  <a:lnTo>
                    <a:pt x="410" y="458"/>
                  </a:lnTo>
                  <a:lnTo>
                    <a:pt x="412" y="462"/>
                  </a:lnTo>
                  <a:lnTo>
                    <a:pt x="412" y="462"/>
                  </a:lnTo>
                  <a:lnTo>
                    <a:pt x="412" y="464"/>
                  </a:lnTo>
                  <a:lnTo>
                    <a:pt x="410" y="466"/>
                  </a:lnTo>
                  <a:lnTo>
                    <a:pt x="404" y="468"/>
                  </a:lnTo>
                  <a:lnTo>
                    <a:pt x="316" y="468"/>
                  </a:lnTo>
                  <a:lnTo>
                    <a:pt x="316" y="468"/>
                  </a:lnTo>
                  <a:lnTo>
                    <a:pt x="310" y="466"/>
                  </a:lnTo>
                  <a:lnTo>
                    <a:pt x="306" y="460"/>
                  </a:lnTo>
                  <a:lnTo>
                    <a:pt x="178" y="244"/>
                  </a:lnTo>
                  <a:lnTo>
                    <a:pt x="96" y="330"/>
                  </a:lnTo>
                  <a:lnTo>
                    <a:pt x="96" y="460"/>
                  </a:lnTo>
                  <a:lnTo>
                    <a:pt x="96" y="460"/>
                  </a:lnTo>
                  <a:lnTo>
                    <a:pt x="94" y="466"/>
                  </a:lnTo>
                  <a:lnTo>
                    <a:pt x="92" y="468"/>
                  </a:lnTo>
                  <a:lnTo>
                    <a:pt x="90" y="468"/>
                  </a:lnTo>
                  <a:lnTo>
                    <a:pt x="8" y="468"/>
                  </a:lnTo>
                  <a:lnTo>
                    <a:pt x="8" y="468"/>
                  </a:lnTo>
                  <a:lnTo>
                    <a:pt x="4" y="468"/>
                  </a:lnTo>
                  <a:lnTo>
                    <a:pt x="2" y="466"/>
                  </a:lnTo>
                  <a:lnTo>
                    <a:pt x="0" y="462"/>
                  </a:lnTo>
                  <a:lnTo>
                    <a:pt x="0" y="458"/>
                  </a:lnTo>
                  <a:lnTo>
                    <a:pt x="0" y="10"/>
                  </a:lnTo>
                  <a:lnTo>
                    <a:pt x="0" y="10"/>
                  </a:lnTo>
                  <a:lnTo>
                    <a:pt x="2" y="4"/>
                  </a:lnTo>
                  <a:lnTo>
                    <a:pt x="4" y="0"/>
                  </a:lnTo>
                  <a:lnTo>
                    <a:pt x="90" y="0"/>
                  </a:lnTo>
                  <a:lnTo>
                    <a:pt x="90" y="0"/>
                  </a:lnTo>
                  <a:lnTo>
                    <a:pt x="92" y="2"/>
                  </a:lnTo>
                  <a:lnTo>
                    <a:pt x="94" y="2"/>
                  </a:lnTo>
                  <a:lnTo>
                    <a:pt x="96" y="10"/>
                  </a:lnTo>
                  <a:lnTo>
                    <a:pt x="96" y="158"/>
                  </a:lnTo>
                  <a:lnTo>
                    <a:pt x="96" y="158"/>
                  </a:lnTo>
                  <a:lnTo>
                    <a:pt x="96" y="188"/>
                  </a:lnTo>
                  <a:lnTo>
                    <a:pt x="96" y="188"/>
                  </a:lnTo>
                  <a:lnTo>
                    <a:pt x="96" y="210"/>
                  </a:lnTo>
                  <a:lnTo>
                    <a:pt x="96" y="210"/>
                  </a:lnTo>
                  <a:lnTo>
                    <a:pt x="142" y="158"/>
                  </a:lnTo>
                  <a:lnTo>
                    <a:pt x="272" y="8"/>
                  </a:lnTo>
                  <a:lnTo>
                    <a:pt x="272" y="8"/>
                  </a:lnTo>
                  <a:lnTo>
                    <a:pt x="278" y="2"/>
                  </a:lnTo>
                  <a:lnTo>
                    <a:pt x="284" y="0"/>
                  </a:lnTo>
                  <a:lnTo>
                    <a:pt x="374" y="0"/>
                  </a:lnTo>
                  <a:lnTo>
                    <a:pt x="374" y="0"/>
                  </a:lnTo>
                  <a:lnTo>
                    <a:pt x="380" y="2"/>
                  </a:lnTo>
                  <a:lnTo>
                    <a:pt x="382" y="6"/>
                  </a:lnTo>
                  <a:lnTo>
                    <a:pt x="382" y="6"/>
                  </a:lnTo>
                  <a:lnTo>
                    <a:pt x="380" y="12"/>
                  </a:lnTo>
                  <a:lnTo>
                    <a:pt x="244" y="174"/>
                  </a:lnTo>
                  <a:lnTo>
                    <a:pt x="410" y="458"/>
                  </a:lnTo>
                  <a:lnTo>
                    <a:pt x="410" y="458"/>
                  </a:lnTo>
                  <a:close/>
                </a:path>
              </a:pathLst>
            </a:custGeom>
            <a:solidFill>
              <a:srgbClr val="B1B2B3"/>
            </a:solidFill>
            <a:ln w="9525">
              <a:noFill/>
              <a:round/>
              <a:headEnd/>
              <a:tailEnd/>
            </a:ln>
          </p:spPr>
          <p:txBody>
            <a:bodyPr/>
            <a:lstStyle/>
            <a:p>
              <a:endParaRPr lang="fr-FR"/>
            </a:p>
          </p:txBody>
        </p:sp>
        <p:sp>
          <p:nvSpPr>
            <p:cNvPr id="11348" name="Freeform 84"/>
            <p:cNvSpPr>
              <a:spLocks/>
            </p:cNvSpPr>
            <p:nvPr userDrawn="1"/>
          </p:nvSpPr>
          <p:spPr bwMode="auto">
            <a:xfrm>
              <a:off x="3025" y="188"/>
              <a:ext cx="150" cy="179"/>
            </a:xfrm>
            <a:custGeom>
              <a:avLst/>
              <a:gdLst/>
              <a:ahLst/>
              <a:cxnLst>
                <a:cxn ang="0">
                  <a:pos x="310" y="272"/>
                </a:cxn>
                <a:cxn ang="0">
                  <a:pos x="318" y="268"/>
                </a:cxn>
                <a:cxn ang="0">
                  <a:pos x="400" y="270"/>
                </a:cxn>
                <a:cxn ang="0">
                  <a:pos x="402" y="420"/>
                </a:cxn>
                <a:cxn ang="0">
                  <a:pos x="394" y="446"/>
                </a:cxn>
                <a:cxn ang="0">
                  <a:pos x="382" y="460"/>
                </a:cxn>
                <a:cxn ang="0">
                  <a:pos x="354" y="472"/>
                </a:cxn>
                <a:cxn ang="0">
                  <a:pos x="298" y="482"/>
                </a:cxn>
                <a:cxn ang="0">
                  <a:pos x="228" y="484"/>
                </a:cxn>
                <a:cxn ang="0">
                  <a:pos x="156" y="474"/>
                </a:cxn>
                <a:cxn ang="0">
                  <a:pos x="116" y="458"/>
                </a:cxn>
                <a:cxn ang="0">
                  <a:pos x="64" y="418"/>
                </a:cxn>
                <a:cxn ang="0">
                  <a:pos x="36" y="382"/>
                </a:cxn>
                <a:cxn ang="0">
                  <a:pos x="16" y="340"/>
                </a:cxn>
                <a:cxn ang="0">
                  <a:pos x="2" y="268"/>
                </a:cxn>
                <a:cxn ang="0">
                  <a:pos x="2" y="216"/>
                </a:cxn>
                <a:cxn ang="0">
                  <a:pos x="16" y="142"/>
                </a:cxn>
                <a:cxn ang="0">
                  <a:pos x="34" y="100"/>
                </a:cxn>
                <a:cxn ang="0">
                  <a:pos x="60" y="66"/>
                </a:cxn>
                <a:cxn ang="0">
                  <a:pos x="110" y="26"/>
                </a:cxn>
                <a:cxn ang="0">
                  <a:pos x="150" y="8"/>
                </a:cxn>
                <a:cxn ang="0">
                  <a:pos x="222" y="0"/>
                </a:cxn>
                <a:cxn ang="0">
                  <a:pos x="262" y="2"/>
                </a:cxn>
                <a:cxn ang="0">
                  <a:pos x="300" y="10"/>
                </a:cxn>
                <a:cxn ang="0">
                  <a:pos x="348" y="30"/>
                </a:cxn>
                <a:cxn ang="0">
                  <a:pos x="374" y="48"/>
                </a:cxn>
                <a:cxn ang="0">
                  <a:pos x="402" y="82"/>
                </a:cxn>
                <a:cxn ang="0">
                  <a:pos x="404" y="90"/>
                </a:cxn>
                <a:cxn ang="0">
                  <a:pos x="346" y="138"/>
                </a:cxn>
                <a:cxn ang="0">
                  <a:pos x="336" y="140"/>
                </a:cxn>
                <a:cxn ang="0">
                  <a:pos x="330" y="138"/>
                </a:cxn>
                <a:cxn ang="0">
                  <a:pos x="310" y="114"/>
                </a:cxn>
                <a:cxn ang="0">
                  <a:pos x="284" y="100"/>
                </a:cxn>
                <a:cxn ang="0">
                  <a:pos x="236" y="88"/>
                </a:cxn>
                <a:cxn ang="0">
                  <a:pos x="204" y="88"/>
                </a:cxn>
                <a:cxn ang="0">
                  <a:pos x="166" y="98"/>
                </a:cxn>
                <a:cxn ang="0">
                  <a:pos x="136" y="118"/>
                </a:cxn>
                <a:cxn ang="0">
                  <a:pos x="120" y="140"/>
                </a:cxn>
                <a:cxn ang="0">
                  <a:pos x="104" y="178"/>
                </a:cxn>
                <a:cxn ang="0">
                  <a:pos x="98" y="242"/>
                </a:cxn>
                <a:cxn ang="0">
                  <a:pos x="106" y="302"/>
                </a:cxn>
                <a:cxn ang="0">
                  <a:pos x="124" y="342"/>
                </a:cxn>
                <a:cxn ang="0">
                  <a:pos x="142" y="364"/>
                </a:cxn>
                <a:cxn ang="0">
                  <a:pos x="176" y="388"/>
                </a:cxn>
                <a:cxn ang="0">
                  <a:pos x="206" y="396"/>
                </a:cxn>
                <a:cxn ang="0">
                  <a:pos x="238" y="400"/>
                </a:cxn>
                <a:cxn ang="0">
                  <a:pos x="310" y="396"/>
                </a:cxn>
              </a:cxnLst>
              <a:rect l="0" t="0" r="r" b="b"/>
              <a:pathLst>
                <a:path w="404" h="484">
                  <a:moveTo>
                    <a:pt x="310" y="276"/>
                  </a:moveTo>
                  <a:lnTo>
                    <a:pt x="310" y="276"/>
                  </a:lnTo>
                  <a:lnTo>
                    <a:pt x="310" y="272"/>
                  </a:lnTo>
                  <a:lnTo>
                    <a:pt x="312" y="270"/>
                  </a:lnTo>
                  <a:lnTo>
                    <a:pt x="316" y="268"/>
                  </a:lnTo>
                  <a:lnTo>
                    <a:pt x="318" y="268"/>
                  </a:lnTo>
                  <a:lnTo>
                    <a:pt x="396" y="268"/>
                  </a:lnTo>
                  <a:lnTo>
                    <a:pt x="396" y="268"/>
                  </a:lnTo>
                  <a:lnTo>
                    <a:pt x="400" y="270"/>
                  </a:lnTo>
                  <a:lnTo>
                    <a:pt x="402" y="276"/>
                  </a:lnTo>
                  <a:lnTo>
                    <a:pt x="402" y="420"/>
                  </a:lnTo>
                  <a:lnTo>
                    <a:pt x="402" y="420"/>
                  </a:lnTo>
                  <a:lnTo>
                    <a:pt x="402" y="430"/>
                  </a:lnTo>
                  <a:lnTo>
                    <a:pt x="398" y="438"/>
                  </a:lnTo>
                  <a:lnTo>
                    <a:pt x="394" y="446"/>
                  </a:lnTo>
                  <a:lnTo>
                    <a:pt x="388" y="454"/>
                  </a:lnTo>
                  <a:lnTo>
                    <a:pt x="388" y="454"/>
                  </a:lnTo>
                  <a:lnTo>
                    <a:pt x="382" y="460"/>
                  </a:lnTo>
                  <a:lnTo>
                    <a:pt x="374" y="466"/>
                  </a:lnTo>
                  <a:lnTo>
                    <a:pt x="364" y="470"/>
                  </a:lnTo>
                  <a:lnTo>
                    <a:pt x="354" y="472"/>
                  </a:lnTo>
                  <a:lnTo>
                    <a:pt x="354" y="472"/>
                  </a:lnTo>
                  <a:lnTo>
                    <a:pt x="328" y="478"/>
                  </a:lnTo>
                  <a:lnTo>
                    <a:pt x="298" y="482"/>
                  </a:lnTo>
                  <a:lnTo>
                    <a:pt x="264" y="484"/>
                  </a:lnTo>
                  <a:lnTo>
                    <a:pt x="228" y="484"/>
                  </a:lnTo>
                  <a:lnTo>
                    <a:pt x="228" y="484"/>
                  </a:lnTo>
                  <a:lnTo>
                    <a:pt x="202" y="484"/>
                  </a:lnTo>
                  <a:lnTo>
                    <a:pt x="180" y="480"/>
                  </a:lnTo>
                  <a:lnTo>
                    <a:pt x="156" y="474"/>
                  </a:lnTo>
                  <a:lnTo>
                    <a:pt x="136" y="466"/>
                  </a:lnTo>
                  <a:lnTo>
                    <a:pt x="136" y="466"/>
                  </a:lnTo>
                  <a:lnTo>
                    <a:pt x="116" y="458"/>
                  </a:lnTo>
                  <a:lnTo>
                    <a:pt x="96" y="446"/>
                  </a:lnTo>
                  <a:lnTo>
                    <a:pt x="80" y="432"/>
                  </a:lnTo>
                  <a:lnTo>
                    <a:pt x="64" y="418"/>
                  </a:lnTo>
                  <a:lnTo>
                    <a:pt x="64" y="418"/>
                  </a:lnTo>
                  <a:lnTo>
                    <a:pt x="48" y="400"/>
                  </a:lnTo>
                  <a:lnTo>
                    <a:pt x="36" y="382"/>
                  </a:lnTo>
                  <a:lnTo>
                    <a:pt x="26" y="362"/>
                  </a:lnTo>
                  <a:lnTo>
                    <a:pt x="16" y="340"/>
                  </a:lnTo>
                  <a:lnTo>
                    <a:pt x="16" y="340"/>
                  </a:lnTo>
                  <a:lnTo>
                    <a:pt x="10" y="318"/>
                  </a:lnTo>
                  <a:lnTo>
                    <a:pt x="4" y="294"/>
                  </a:lnTo>
                  <a:lnTo>
                    <a:pt x="2" y="268"/>
                  </a:lnTo>
                  <a:lnTo>
                    <a:pt x="0" y="244"/>
                  </a:lnTo>
                  <a:lnTo>
                    <a:pt x="0" y="244"/>
                  </a:lnTo>
                  <a:lnTo>
                    <a:pt x="2" y="216"/>
                  </a:lnTo>
                  <a:lnTo>
                    <a:pt x="4" y="190"/>
                  </a:lnTo>
                  <a:lnTo>
                    <a:pt x="8" y="164"/>
                  </a:lnTo>
                  <a:lnTo>
                    <a:pt x="16" y="142"/>
                  </a:lnTo>
                  <a:lnTo>
                    <a:pt x="16" y="142"/>
                  </a:lnTo>
                  <a:lnTo>
                    <a:pt x="24" y="120"/>
                  </a:lnTo>
                  <a:lnTo>
                    <a:pt x="34" y="100"/>
                  </a:lnTo>
                  <a:lnTo>
                    <a:pt x="46" y="82"/>
                  </a:lnTo>
                  <a:lnTo>
                    <a:pt x="60" y="66"/>
                  </a:lnTo>
                  <a:lnTo>
                    <a:pt x="60" y="66"/>
                  </a:lnTo>
                  <a:lnTo>
                    <a:pt x="76" y="50"/>
                  </a:lnTo>
                  <a:lnTo>
                    <a:pt x="92" y="36"/>
                  </a:lnTo>
                  <a:lnTo>
                    <a:pt x="110" y="26"/>
                  </a:lnTo>
                  <a:lnTo>
                    <a:pt x="130" y="16"/>
                  </a:lnTo>
                  <a:lnTo>
                    <a:pt x="130" y="16"/>
                  </a:lnTo>
                  <a:lnTo>
                    <a:pt x="150" y="8"/>
                  </a:lnTo>
                  <a:lnTo>
                    <a:pt x="174" y="4"/>
                  </a:lnTo>
                  <a:lnTo>
                    <a:pt x="196" y="0"/>
                  </a:lnTo>
                  <a:lnTo>
                    <a:pt x="222" y="0"/>
                  </a:lnTo>
                  <a:lnTo>
                    <a:pt x="222" y="0"/>
                  </a:lnTo>
                  <a:lnTo>
                    <a:pt x="242" y="0"/>
                  </a:lnTo>
                  <a:lnTo>
                    <a:pt x="262" y="2"/>
                  </a:lnTo>
                  <a:lnTo>
                    <a:pt x="280" y="6"/>
                  </a:lnTo>
                  <a:lnTo>
                    <a:pt x="300" y="10"/>
                  </a:lnTo>
                  <a:lnTo>
                    <a:pt x="300" y="10"/>
                  </a:lnTo>
                  <a:lnTo>
                    <a:pt x="316" y="14"/>
                  </a:lnTo>
                  <a:lnTo>
                    <a:pt x="332" y="22"/>
                  </a:lnTo>
                  <a:lnTo>
                    <a:pt x="348" y="30"/>
                  </a:lnTo>
                  <a:lnTo>
                    <a:pt x="360" y="38"/>
                  </a:lnTo>
                  <a:lnTo>
                    <a:pt x="360" y="38"/>
                  </a:lnTo>
                  <a:lnTo>
                    <a:pt x="374" y="48"/>
                  </a:lnTo>
                  <a:lnTo>
                    <a:pt x="384" y="58"/>
                  </a:lnTo>
                  <a:lnTo>
                    <a:pt x="394" y="70"/>
                  </a:lnTo>
                  <a:lnTo>
                    <a:pt x="402" y="82"/>
                  </a:lnTo>
                  <a:lnTo>
                    <a:pt x="402" y="82"/>
                  </a:lnTo>
                  <a:lnTo>
                    <a:pt x="404" y="90"/>
                  </a:lnTo>
                  <a:lnTo>
                    <a:pt x="404" y="90"/>
                  </a:lnTo>
                  <a:lnTo>
                    <a:pt x="404" y="94"/>
                  </a:lnTo>
                  <a:lnTo>
                    <a:pt x="402" y="98"/>
                  </a:lnTo>
                  <a:lnTo>
                    <a:pt x="346" y="138"/>
                  </a:lnTo>
                  <a:lnTo>
                    <a:pt x="346" y="138"/>
                  </a:lnTo>
                  <a:lnTo>
                    <a:pt x="342" y="140"/>
                  </a:lnTo>
                  <a:lnTo>
                    <a:pt x="336" y="140"/>
                  </a:lnTo>
                  <a:lnTo>
                    <a:pt x="336" y="140"/>
                  </a:lnTo>
                  <a:lnTo>
                    <a:pt x="332" y="140"/>
                  </a:lnTo>
                  <a:lnTo>
                    <a:pt x="330" y="138"/>
                  </a:lnTo>
                  <a:lnTo>
                    <a:pt x="330" y="138"/>
                  </a:lnTo>
                  <a:lnTo>
                    <a:pt x="320" y="126"/>
                  </a:lnTo>
                  <a:lnTo>
                    <a:pt x="310" y="114"/>
                  </a:lnTo>
                  <a:lnTo>
                    <a:pt x="298" y="106"/>
                  </a:lnTo>
                  <a:lnTo>
                    <a:pt x="284" y="100"/>
                  </a:lnTo>
                  <a:lnTo>
                    <a:pt x="284" y="100"/>
                  </a:lnTo>
                  <a:lnTo>
                    <a:pt x="268" y="94"/>
                  </a:lnTo>
                  <a:lnTo>
                    <a:pt x="254" y="90"/>
                  </a:lnTo>
                  <a:lnTo>
                    <a:pt x="236" y="88"/>
                  </a:lnTo>
                  <a:lnTo>
                    <a:pt x="218" y="88"/>
                  </a:lnTo>
                  <a:lnTo>
                    <a:pt x="218" y="88"/>
                  </a:lnTo>
                  <a:lnTo>
                    <a:pt x="204" y="88"/>
                  </a:lnTo>
                  <a:lnTo>
                    <a:pt x="190" y="90"/>
                  </a:lnTo>
                  <a:lnTo>
                    <a:pt x="178" y="92"/>
                  </a:lnTo>
                  <a:lnTo>
                    <a:pt x="166" y="98"/>
                  </a:lnTo>
                  <a:lnTo>
                    <a:pt x="154" y="104"/>
                  </a:lnTo>
                  <a:lnTo>
                    <a:pt x="144" y="110"/>
                  </a:lnTo>
                  <a:lnTo>
                    <a:pt x="136" y="118"/>
                  </a:lnTo>
                  <a:lnTo>
                    <a:pt x="128" y="128"/>
                  </a:lnTo>
                  <a:lnTo>
                    <a:pt x="128" y="128"/>
                  </a:lnTo>
                  <a:lnTo>
                    <a:pt x="120" y="140"/>
                  </a:lnTo>
                  <a:lnTo>
                    <a:pt x="114" y="152"/>
                  </a:lnTo>
                  <a:lnTo>
                    <a:pt x="110" y="164"/>
                  </a:lnTo>
                  <a:lnTo>
                    <a:pt x="104" y="178"/>
                  </a:lnTo>
                  <a:lnTo>
                    <a:pt x="100" y="208"/>
                  </a:lnTo>
                  <a:lnTo>
                    <a:pt x="98" y="242"/>
                  </a:lnTo>
                  <a:lnTo>
                    <a:pt x="98" y="242"/>
                  </a:lnTo>
                  <a:lnTo>
                    <a:pt x="100" y="274"/>
                  </a:lnTo>
                  <a:lnTo>
                    <a:pt x="106" y="302"/>
                  </a:lnTo>
                  <a:lnTo>
                    <a:pt x="106" y="302"/>
                  </a:lnTo>
                  <a:lnTo>
                    <a:pt x="110" y="316"/>
                  </a:lnTo>
                  <a:lnTo>
                    <a:pt x="116" y="330"/>
                  </a:lnTo>
                  <a:lnTo>
                    <a:pt x="124" y="342"/>
                  </a:lnTo>
                  <a:lnTo>
                    <a:pt x="132" y="354"/>
                  </a:lnTo>
                  <a:lnTo>
                    <a:pt x="132" y="354"/>
                  </a:lnTo>
                  <a:lnTo>
                    <a:pt x="142" y="364"/>
                  </a:lnTo>
                  <a:lnTo>
                    <a:pt x="152" y="372"/>
                  </a:lnTo>
                  <a:lnTo>
                    <a:pt x="164" y="380"/>
                  </a:lnTo>
                  <a:lnTo>
                    <a:pt x="176" y="388"/>
                  </a:lnTo>
                  <a:lnTo>
                    <a:pt x="176" y="388"/>
                  </a:lnTo>
                  <a:lnTo>
                    <a:pt x="190" y="392"/>
                  </a:lnTo>
                  <a:lnTo>
                    <a:pt x="206" y="396"/>
                  </a:lnTo>
                  <a:lnTo>
                    <a:pt x="222" y="398"/>
                  </a:lnTo>
                  <a:lnTo>
                    <a:pt x="238" y="400"/>
                  </a:lnTo>
                  <a:lnTo>
                    <a:pt x="238" y="400"/>
                  </a:lnTo>
                  <a:lnTo>
                    <a:pt x="278" y="398"/>
                  </a:lnTo>
                  <a:lnTo>
                    <a:pt x="278" y="398"/>
                  </a:lnTo>
                  <a:lnTo>
                    <a:pt x="310" y="396"/>
                  </a:lnTo>
                  <a:lnTo>
                    <a:pt x="310" y="276"/>
                  </a:lnTo>
                  <a:lnTo>
                    <a:pt x="310" y="276"/>
                  </a:lnTo>
                  <a:close/>
                </a:path>
              </a:pathLst>
            </a:custGeom>
            <a:solidFill>
              <a:srgbClr val="B1B2B3"/>
            </a:solidFill>
            <a:ln w="9525">
              <a:noFill/>
              <a:round/>
              <a:headEnd/>
              <a:tailEnd/>
            </a:ln>
          </p:spPr>
          <p:txBody>
            <a:bodyPr/>
            <a:lstStyle/>
            <a:p>
              <a:endParaRPr lang="fr-FR"/>
            </a:p>
          </p:txBody>
        </p:sp>
        <p:sp>
          <p:nvSpPr>
            <p:cNvPr id="11349" name="Freeform 85"/>
            <p:cNvSpPr>
              <a:spLocks/>
            </p:cNvSpPr>
            <p:nvPr userDrawn="1"/>
          </p:nvSpPr>
          <p:spPr bwMode="auto">
            <a:xfrm>
              <a:off x="2587" y="189"/>
              <a:ext cx="242" cy="175"/>
            </a:xfrm>
            <a:custGeom>
              <a:avLst/>
              <a:gdLst/>
              <a:ahLst/>
              <a:cxnLst>
                <a:cxn ang="0">
                  <a:pos x="96" y="470"/>
                </a:cxn>
                <a:cxn ang="0">
                  <a:pos x="8" y="474"/>
                </a:cxn>
                <a:cxn ang="0">
                  <a:pos x="0" y="470"/>
                </a:cxn>
                <a:cxn ang="0">
                  <a:pos x="0" y="160"/>
                </a:cxn>
                <a:cxn ang="0">
                  <a:pos x="10" y="96"/>
                </a:cxn>
                <a:cxn ang="0">
                  <a:pos x="26" y="64"/>
                </a:cxn>
                <a:cxn ang="0">
                  <a:pos x="62" y="30"/>
                </a:cxn>
                <a:cxn ang="0">
                  <a:pos x="90" y="16"/>
                </a:cxn>
                <a:cxn ang="0">
                  <a:pos x="120" y="6"/>
                </a:cxn>
                <a:cxn ang="0">
                  <a:pos x="182" y="0"/>
                </a:cxn>
                <a:cxn ang="0">
                  <a:pos x="242" y="8"/>
                </a:cxn>
                <a:cxn ang="0">
                  <a:pos x="296" y="30"/>
                </a:cxn>
                <a:cxn ang="0">
                  <a:pos x="316" y="48"/>
                </a:cxn>
                <a:cxn ang="0">
                  <a:pos x="332" y="68"/>
                </a:cxn>
                <a:cxn ang="0">
                  <a:pos x="372" y="24"/>
                </a:cxn>
                <a:cxn ang="0">
                  <a:pos x="410" y="8"/>
                </a:cxn>
                <a:cxn ang="0">
                  <a:pos x="480" y="0"/>
                </a:cxn>
                <a:cxn ang="0">
                  <a:pos x="534" y="6"/>
                </a:cxn>
                <a:cxn ang="0">
                  <a:pos x="578" y="20"/>
                </a:cxn>
                <a:cxn ang="0">
                  <a:pos x="626" y="58"/>
                </a:cxn>
                <a:cxn ang="0">
                  <a:pos x="644" y="94"/>
                </a:cxn>
                <a:cxn ang="0">
                  <a:pos x="654" y="164"/>
                </a:cxn>
                <a:cxn ang="0">
                  <a:pos x="654" y="470"/>
                </a:cxn>
                <a:cxn ang="0">
                  <a:pos x="566" y="474"/>
                </a:cxn>
                <a:cxn ang="0">
                  <a:pos x="560" y="472"/>
                </a:cxn>
                <a:cxn ang="0">
                  <a:pos x="556" y="466"/>
                </a:cxn>
                <a:cxn ang="0">
                  <a:pos x="554" y="154"/>
                </a:cxn>
                <a:cxn ang="0">
                  <a:pos x="548" y="130"/>
                </a:cxn>
                <a:cxn ang="0">
                  <a:pos x="530" y="104"/>
                </a:cxn>
                <a:cxn ang="0">
                  <a:pos x="510" y="94"/>
                </a:cxn>
                <a:cxn ang="0">
                  <a:pos x="466" y="88"/>
                </a:cxn>
                <a:cxn ang="0">
                  <a:pos x="424" y="94"/>
                </a:cxn>
                <a:cxn ang="0">
                  <a:pos x="396" y="112"/>
                </a:cxn>
                <a:cxn ang="0">
                  <a:pos x="378" y="164"/>
                </a:cxn>
                <a:cxn ang="0">
                  <a:pos x="376" y="466"/>
                </a:cxn>
                <a:cxn ang="0">
                  <a:pos x="286" y="474"/>
                </a:cxn>
                <a:cxn ang="0">
                  <a:pos x="278" y="466"/>
                </a:cxn>
                <a:cxn ang="0">
                  <a:pos x="278" y="172"/>
                </a:cxn>
                <a:cxn ang="0">
                  <a:pos x="266" y="128"/>
                </a:cxn>
                <a:cxn ang="0">
                  <a:pos x="252" y="108"/>
                </a:cxn>
                <a:cxn ang="0">
                  <a:pos x="234" y="96"/>
                </a:cxn>
                <a:cxn ang="0">
                  <a:pos x="184" y="88"/>
                </a:cxn>
                <a:cxn ang="0">
                  <a:pos x="148" y="92"/>
                </a:cxn>
                <a:cxn ang="0">
                  <a:pos x="120" y="106"/>
                </a:cxn>
                <a:cxn ang="0">
                  <a:pos x="102" y="130"/>
                </a:cxn>
                <a:cxn ang="0">
                  <a:pos x="98" y="466"/>
                </a:cxn>
              </a:cxnLst>
              <a:rect l="0" t="0" r="r" b="b"/>
              <a:pathLst>
                <a:path w="654" h="474">
                  <a:moveTo>
                    <a:pt x="98" y="466"/>
                  </a:moveTo>
                  <a:lnTo>
                    <a:pt x="98" y="466"/>
                  </a:lnTo>
                  <a:lnTo>
                    <a:pt x="96" y="470"/>
                  </a:lnTo>
                  <a:lnTo>
                    <a:pt x="96" y="472"/>
                  </a:lnTo>
                  <a:lnTo>
                    <a:pt x="88" y="474"/>
                  </a:lnTo>
                  <a:lnTo>
                    <a:pt x="8" y="474"/>
                  </a:lnTo>
                  <a:lnTo>
                    <a:pt x="8" y="474"/>
                  </a:lnTo>
                  <a:lnTo>
                    <a:pt x="2" y="472"/>
                  </a:lnTo>
                  <a:lnTo>
                    <a:pt x="0" y="470"/>
                  </a:lnTo>
                  <a:lnTo>
                    <a:pt x="0" y="466"/>
                  </a:lnTo>
                  <a:lnTo>
                    <a:pt x="0" y="160"/>
                  </a:lnTo>
                  <a:lnTo>
                    <a:pt x="0" y="160"/>
                  </a:lnTo>
                  <a:lnTo>
                    <a:pt x="0" y="136"/>
                  </a:lnTo>
                  <a:lnTo>
                    <a:pt x="4" y="116"/>
                  </a:lnTo>
                  <a:lnTo>
                    <a:pt x="10" y="96"/>
                  </a:lnTo>
                  <a:lnTo>
                    <a:pt x="18" y="80"/>
                  </a:lnTo>
                  <a:lnTo>
                    <a:pt x="18" y="80"/>
                  </a:lnTo>
                  <a:lnTo>
                    <a:pt x="26" y="64"/>
                  </a:lnTo>
                  <a:lnTo>
                    <a:pt x="38" y="50"/>
                  </a:lnTo>
                  <a:lnTo>
                    <a:pt x="48" y="40"/>
                  </a:lnTo>
                  <a:lnTo>
                    <a:pt x="62" y="30"/>
                  </a:lnTo>
                  <a:lnTo>
                    <a:pt x="62" y="30"/>
                  </a:lnTo>
                  <a:lnTo>
                    <a:pt x="76" y="22"/>
                  </a:lnTo>
                  <a:lnTo>
                    <a:pt x="90" y="16"/>
                  </a:lnTo>
                  <a:lnTo>
                    <a:pt x="104" y="10"/>
                  </a:lnTo>
                  <a:lnTo>
                    <a:pt x="120" y="6"/>
                  </a:lnTo>
                  <a:lnTo>
                    <a:pt x="120" y="6"/>
                  </a:lnTo>
                  <a:lnTo>
                    <a:pt x="150" y="2"/>
                  </a:lnTo>
                  <a:lnTo>
                    <a:pt x="182" y="0"/>
                  </a:lnTo>
                  <a:lnTo>
                    <a:pt x="182" y="0"/>
                  </a:lnTo>
                  <a:lnTo>
                    <a:pt x="212" y="2"/>
                  </a:lnTo>
                  <a:lnTo>
                    <a:pt x="242" y="8"/>
                  </a:lnTo>
                  <a:lnTo>
                    <a:pt x="242" y="8"/>
                  </a:lnTo>
                  <a:lnTo>
                    <a:pt x="272" y="16"/>
                  </a:lnTo>
                  <a:lnTo>
                    <a:pt x="284" y="24"/>
                  </a:lnTo>
                  <a:lnTo>
                    <a:pt x="296" y="30"/>
                  </a:lnTo>
                  <a:lnTo>
                    <a:pt x="296" y="30"/>
                  </a:lnTo>
                  <a:lnTo>
                    <a:pt x="308" y="38"/>
                  </a:lnTo>
                  <a:lnTo>
                    <a:pt x="316" y="48"/>
                  </a:lnTo>
                  <a:lnTo>
                    <a:pt x="324" y="58"/>
                  </a:lnTo>
                  <a:lnTo>
                    <a:pt x="332" y="68"/>
                  </a:lnTo>
                  <a:lnTo>
                    <a:pt x="332" y="68"/>
                  </a:lnTo>
                  <a:lnTo>
                    <a:pt x="342" y="52"/>
                  </a:lnTo>
                  <a:lnTo>
                    <a:pt x="356" y="36"/>
                  </a:lnTo>
                  <a:lnTo>
                    <a:pt x="372" y="24"/>
                  </a:lnTo>
                  <a:lnTo>
                    <a:pt x="390" y="16"/>
                  </a:lnTo>
                  <a:lnTo>
                    <a:pt x="390" y="16"/>
                  </a:lnTo>
                  <a:lnTo>
                    <a:pt x="410" y="8"/>
                  </a:lnTo>
                  <a:lnTo>
                    <a:pt x="432" y="4"/>
                  </a:lnTo>
                  <a:lnTo>
                    <a:pt x="456" y="2"/>
                  </a:lnTo>
                  <a:lnTo>
                    <a:pt x="480" y="0"/>
                  </a:lnTo>
                  <a:lnTo>
                    <a:pt x="480" y="0"/>
                  </a:lnTo>
                  <a:lnTo>
                    <a:pt x="508" y="2"/>
                  </a:lnTo>
                  <a:lnTo>
                    <a:pt x="534" y="6"/>
                  </a:lnTo>
                  <a:lnTo>
                    <a:pt x="558" y="12"/>
                  </a:lnTo>
                  <a:lnTo>
                    <a:pt x="578" y="20"/>
                  </a:lnTo>
                  <a:lnTo>
                    <a:pt x="578" y="20"/>
                  </a:lnTo>
                  <a:lnTo>
                    <a:pt x="596" y="30"/>
                  </a:lnTo>
                  <a:lnTo>
                    <a:pt x="612" y="44"/>
                  </a:lnTo>
                  <a:lnTo>
                    <a:pt x="626" y="58"/>
                  </a:lnTo>
                  <a:lnTo>
                    <a:pt x="636" y="76"/>
                  </a:lnTo>
                  <a:lnTo>
                    <a:pt x="636" y="76"/>
                  </a:lnTo>
                  <a:lnTo>
                    <a:pt x="644" y="94"/>
                  </a:lnTo>
                  <a:lnTo>
                    <a:pt x="650" y="116"/>
                  </a:lnTo>
                  <a:lnTo>
                    <a:pt x="654" y="140"/>
                  </a:lnTo>
                  <a:lnTo>
                    <a:pt x="654" y="164"/>
                  </a:lnTo>
                  <a:lnTo>
                    <a:pt x="654" y="466"/>
                  </a:lnTo>
                  <a:lnTo>
                    <a:pt x="654" y="466"/>
                  </a:lnTo>
                  <a:lnTo>
                    <a:pt x="654" y="470"/>
                  </a:lnTo>
                  <a:lnTo>
                    <a:pt x="652" y="472"/>
                  </a:lnTo>
                  <a:lnTo>
                    <a:pt x="646" y="474"/>
                  </a:lnTo>
                  <a:lnTo>
                    <a:pt x="566" y="474"/>
                  </a:lnTo>
                  <a:lnTo>
                    <a:pt x="566" y="474"/>
                  </a:lnTo>
                  <a:lnTo>
                    <a:pt x="560" y="472"/>
                  </a:lnTo>
                  <a:lnTo>
                    <a:pt x="560" y="472"/>
                  </a:lnTo>
                  <a:lnTo>
                    <a:pt x="558" y="470"/>
                  </a:lnTo>
                  <a:lnTo>
                    <a:pt x="558" y="470"/>
                  </a:lnTo>
                  <a:lnTo>
                    <a:pt x="556" y="466"/>
                  </a:lnTo>
                  <a:lnTo>
                    <a:pt x="556" y="188"/>
                  </a:lnTo>
                  <a:lnTo>
                    <a:pt x="556" y="188"/>
                  </a:lnTo>
                  <a:lnTo>
                    <a:pt x="554" y="154"/>
                  </a:lnTo>
                  <a:lnTo>
                    <a:pt x="552" y="142"/>
                  </a:lnTo>
                  <a:lnTo>
                    <a:pt x="548" y="130"/>
                  </a:lnTo>
                  <a:lnTo>
                    <a:pt x="548" y="130"/>
                  </a:lnTo>
                  <a:lnTo>
                    <a:pt x="544" y="120"/>
                  </a:lnTo>
                  <a:lnTo>
                    <a:pt x="538" y="110"/>
                  </a:lnTo>
                  <a:lnTo>
                    <a:pt x="530" y="104"/>
                  </a:lnTo>
                  <a:lnTo>
                    <a:pt x="520" y="98"/>
                  </a:lnTo>
                  <a:lnTo>
                    <a:pt x="520" y="98"/>
                  </a:lnTo>
                  <a:lnTo>
                    <a:pt x="510" y="94"/>
                  </a:lnTo>
                  <a:lnTo>
                    <a:pt x="496" y="90"/>
                  </a:lnTo>
                  <a:lnTo>
                    <a:pt x="482" y="88"/>
                  </a:lnTo>
                  <a:lnTo>
                    <a:pt x="466" y="88"/>
                  </a:lnTo>
                  <a:lnTo>
                    <a:pt x="466" y="88"/>
                  </a:lnTo>
                  <a:lnTo>
                    <a:pt x="444" y="90"/>
                  </a:lnTo>
                  <a:lnTo>
                    <a:pt x="424" y="94"/>
                  </a:lnTo>
                  <a:lnTo>
                    <a:pt x="408" y="102"/>
                  </a:lnTo>
                  <a:lnTo>
                    <a:pt x="396" y="112"/>
                  </a:lnTo>
                  <a:lnTo>
                    <a:pt x="396" y="112"/>
                  </a:lnTo>
                  <a:lnTo>
                    <a:pt x="388" y="126"/>
                  </a:lnTo>
                  <a:lnTo>
                    <a:pt x="380" y="142"/>
                  </a:lnTo>
                  <a:lnTo>
                    <a:pt x="378" y="164"/>
                  </a:lnTo>
                  <a:lnTo>
                    <a:pt x="376" y="190"/>
                  </a:lnTo>
                  <a:lnTo>
                    <a:pt x="376" y="466"/>
                  </a:lnTo>
                  <a:lnTo>
                    <a:pt x="376" y="466"/>
                  </a:lnTo>
                  <a:lnTo>
                    <a:pt x="374" y="472"/>
                  </a:lnTo>
                  <a:lnTo>
                    <a:pt x="368" y="474"/>
                  </a:lnTo>
                  <a:lnTo>
                    <a:pt x="286" y="474"/>
                  </a:lnTo>
                  <a:lnTo>
                    <a:pt x="286" y="474"/>
                  </a:lnTo>
                  <a:lnTo>
                    <a:pt x="280" y="472"/>
                  </a:lnTo>
                  <a:lnTo>
                    <a:pt x="278" y="466"/>
                  </a:lnTo>
                  <a:lnTo>
                    <a:pt x="278" y="192"/>
                  </a:lnTo>
                  <a:lnTo>
                    <a:pt x="278" y="192"/>
                  </a:lnTo>
                  <a:lnTo>
                    <a:pt x="278" y="172"/>
                  </a:lnTo>
                  <a:lnTo>
                    <a:pt x="276" y="154"/>
                  </a:lnTo>
                  <a:lnTo>
                    <a:pt x="272" y="140"/>
                  </a:lnTo>
                  <a:lnTo>
                    <a:pt x="266" y="128"/>
                  </a:lnTo>
                  <a:lnTo>
                    <a:pt x="266" y="128"/>
                  </a:lnTo>
                  <a:lnTo>
                    <a:pt x="260" y="116"/>
                  </a:lnTo>
                  <a:lnTo>
                    <a:pt x="252" y="108"/>
                  </a:lnTo>
                  <a:lnTo>
                    <a:pt x="244" y="102"/>
                  </a:lnTo>
                  <a:lnTo>
                    <a:pt x="234" y="96"/>
                  </a:lnTo>
                  <a:lnTo>
                    <a:pt x="234" y="96"/>
                  </a:lnTo>
                  <a:lnTo>
                    <a:pt x="224" y="92"/>
                  </a:lnTo>
                  <a:lnTo>
                    <a:pt x="212" y="90"/>
                  </a:lnTo>
                  <a:lnTo>
                    <a:pt x="184" y="88"/>
                  </a:lnTo>
                  <a:lnTo>
                    <a:pt x="184" y="88"/>
                  </a:lnTo>
                  <a:lnTo>
                    <a:pt x="164" y="88"/>
                  </a:lnTo>
                  <a:lnTo>
                    <a:pt x="148" y="92"/>
                  </a:lnTo>
                  <a:lnTo>
                    <a:pt x="132" y="98"/>
                  </a:lnTo>
                  <a:lnTo>
                    <a:pt x="120" y="106"/>
                  </a:lnTo>
                  <a:lnTo>
                    <a:pt x="120" y="106"/>
                  </a:lnTo>
                  <a:lnTo>
                    <a:pt x="114" y="110"/>
                  </a:lnTo>
                  <a:lnTo>
                    <a:pt x="110" y="116"/>
                  </a:lnTo>
                  <a:lnTo>
                    <a:pt x="102" y="130"/>
                  </a:lnTo>
                  <a:lnTo>
                    <a:pt x="98" y="150"/>
                  </a:lnTo>
                  <a:lnTo>
                    <a:pt x="98" y="174"/>
                  </a:lnTo>
                  <a:lnTo>
                    <a:pt x="98" y="466"/>
                  </a:lnTo>
                  <a:lnTo>
                    <a:pt x="98" y="466"/>
                  </a:lnTo>
                  <a:close/>
                </a:path>
              </a:pathLst>
            </a:custGeom>
            <a:solidFill>
              <a:srgbClr val="B1B2B3"/>
            </a:solidFill>
            <a:ln w="9525">
              <a:noFill/>
              <a:round/>
              <a:headEnd/>
              <a:tailEnd/>
            </a:ln>
          </p:spPr>
          <p:txBody>
            <a:bodyPr/>
            <a:lstStyle/>
            <a:p>
              <a:endParaRPr lang="fr-FR"/>
            </a:p>
          </p:txBody>
        </p:sp>
        <p:sp>
          <p:nvSpPr>
            <p:cNvPr id="11350" name="Freeform 86"/>
            <p:cNvSpPr>
              <a:spLocks/>
            </p:cNvSpPr>
            <p:nvPr userDrawn="1"/>
          </p:nvSpPr>
          <p:spPr bwMode="auto">
            <a:xfrm>
              <a:off x="2867" y="191"/>
              <a:ext cx="152" cy="173"/>
            </a:xfrm>
            <a:custGeom>
              <a:avLst/>
              <a:gdLst/>
              <a:ahLst/>
              <a:cxnLst>
                <a:cxn ang="0">
                  <a:pos x="410" y="458"/>
                </a:cxn>
                <a:cxn ang="0">
                  <a:pos x="410" y="458"/>
                </a:cxn>
                <a:cxn ang="0">
                  <a:pos x="412" y="462"/>
                </a:cxn>
                <a:cxn ang="0">
                  <a:pos x="412" y="462"/>
                </a:cxn>
                <a:cxn ang="0">
                  <a:pos x="412" y="464"/>
                </a:cxn>
                <a:cxn ang="0">
                  <a:pos x="410" y="466"/>
                </a:cxn>
                <a:cxn ang="0">
                  <a:pos x="404" y="468"/>
                </a:cxn>
                <a:cxn ang="0">
                  <a:pos x="316" y="468"/>
                </a:cxn>
                <a:cxn ang="0">
                  <a:pos x="316" y="468"/>
                </a:cxn>
                <a:cxn ang="0">
                  <a:pos x="310" y="466"/>
                </a:cxn>
                <a:cxn ang="0">
                  <a:pos x="306" y="460"/>
                </a:cxn>
                <a:cxn ang="0">
                  <a:pos x="178" y="244"/>
                </a:cxn>
                <a:cxn ang="0">
                  <a:pos x="96" y="330"/>
                </a:cxn>
                <a:cxn ang="0">
                  <a:pos x="96" y="460"/>
                </a:cxn>
                <a:cxn ang="0">
                  <a:pos x="96" y="460"/>
                </a:cxn>
                <a:cxn ang="0">
                  <a:pos x="94" y="466"/>
                </a:cxn>
                <a:cxn ang="0">
                  <a:pos x="92" y="468"/>
                </a:cxn>
                <a:cxn ang="0">
                  <a:pos x="90" y="468"/>
                </a:cxn>
                <a:cxn ang="0">
                  <a:pos x="8" y="468"/>
                </a:cxn>
                <a:cxn ang="0">
                  <a:pos x="8" y="468"/>
                </a:cxn>
                <a:cxn ang="0">
                  <a:pos x="4" y="468"/>
                </a:cxn>
                <a:cxn ang="0">
                  <a:pos x="2" y="466"/>
                </a:cxn>
                <a:cxn ang="0">
                  <a:pos x="0" y="462"/>
                </a:cxn>
                <a:cxn ang="0">
                  <a:pos x="0" y="458"/>
                </a:cxn>
                <a:cxn ang="0">
                  <a:pos x="0" y="10"/>
                </a:cxn>
                <a:cxn ang="0">
                  <a:pos x="0" y="10"/>
                </a:cxn>
                <a:cxn ang="0">
                  <a:pos x="2" y="4"/>
                </a:cxn>
                <a:cxn ang="0">
                  <a:pos x="4" y="0"/>
                </a:cxn>
                <a:cxn ang="0">
                  <a:pos x="90" y="0"/>
                </a:cxn>
                <a:cxn ang="0">
                  <a:pos x="90" y="0"/>
                </a:cxn>
                <a:cxn ang="0">
                  <a:pos x="92" y="2"/>
                </a:cxn>
                <a:cxn ang="0">
                  <a:pos x="94" y="2"/>
                </a:cxn>
                <a:cxn ang="0">
                  <a:pos x="96" y="10"/>
                </a:cxn>
                <a:cxn ang="0">
                  <a:pos x="96" y="158"/>
                </a:cxn>
                <a:cxn ang="0">
                  <a:pos x="96" y="158"/>
                </a:cxn>
                <a:cxn ang="0">
                  <a:pos x="96" y="188"/>
                </a:cxn>
                <a:cxn ang="0">
                  <a:pos x="96" y="188"/>
                </a:cxn>
                <a:cxn ang="0">
                  <a:pos x="96" y="210"/>
                </a:cxn>
                <a:cxn ang="0">
                  <a:pos x="96" y="210"/>
                </a:cxn>
                <a:cxn ang="0">
                  <a:pos x="142" y="158"/>
                </a:cxn>
                <a:cxn ang="0">
                  <a:pos x="272" y="8"/>
                </a:cxn>
                <a:cxn ang="0">
                  <a:pos x="272" y="8"/>
                </a:cxn>
                <a:cxn ang="0">
                  <a:pos x="278" y="2"/>
                </a:cxn>
                <a:cxn ang="0">
                  <a:pos x="284" y="0"/>
                </a:cxn>
                <a:cxn ang="0">
                  <a:pos x="374" y="0"/>
                </a:cxn>
                <a:cxn ang="0">
                  <a:pos x="374" y="0"/>
                </a:cxn>
                <a:cxn ang="0">
                  <a:pos x="380" y="2"/>
                </a:cxn>
                <a:cxn ang="0">
                  <a:pos x="382" y="6"/>
                </a:cxn>
                <a:cxn ang="0">
                  <a:pos x="382" y="6"/>
                </a:cxn>
                <a:cxn ang="0">
                  <a:pos x="380" y="12"/>
                </a:cxn>
                <a:cxn ang="0">
                  <a:pos x="244" y="174"/>
                </a:cxn>
                <a:cxn ang="0">
                  <a:pos x="410" y="458"/>
                </a:cxn>
                <a:cxn ang="0">
                  <a:pos x="410" y="458"/>
                </a:cxn>
              </a:cxnLst>
              <a:rect l="0" t="0" r="r" b="b"/>
              <a:pathLst>
                <a:path w="412" h="468">
                  <a:moveTo>
                    <a:pt x="410" y="458"/>
                  </a:moveTo>
                  <a:lnTo>
                    <a:pt x="410" y="458"/>
                  </a:lnTo>
                  <a:lnTo>
                    <a:pt x="412" y="462"/>
                  </a:lnTo>
                  <a:lnTo>
                    <a:pt x="412" y="462"/>
                  </a:lnTo>
                  <a:lnTo>
                    <a:pt x="412" y="464"/>
                  </a:lnTo>
                  <a:lnTo>
                    <a:pt x="410" y="466"/>
                  </a:lnTo>
                  <a:lnTo>
                    <a:pt x="404" y="468"/>
                  </a:lnTo>
                  <a:lnTo>
                    <a:pt x="316" y="468"/>
                  </a:lnTo>
                  <a:lnTo>
                    <a:pt x="316" y="468"/>
                  </a:lnTo>
                  <a:lnTo>
                    <a:pt x="310" y="466"/>
                  </a:lnTo>
                  <a:lnTo>
                    <a:pt x="306" y="460"/>
                  </a:lnTo>
                  <a:lnTo>
                    <a:pt x="178" y="244"/>
                  </a:lnTo>
                  <a:lnTo>
                    <a:pt x="96" y="330"/>
                  </a:lnTo>
                  <a:lnTo>
                    <a:pt x="96" y="460"/>
                  </a:lnTo>
                  <a:lnTo>
                    <a:pt x="96" y="460"/>
                  </a:lnTo>
                  <a:lnTo>
                    <a:pt x="94" y="466"/>
                  </a:lnTo>
                  <a:lnTo>
                    <a:pt x="92" y="468"/>
                  </a:lnTo>
                  <a:lnTo>
                    <a:pt x="90" y="468"/>
                  </a:lnTo>
                  <a:lnTo>
                    <a:pt x="8" y="468"/>
                  </a:lnTo>
                  <a:lnTo>
                    <a:pt x="8" y="468"/>
                  </a:lnTo>
                  <a:lnTo>
                    <a:pt x="4" y="468"/>
                  </a:lnTo>
                  <a:lnTo>
                    <a:pt x="2" y="466"/>
                  </a:lnTo>
                  <a:lnTo>
                    <a:pt x="0" y="462"/>
                  </a:lnTo>
                  <a:lnTo>
                    <a:pt x="0" y="458"/>
                  </a:lnTo>
                  <a:lnTo>
                    <a:pt x="0" y="10"/>
                  </a:lnTo>
                  <a:lnTo>
                    <a:pt x="0" y="10"/>
                  </a:lnTo>
                  <a:lnTo>
                    <a:pt x="2" y="4"/>
                  </a:lnTo>
                  <a:lnTo>
                    <a:pt x="4" y="0"/>
                  </a:lnTo>
                  <a:lnTo>
                    <a:pt x="90" y="0"/>
                  </a:lnTo>
                  <a:lnTo>
                    <a:pt x="90" y="0"/>
                  </a:lnTo>
                  <a:lnTo>
                    <a:pt x="92" y="2"/>
                  </a:lnTo>
                  <a:lnTo>
                    <a:pt x="94" y="2"/>
                  </a:lnTo>
                  <a:lnTo>
                    <a:pt x="96" y="10"/>
                  </a:lnTo>
                  <a:lnTo>
                    <a:pt x="96" y="158"/>
                  </a:lnTo>
                  <a:lnTo>
                    <a:pt x="96" y="158"/>
                  </a:lnTo>
                  <a:lnTo>
                    <a:pt x="96" y="188"/>
                  </a:lnTo>
                  <a:lnTo>
                    <a:pt x="96" y="188"/>
                  </a:lnTo>
                  <a:lnTo>
                    <a:pt x="96" y="210"/>
                  </a:lnTo>
                  <a:lnTo>
                    <a:pt x="96" y="210"/>
                  </a:lnTo>
                  <a:lnTo>
                    <a:pt x="142" y="158"/>
                  </a:lnTo>
                  <a:lnTo>
                    <a:pt x="272" y="8"/>
                  </a:lnTo>
                  <a:lnTo>
                    <a:pt x="272" y="8"/>
                  </a:lnTo>
                  <a:lnTo>
                    <a:pt x="278" y="2"/>
                  </a:lnTo>
                  <a:lnTo>
                    <a:pt x="284" y="0"/>
                  </a:lnTo>
                  <a:lnTo>
                    <a:pt x="374" y="0"/>
                  </a:lnTo>
                  <a:lnTo>
                    <a:pt x="374" y="0"/>
                  </a:lnTo>
                  <a:lnTo>
                    <a:pt x="380" y="2"/>
                  </a:lnTo>
                  <a:lnTo>
                    <a:pt x="382" y="6"/>
                  </a:lnTo>
                  <a:lnTo>
                    <a:pt x="382" y="6"/>
                  </a:lnTo>
                  <a:lnTo>
                    <a:pt x="380" y="12"/>
                  </a:lnTo>
                  <a:lnTo>
                    <a:pt x="244" y="174"/>
                  </a:lnTo>
                  <a:lnTo>
                    <a:pt x="410" y="458"/>
                  </a:lnTo>
                  <a:lnTo>
                    <a:pt x="410" y="458"/>
                  </a:lnTo>
                  <a:close/>
                </a:path>
              </a:pathLst>
            </a:custGeom>
            <a:solidFill>
              <a:srgbClr val="B1B2B3"/>
            </a:solidFill>
            <a:ln w="9525">
              <a:noFill/>
              <a:round/>
              <a:headEnd/>
              <a:tailEnd/>
            </a:ln>
          </p:spPr>
          <p:txBody>
            <a:bodyPr/>
            <a:lstStyle/>
            <a:p>
              <a:endParaRPr lang="fr-FR"/>
            </a:p>
          </p:txBody>
        </p:sp>
        <p:sp>
          <p:nvSpPr>
            <p:cNvPr id="11351" name="Freeform 87"/>
            <p:cNvSpPr>
              <a:spLocks/>
            </p:cNvSpPr>
            <p:nvPr userDrawn="1"/>
          </p:nvSpPr>
          <p:spPr bwMode="auto">
            <a:xfrm>
              <a:off x="3025" y="188"/>
              <a:ext cx="150" cy="179"/>
            </a:xfrm>
            <a:custGeom>
              <a:avLst/>
              <a:gdLst/>
              <a:ahLst/>
              <a:cxnLst>
                <a:cxn ang="0">
                  <a:pos x="310" y="272"/>
                </a:cxn>
                <a:cxn ang="0">
                  <a:pos x="318" y="268"/>
                </a:cxn>
                <a:cxn ang="0">
                  <a:pos x="400" y="270"/>
                </a:cxn>
                <a:cxn ang="0">
                  <a:pos x="402" y="420"/>
                </a:cxn>
                <a:cxn ang="0">
                  <a:pos x="394" y="446"/>
                </a:cxn>
                <a:cxn ang="0">
                  <a:pos x="382" y="460"/>
                </a:cxn>
                <a:cxn ang="0">
                  <a:pos x="354" y="472"/>
                </a:cxn>
                <a:cxn ang="0">
                  <a:pos x="298" y="482"/>
                </a:cxn>
                <a:cxn ang="0">
                  <a:pos x="228" y="484"/>
                </a:cxn>
                <a:cxn ang="0">
                  <a:pos x="156" y="474"/>
                </a:cxn>
                <a:cxn ang="0">
                  <a:pos x="116" y="458"/>
                </a:cxn>
                <a:cxn ang="0">
                  <a:pos x="64" y="418"/>
                </a:cxn>
                <a:cxn ang="0">
                  <a:pos x="36" y="382"/>
                </a:cxn>
                <a:cxn ang="0">
                  <a:pos x="16" y="340"/>
                </a:cxn>
                <a:cxn ang="0">
                  <a:pos x="2" y="268"/>
                </a:cxn>
                <a:cxn ang="0">
                  <a:pos x="2" y="216"/>
                </a:cxn>
                <a:cxn ang="0">
                  <a:pos x="16" y="142"/>
                </a:cxn>
                <a:cxn ang="0">
                  <a:pos x="34" y="100"/>
                </a:cxn>
                <a:cxn ang="0">
                  <a:pos x="60" y="66"/>
                </a:cxn>
                <a:cxn ang="0">
                  <a:pos x="110" y="26"/>
                </a:cxn>
                <a:cxn ang="0">
                  <a:pos x="150" y="8"/>
                </a:cxn>
                <a:cxn ang="0">
                  <a:pos x="222" y="0"/>
                </a:cxn>
                <a:cxn ang="0">
                  <a:pos x="262" y="2"/>
                </a:cxn>
                <a:cxn ang="0">
                  <a:pos x="300" y="10"/>
                </a:cxn>
                <a:cxn ang="0">
                  <a:pos x="348" y="30"/>
                </a:cxn>
                <a:cxn ang="0">
                  <a:pos x="374" y="48"/>
                </a:cxn>
                <a:cxn ang="0">
                  <a:pos x="402" y="82"/>
                </a:cxn>
                <a:cxn ang="0">
                  <a:pos x="404" y="90"/>
                </a:cxn>
                <a:cxn ang="0">
                  <a:pos x="346" y="138"/>
                </a:cxn>
                <a:cxn ang="0">
                  <a:pos x="336" y="140"/>
                </a:cxn>
                <a:cxn ang="0">
                  <a:pos x="330" y="138"/>
                </a:cxn>
                <a:cxn ang="0">
                  <a:pos x="310" y="114"/>
                </a:cxn>
                <a:cxn ang="0">
                  <a:pos x="284" y="100"/>
                </a:cxn>
                <a:cxn ang="0">
                  <a:pos x="236" y="88"/>
                </a:cxn>
                <a:cxn ang="0">
                  <a:pos x="204" y="88"/>
                </a:cxn>
                <a:cxn ang="0">
                  <a:pos x="166" y="98"/>
                </a:cxn>
                <a:cxn ang="0">
                  <a:pos x="136" y="118"/>
                </a:cxn>
                <a:cxn ang="0">
                  <a:pos x="120" y="140"/>
                </a:cxn>
                <a:cxn ang="0">
                  <a:pos x="104" y="178"/>
                </a:cxn>
                <a:cxn ang="0">
                  <a:pos x="98" y="242"/>
                </a:cxn>
                <a:cxn ang="0">
                  <a:pos x="106" y="302"/>
                </a:cxn>
                <a:cxn ang="0">
                  <a:pos x="124" y="342"/>
                </a:cxn>
                <a:cxn ang="0">
                  <a:pos x="142" y="364"/>
                </a:cxn>
                <a:cxn ang="0">
                  <a:pos x="176" y="388"/>
                </a:cxn>
                <a:cxn ang="0">
                  <a:pos x="206" y="396"/>
                </a:cxn>
                <a:cxn ang="0">
                  <a:pos x="238" y="400"/>
                </a:cxn>
                <a:cxn ang="0">
                  <a:pos x="310" y="396"/>
                </a:cxn>
              </a:cxnLst>
              <a:rect l="0" t="0" r="r" b="b"/>
              <a:pathLst>
                <a:path w="404" h="484">
                  <a:moveTo>
                    <a:pt x="310" y="276"/>
                  </a:moveTo>
                  <a:lnTo>
                    <a:pt x="310" y="276"/>
                  </a:lnTo>
                  <a:lnTo>
                    <a:pt x="310" y="272"/>
                  </a:lnTo>
                  <a:lnTo>
                    <a:pt x="312" y="270"/>
                  </a:lnTo>
                  <a:lnTo>
                    <a:pt x="316" y="268"/>
                  </a:lnTo>
                  <a:lnTo>
                    <a:pt x="318" y="268"/>
                  </a:lnTo>
                  <a:lnTo>
                    <a:pt x="396" y="268"/>
                  </a:lnTo>
                  <a:lnTo>
                    <a:pt x="396" y="268"/>
                  </a:lnTo>
                  <a:lnTo>
                    <a:pt x="400" y="270"/>
                  </a:lnTo>
                  <a:lnTo>
                    <a:pt x="402" y="276"/>
                  </a:lnTo>
                  <a:lnTo>
                    <a:pt x="402" y="420"/>
                  </a:lnTo>
                  <a:lnTo>
                    <a:pt x="402" y="420"/>
                  </a:lnTo>
                  <a:lnTo>
                    <a:pt x="402" y="430"/>
                  </a:lnTo>
                  <a:lnTo>
                    <a:pt x="398" y="438"/>
                  </a:lnTo>
                  <a:lnTo>
                    <a:pt x="394" y="446"/>
                  </a:lnTo>
                  <a:lnTo>
                    <a:pt x="388" y="454"/>
                  </a:lnTo>
                  <a:lnTo>
                    <a:pt x="388" y="454"/>
                  </a:lnTo>
                  <a:lnTo>
                    <a:pt x="382" y="460"/>
                  </a:lnTo>
                  <a:lnTo>
                    <a:pt x="374" y="466"/>
                  </a:lnTo>
                  <a:lnTo>
                    <a:pt x="364" y="470"/>
                  </a:lnTo>
                  <a:lnTo>
                    <a:pt x="354" y="472"/>
                  </a:lnTo>
                  <a:lnTo>
                    <a:pt x="354" y="472"/>
                  </a:lnTo>
                  <a:lnTo>
                    <a:pt x="328" y="478"/>
                  </a:lnTo>
                  <a:lnTo>
                    <a:pt x="298" y="482"/>
                  </a:lnTo>
                  <a:lnTo>
                    <a:pt x="264" y="484"/>
                  </a:lnTo>
                  <a:lnTo>
                    <a:pt x="228" y="484"/>
                  </a:lnTo>
                  <a:lnTo>
                    <a:pt x="228" y="484"/>
                  </a:lnTo>
                  <a:lnTo>
                    <a:pt x="202" y="484"/>
                  </a:lnTo>
                  <a:lnTo>
                    <a:pt x="180" y="480"/>
                  </a:lnTo>
                  <a:lnTo>
                    <a:pt x="156" y="474"/>
                  </a:lnTo>
                  <a:lnTo>
                    <a:pt x="136" y="466"/>
                  </a:lnTo>
                  <a:lnTo>
                    <a:pt x="136" y="466"/>
                  </a:lnTo>
                  <a:lnTo>
                    <a:pt x="116" y="458"/>
                  </a:lnTo>
                  <a:lnTo>
                    <a:pt x="96" y="446"/>
                  </a:lnTo>
                  <a:lnTo>
                    <a:pt x="80" y="432"/>
                  </a:lnTo>
                  <a:lnTo>
                    <a:pt x="64" y="418"/>
                  </a:lnTo>
                  <a:lnTo>
                    <a:pt x="64" y="418"/>
                  </a:lnTo>
                  <a:lnTo>
                    <a:pt x="48" y="400"/>
                  </a:lnTo>
                  <a:lnTo>
                    <a:pt x="36" y="382"/>
                  </a:lnTo>
                  <a:lnTo>
                    <a:pt x="26" y="362"/>
                  </a:lnTo>
                  <a:lnTo>
                    <a:pt x="16" y="340"/>
                  </a:lnTo>
                  <a:lnTo>
                    <a:pt x="16" y="340"/>
                  </a:lnTo>
                  <a:lnTo>
                    <a:pt x="10" y="318"/>
                  </a:lnTo>
                  <a:lnTo>
                    <a:pt x="4" y="294"/>
                  </a:lnTo>
                  <a:lnTo>
                    <a:pt x="2" y="268"/>
                  </a:lnTo>
                  <a:lnTo>
                    <a:pt x="0" y="244"/>
                  </a:lnTo>
                  <a:lnTo>
                    <a:pt x="0" y="244"/>
                  </a:lnTo>
                  <a:lnTo>
                    <a:pt x="2" y="216"/>
                  </a:lnTo>
                  <a:lnTo>
                    <a:pt x="4" y="190"/>
                  </a:lnTo>
                  <a:lnTo>
                    <a:pt x="8" y="164"/>
                  </a:lnTo>
                  <a:lnTo>
                    <a:pt x="16" y="142"/>
                  </a:lnTo>
                  <a:lnTo>
                    <a:pt x="16" y="142"/>
                  </a:lnTo>
                  <a:lnTo>
                    <a:pt x="24" y="120"/>
                  </a:lnTo>
                  <a:lnTo>
                    <a:pt x="34" y="100"/>
                  </a:lnTo>
                  <a:lnTo>
                    <a:pt x="46" y="82"/>
                  </a:lnTo>
                  <a:lnTo>
                    <a:pt x="60" y="66"/>
                  </a:lnTo>
                  <a:lnTo>
                    <a:pt x="60" y="66"/>
                  </a:lnTo>
                  <a:lnTo>
                    <a:pt x="76" y="50"/>
                  </a:lnTo>
                  <a:lnTo>
                    <a:pt x="92" y="36"/>
                  </a:lnTo>
                  <a:lnTo>
                    <a:pt x="110" y="26"/>
                  </a:lnTo>
                  <a:lnTo>
                    <a:pt x="130" y="16"/>
                  </a:lnTo>
                  <a:lnTo>
                    <a:pt x="130" y="16"/>
                  </a:lnTo>
                  <a:lnTo>
                    <a:pt x="150" y="8"/>
                  </a:lnTo>
                  <a:lnTo>
                    <a:pt x="174" y="4"/>
                  </a:lnTo>
                  <a:lnTo>
                    <a:pt x="196" y="0"/>
                  </a:lnTo>
                  <a:lnTo>
                    <a:pt x="222" y="0"/>
                  </a:lnTo>
                  <a:lnTo>
                    <a:pt x="222" y="0"/>
                  </a:lnTo>
                  <a:lnTo>
                    <a:pt x="242" y="0"/>
                  </a:lnTo>
                  <a:lnTo>
                    <a:pt x="262" y="2"/>
                  </a:lnTo>
                  <a:lnTo>
                    <a:pt x="280" y="6"/>
                  </a:lnTo>
                  <a:lnTo>
                    <a:pt x="300" y="10"/>
                  </a:lnTo>
                  <a:lnTo>
                    <a:pt x="300" y="10"/>
                  </a:lnTo>
                  <a:lnTo>
                    <a:pt x="316" y="14"/>
                  </a:lnTo>
                  <a:lnTo>
                    <a:pt x="332" y="22"/>
                  </a:lnTo>
                  <a:lnTo>
                    <a:pt x="348" y="30"/>
                  </a:lnTo>
                  <a:lnTo>
                    <a:pt x="360" y="38"/>
                  </a:lnTo>
                  <a:lnTo>
                    <a:pt x="360" y="38"/>
                  </a:lnTo>
                  <a:lnTo>
                    <a:pt x="374" y="48"/>
                  </a:lnTo>
                  <a:lnTo>
                    <a:pt x="384" y="58"/>
                  </a:lnTo>
                  <a:lnTo>
                    <a:pt x="394" y="70"/>
                  </a:lnTo>
                  <a:lnTo>
                    <a:pt x="402" y="82"/>
                  </a:lnTo>
                  <a:lnTo>
                    <a:pt x="402" y="82"/>
                  </a:lnTo>
                  <a:lnTo>
                    <a:pt x="404" y="90"/>
                  </a:lnTo>
                  <a:lnTo>
                    <a:pt x="404" y="90"/>
                  </a:lnTo>
                  <a:lnTo>
                    <a:pt x="404" y="94"/>
                  </a:lnTo>
                  <a:lnTo>
                    <a:pt x="402" y="98"/>
                  </a:lnTo>
                  <a:lnTo>
                    <a:pt x="346" y="138"/>
                  </a:lnTo>
                  <a:lnTo>
                    <a:pt x="346" y="138"/>
                  </a:lnTo>
                  <a:lnTo>
                    <a:pt x="342" y="140"/>
                  </a:lnTo>
                  <a:lnTo>
                    <a:pt x="336" y="140"/>
                  </a:lnTo>
                  <a:lnTo>
                    <a:pt x="336" y="140"/>
                  </a:lnTo>
                  <a:lnTo>
                    <a:pt x="332" y="140"/>
                  </a:lnTo>
                  <a:lnTo>
                    <a:pt x="330" y="138"/>
                  </a:lnTo>
                  <a:lnTo>
                    <a:pt x="330" y="138"/>
                  </a:lnTo>
                  <a:lnTo>
                    <a:pt x="320" y="126"/>
                  </a:lnTo>
                  <a:lnTo>
                    <a:pt x="310" y="114"/>
                  </a:lnTo>
                  <a:lnTo>
                    <a:pt x="298" y="106"/>
                  </a:lnTo>
                  <a:lnTo>
                    <a:pt x="284" y="100"/>
                  </a:lnTo>
                  <a:lnTo>
                    <a:pt x="284" y="100"/>
                  </a:lnTo>
                  <a:lnTo>
                    <a:pt x="268" y="94"/>
                  </a:lnTo>
                  <a:lnTo>
                    <a:pt x="254" y="90"/>
                  </a:lnTo>
                  <a:lnTo>
                    <a:pt x="236" y="88"/>
                  </a:lnTo>
                  <a:lnTo>
                    <a:pt x="218" y="88"/>
                  </a:lnTo>
                  <a:lnTo>
                    <a:pt x="218" y="88"/>
                  </a:lnTo>
                  <a:lnTo>
                    <a:pt x="204" y="88"/>
                  </a:lnTo>
                  <a:lnTo>
                    <a:pt x="190" y="90"/>
                  </a:lnTo>
                  <a:lnTo>
                    <a:pt x="178" y="92"/>
                  </a:lnTo>
                  <a:lnTo>
                    <a:pt x="166" y="98"/>
                  </a:lnTo>
                  <a:lnTo>
                    <a:pt x="154" y="104"/>
                  </a:lnTo>
                  <a:lnTo>
                    <a:pt x="144" y="110"/>
                  </a:lnTo>
                  <a:lnTo>
                    <a:pt x="136" y="118"/>
                  </a:lnTo>
                  <a:lnTo>
                    <a:pt x="128" y="128"/>
                  </a:lnTo>
                  <a:lnTo>
                    <a:pt x="128" y="128"/>
                  </a:lnTo>
                  <a:lnTo>
                    <a:pt x="120" y="140"/>
                  </a:lnTo>
                  <a:lnTo>
                    <a:pt x="114" y="152"/>
                  </a:lnTo>
                  <a:lnTo>
                    <a:pt x="110" y="164"/>
                  </a:lnTo>
                  <a:lnTo>
                    <a:pt x="104" y="178"/>
                  </a:lnTo>
                  <a:lnTo>
                    <a:pt x="100" y="208"/>
                  </a:lnTo>
                  <a:lnTo>
                    <a:pt x="98" y="242"/>
                  </a:lnTo>
                  <a:lnTo>
                    <a:pt x="98" y="242"/>
                  </a:lnTo>
                  <a:lnTo>
                    <a:pt x="100" y="274"/>
                  </a:lnTo>
                  <a:lnTo>
                    <a:pt x="106" y="302"/>
                  </a:lnTo>
                  <a:lnTo>
                    <a:pt x="106" y="302"/>
                  </a:lnTo>
                  <a:lnTo>
                    <a:pt x="110" y="316"/>
                  </a:lnTo>
                  <a:lnTo>
                    <a:pt x="116" y="330"/>
                  </a:lnTo>
                  <a:lnTo>
                    <a:pt x="124" y="342"/>
                  </a:lnTo>
                  <a:lnTo>
                    <a:pt x="132" y="354"/>
                  </a:lnTo>
                  <a:lnTo>
                    <a:pt x="132" y="354"/>
                  </a:lnTo>
                  <a:lnTo>
                    <a:pt x="142" y="364"/>
                  </a:lnTo>
                  <a:lnTo>
                    <a:pt x="152" y="372"/>
                  </a:lnTo>
                  <a:lnTo>
                    <a:pt x="164" y="380"/>
                  </a:lnTo>
                  <a:lnTo>
                    <a:pt x="176" y="388"/>
                  </a:lnTo>
                  <a:lnTo>
                    <a:pt x="176" y="388"/>
                  </a:lnTo>
                  <a:lnTo>
                    <a:pt x="190" y="392"/>
                  </a:lnTo>
                  <a:lnTo>
                    <a:pt x="206" y="396"/>
                  </a:lnTo>
                  <a:lnTo>
                    <a:pt x="222" y="398"/>
                  </a:lnTo>
                  <a:lnTo>
                    <a:pt x="238" y="400"/>
                  </a:lnTo>
                  <a:lnTo>
                    <a:pt x="238" y="400"/>
                  </a:lnTo>
                  <a:lnTo>
                    <a:pt x="278" y="398"/>
                  </a:lnTo>
                  <a:lnTo>
                    <a:pt x="278" y="398"/>
                  </a:lnTo>
                  <a:lnTo>
                    <a:pt x="310" y="396"/>
                  </a:lnTo>
                  <a:lnTo>
                    <a:pt x="310" y="276"/>
                  </a:lnTo>
                  <a:lnTo>
                    <a:pt x="310" y="276"/>
                  </a:lnTo>
                  <a:close/>
                </a:path>
              </a:pathLst>
            </a:custGeom>
            <a:solidFill>
              <a:srgbClr val="B1B2B3"/>
            </a:solidFill>
            <a:ln w="9525">
              <a:noFill/>
              <a:round/>
              <a:headEnd/>
              <a:tailEnd/>
            </a:ln>
          </p:spPr>
          <p:txBody>
            <a:bodyPr/>
            <a:lstStyle/>
            <a:p>
              <a:endParaRPr lang="fr-FR"/>
            </a:p>
          </p:txBody>
        </p:sp>
        <p:sp>
          <p:nvSpPr>
            <p:cNvPr id="11352" name="Freeform 88"/>
            <p:cNvSpPr>
              <a:spLocks/>
            </p:cNvSpPr>
            <p:nvPr userDrawn="1"/>
          </p:nvSpPr>
          <p:spPr bwMode="auto">
            <a:xfrm>
              <a:off x="2403" y="405"/>
              <a:ext cx="956" cy="53"/>
            </a:xfrm>
            <a:custGeom>
              <a:avLst/>
              <a:gdLst/>
              <a:ahLst/>
              <a:cxnLst>
                <a:cxn ang="0">
                  <a:pos x="0" y="0"/>
                </a:cxn>
                <a:cxn ang="0">
                  <a:pos x="0" y="0"/>
                </a:cxn>
                <a:cxn ang="0">
                  <a:pos x="144" y="20"/>
                </a:cxn>
                <a:cxn ang="0">
                  <a:pos x="244" y="32"/>
                </a:cxn>
                <a:cxn ang="0">
                  <a:pos x="364" y="44"/>
                </a:cxn>
                <a:cxn ang="0">
                  <a:pos x="498" y="56"/>
                </a:cxn>
                <a:cxn ang="0">
                  <a:pos x="646" y="68"/>
                </a:cxn>
                <a:cxn ang="0">
                  <a:pos x="808" y="80"/>
                </a:cxn>
                <a:cxn ang="0">
                  <a:pos x="982" y="88"/>
                </a:cxn>
                <a:cxn ang="0">
                  <a:pos x="1164" y="94"/>
                </a:cxn>
                <a:cxn ang="0">
                  <a:pos x="1356" y="96"/>
                </a:cxn>
                <a:cxn ang="0">
                  <a:pos x="1552" y="94"/>
                </a:cxn>
                <a:cxn ang="0">
                  <a:pos x="1654" y="92"/>
                </a:cxn>
                <a:cxn ang="0">
                  <a:pos x="1754" y="88"/>
                </a:cxn>
                <a:cxn ang="0">
                  <a:pos x="1858" y="82"/>
                </a:cxn>
                <a:cxn ang="0">
                  <a:pos x="1960" y="76"/>
                </a:cxn>
                <a:cxn ang="0">
                  <a:pos x="2064" y="66"/>
                </a:cxn>
                <a:cxn ang="0">
                  <a:pos x="2168" y="56"/>
                </a:cxn>
                <a:cxn ang="0">
                  <a:pos x="2272" y="46"/>
                </a:cxn>
                <a:cxn ang="0">
                  <a:pos x="2376" y="32"/>
                </a:cxn>
                <a:cxn ang="0">
                  <a:pos x="2478" y="16"/>
                </a:cxn>
                <a:cxn ang="0">
                  <a:pos x="2582" y="0"/>
                </a:cxn>
                <a:cxn ang="0">
                  <a:pos x="2582" y="0"/>
                </a:cxn>
                <a:cxn ang="0">
                  <a:pos x="2530" y="16"/>
                </a:cxn>
                <a:cxn ang="0">
                  <a:pos x="2458" y="36"/>
                </a:cxn>
                <a:cxn ang="0">
                  <a:pos x="2366" y="54"/>
                </a:cxn>
                <a:cxn ang="0">
                  <a:pos x="2258" y="74"/>
                </a:cxn>
                <a:cxn ang="0">
                  <a:pos x="2130" y="94"/>
                </a:cxn>
                <a:cxn ang="0">
                  <a:pos x="1988" y="110"/>
                </a:cxn>
                <a:cxn ang="0">
                  <a:pos x="1832" y="124"/>
                </a:cxn>
                <a:cxn ang="0">
                  <a:pos x="1664" y="136"/>
                </a:cxn>
                <a:cxn ang="0">
                  <a:pos x="1574" y="140"/>
                </a:cxn>
                <a:cxn ang="0">
                  <a:pos x="1482" y="142"/>
                </a:cxn>
                <a:cxn ang="0">
                  <a:pos x="1388" y="144"/>
                </a:cxn>
                <a:cxn ang="0">
                  <a:pos x="1292" y="144"/>
                </a:cxn>
                <a:cxn ang="0">
                  <a:pos x="1192" y="142"/>
                </a:cxn>
                <a:cxn ang="0">
                  <a:pos x="1092" y="140"/>
                </a:cxn>
                <a:cxn ang="0">
                  <a:pos x="988" y="136"/>
                </a:cxn>
                <a:cxn ang="0">
                  <a:pos x="884" y="128"/>
                </a:cxn>
                <a:cxn ang="0">
                  <a:pos x="778" y="120"/>
                </a:cxn>
                <a:cxn ang="0">
                  <a:pos x="670" y="110"/>
                </a:cxn>
                <a:cxn ang="0">
                  <a:pos x="560" y="98"/>
                </a:cxn>
                <a:cxn ang="0">
                  <a:pos x="450" y="82"/>
                </a:cxn>
                <a:cxn ang="0">
                  <a:pos x="338" y="66"/>
                </a:cxn>
                <a:cxn ang="0">
                  <a:pos x="226" y="46"/>
                </a:cxn>
                <a:cxn ang="0">
                  <a:pos x="114" y="24"/>
                </a:cxn>
                <a:cxn ang="0">
                  <a:pos x="0" y="0"/>
                </a:cxn>
                <a:cxn ang="0">
                  <a:pos x="0" y="0"/>
                </a:cxn>
                <a:cxn ang="0">
                  <a:pos x="0" y="0"/>
                </a:cxn>
              </a:cxnLst>
              <a:rect l="0" t="0" r="r" b="b"/>
              <a:pathLst>
                <a:path w="2582" h="144">
                  <a:moveTo>
                    <a:pt x="0" y="0"/>
                  </a:moveTo>
                  <a:lnTo>
                    <a:pt x="0" y="0"/>
                  </a:lnTo>
                  <a:lnTo>
                    <a:pt x="144" y="20"/>
                  </a:lnTo>
                  <a:lnTo>
                    <a:pt x="244" y="32"/>
                  </a:lnTo>
                  <a:lnTo>
                    <a:pt x="364" y="44"/>
                  </a:lnTo>
                  <a:lnTo>
                    <a:pt x="498" y="56"/>
                  </a:lnTo>
                  <a:lnTo>
                    <a:pt x="646" y="68"/>
                  </a:lnTo>
                  <a:lnTo>
                    <a:pt x="808" y="80"/>
                  </a:lnTo>
                  <a:lnTo>
                    <a:pt x="982" y="88"/>
                  </a:lnTo>
                  <a:lnTo>
                    <a:pt x="1164" y="94"/>
                  </a:lnTo>
                  <a:lnTo>
                    <a:pt x="1356" y="96"/>
                  </a:lnTo>
                  <a:lnTo>
                    <a:pt x="1552" y="94"/>
                  </a:lnTo>
                  <a:lnTo>
                    <a:pt x="1654" y="92"/>
                  </a:lnTo>
                  <a:lnTo>
                    <a:pt x="1754" y="88"/>
                  </a:lnTo>
                  <a:lnTo>
                    <a:pt x="1858" y="82"/>
                  </a:lnTo>
                  <a:lnTo>
                    <a:pt x="1960" y="76"/>
                  </a:lnTo>
                  <a:lnTo>
                    <a:pt x="2064" y="66"/>
                  </a:lnTo>
                  <a:lnTo>
                    <a:pt x="2168" y="56"/>
                  </a:lnTo>
                  <a:lnTo>
                    <a:pt x="2272" y="46"/>
                  </a:lnTo>
                  <a:lnTo>
                    <a:pt x="2376" y="32"/>
                  </a:lnTo>
                  <a:lnTo>
                    <a:pt x="2478" y="16"/>
                  </a:lnTo>
                  <a:lnTo>
                    <a:pt x="2582" y="0"/>
                  </a:lnTo>
                  <a:lnTo>
                    <a:pt x="2582" y="0"/>
                  </a:lnTo>
                  <a:lnTo>
                    <a:pt x="2530" y="16"/>
                  </a:lnTo>
                  <a:lnTo>
                    <a:pt x="2458" y="36"/>
                  </a:lnTo>
                  <a:lnTo>
                    <a:pt x="2366" y="54"/>
                  </a:lnTo>
                  <a:lnTo>
                    <a:pt x="2258" y="74"/>
                  </a:lnTo>
                  <a:lnTo>
                    <a:pt x="2130" y="94"/>
                  </a:lnTo>
                  <a:lnTo>
                    <a:pt x="1988" y="110"/>
                  </a:lnTo>
                  <a:lnTo>
                    <a:pt x="1832" y="124"/>
                  </a:lnTo>
                  <a:lnTo>
                    <a:pt x="1664" y="136"/>
                  </a:lnTo>
                  <a:lnTo>
                    <a:pt x="1574" y="140"/>
                  </a:lnTo>
                  <a:lnTo>
                    <a:pt x="1482" y="142"/>
                  </a:lnTo>
                  <a:lnTo>
                    <a:pt x="1388" y="144"/>
                  </a:lnTo>
                  <a:lnTo>
                    <a:pt x="1292" y="144"/>
                  </a:lnTo>
                  <a:lnTo>
                    <a:pt x="1192" y="142"/>
                  </a:lnTo>
                  <a:lnTo>
                    <a:pt x="1092" y="140"/>
                  </a:lnTo>
                  <a:lnTo>
                    <a:pt x="988" y="136"/>
                  </a:lnTo>
                  <a:lnTo>
                    <a:pt x="884" y="128"/>
                  </a:lnTo>
                  <a:lnTo>
                    <a:pt x="778" y="120"/>
                  </a:lnTo>
                  <a:lnTo>
                    <a:pt x="670" y="110"/>
                  </a:lnTo>
                  <a:lnTo>
                    <a:pt x="560" y="98"/>
                  </a:lnTo>
                  <a:lnTo>
                    <a:pt x="450" y="82"/>
                  </a:lnTo>
                  <a:lnTo>
                    <a:pt x="338" y="66"/>
                  </a:lnTo>
                  <a:lnTo>
                    <a:pt x="226" y="46"/>
                  </a:lnTo>
                  <a:lnTo>
                    <a:pt x="114" y="24"/>
                  </a:lnTo>
                  <a:lnTo>
                    <a:pt x="0" y="0"/>
                  </a:lnTo>
                  <a:lnTo>
                    <a:pt x="0" y="0"/>
                  </a:lnTo>
                  <a:lnTo>
                    <a:pt x="0" y="0"/>
                  </a:lnTo>
                  <a:close/>
                </a:path>
              </a:pathLst>
            </a:custGeom>
            <a:solidFill>
              <a:schemeClr val="bg1"/>
            </a:solidFill>
            <a:ln w="9525">
              <a:noFill/>
              <a:round/>
              <a:headEnd/>
              <a:tailEnd/>
            </a:ln>
          </p:spPr>
          <p:txBody>
            <a:bodyPr/>
            <a:lstStyle/>
            <a:p>
              <a:endParaRPr lang="fr-FR"/>
            </a:p>
          </p:txBody>
        </p:sp>
        <p:sp>
          <p:nvSpPr>
            <p:cNvPr id="11353" name="Freeform 89"/>
            <p:cNvSpPr>
              <a:spLocks/>
            </p:cNvSpPr>
            <p:nvPr userDrawn="1"/>
          </p:nvSpPr>
          <p:spPr bwMode="auto">
            <a:xfrm>
              <a:off x="2516" y="519"/>
              <a:ext cx="65" cy="81"/>
            </a:xfrm>
            <a:custGeom>
              <a:avLst/>
              <a:gdLst/>
              <a:ahLst/>
              <a:cxnLst>
                <a:cxn ang="0">
                  <a:pos x="174" y="220"/>
                </a:cxn>
                <a:cxn ang="0">
                  <a:pos x="140" y="220"/>
                </a:cxn>
                <a:cxn ang="0">
                  <a:pos x="140" y="220"/>
                </a:cxn>
                <a:cxn ang="0">
                  <a:pos x="138" y="220"/>
                </a:cxn>
                <a:cxn ang="0">
                  <a:pos x="136" y="216"/>
                </a:cxn>
                <a:cxn ang="0">
                  <a:pos x="136" y="126"/>
                </a:cxn>
                <a:cxn ang="0">
                  <a:pos x="40" y="126"/>
                </a:cxn>
                <a:cxn ang="0">
                  <a:pos x="40" y="216"/>
                </a:cxn>
                <a:cxn ang="0">
                  <a:pos x="40" y="216"/>
                </a:cxn>
                <a:cxn ang="0">
                  <a:pos x="40" y="220"/>
                </a:cxn>
                <a:cxn ang="0">
                  <a:pos x="38" y="220"/>
                </a:cxn>
                <a:cxn ang="0">
                  <a:pos x="4" y="220"/>
                </a:cxn>
                <a:cxn ang="0">
                  <a:pos x="4" y="220"/>
                </a:cxn>
                <a:cxn ang="0">
                  <a:pos x="2" y="220"/>
                </a:cxn>
                <a:cxn ang="0">
                  <a:pos x="0" y="216"/>
                </a:cxn>
                <a:cxn ang="0">
                  <a:pos x="0" y="4"/>
                </a:cxn>
                <a:cxn ang="0">
                  <a:pos x="0" y="4"/>
                </a:cxn>
                <a:cxn ang="0">
                  <a:pos x="2" y="0"/>
                </a:cxn>
                <a:cxn ang="0">
                  <a:pos x="4" y="0"/>
                </a:cxn>
                <a:cxn ang="0">
                  <a:pos x="38" y="0"/>
                </a:cxn>
                <a:cxn ang="0">
                  <a:pos x="38" y="0"/>
                </a:cxn>
                <a:cxn ang="0">
                  <a:pos x="40" y="0"/>
                </a:cxn>
                <a:cxn ang="0">
                  <a:pos x="40" y="4"/>
                </a:cxn>
                <a:cxn ang="0">
                  <a:pos x="40" y="86"/>
                </a:cxn>
                <a:cxn ang="0">
                  <a:pos x="136" y="86"/>
                </a:cxn>
                <a:cxn ang="0">
                  <a:pos x="136" y="4"/>
                </a:cxn>
                <a:cxn ang="0">
                  <a:pos x="136" y="4"/>
                </a:cxn>
                <a:cxn ang="0">
                  <a:pos x="138" y="0"/>
                </a:cxn>
                <a:cxn ang="0">
                  <a:pos x="140" y="0"/>
                </a:cxn>
                <a:cxn ang="0">
                  <a:pos x="174" y="0"/>
                </a:cxn>
                <a:cxn ang="0">
                  <a:pos x="174" y="0"/>
                </a:cxn>
                <a:cxn ang="0">
                  <a:pos x="176" y="0"/>
                </a:cxn>
                <a:cxn ang="0">
                  <a:pos x="176" y="4"/>
                </a:cxn>
                <a:cxn ang="0">
                  <a:pos x="176" y="216"/>
                </a:cxn>
                <a:cxn ang="0">
                  <a:pos x="176" y="216"/>
                </a:cxn>
                <a:cxn ang="0">
                  <a:pos x="176" y="220"/>
                </a:cxn>
                <a:cxn ang="0">
                  <a:pos x="174" y="220"/>
                </a:cxn>
                <a:cxn ang="0">
                  <a:pos x="174" y="220"/>
                </a:cxn>
                <a:cxn ang="0">
                  <a:pos x="174" y="220"/>
                </a:cxn>
              </a:cxnLst>
              <a:rect l="0" t="0" r="r" b="b"/>
              <a:pathLst>
                <a:path w="176" h="220">
                  <a:moveTo>
                    <a:pt x="174" y="220"/>
                  </a:moveTo>
                  <a:lnTo>
                    <a:pt x="140" y="220"/>
                  </a:lnTo>
                  <a:lnTo>
                    <a:pt x="140" y="220"/>
                  </a:lnTo>
                  <a:lnTo>
                    <a:pt x="138" y="220"/>
                  </a:lnTo>
                  <a:lnTo>
                    <a:pt x="136" y="216"/>
                  </a:lnTo>
                  <a:lnTo>
                    <a:pt x="136" y="126"/>
                  </a:lnTo>
                  <a:lnTo>
                    <a:pt x="40" y="126"/>
                  </a:lnTo>
                  <a:lnTo>
                    <a:pt x="40" y="216"/>
                  </a:lnTo>
                  <a:lnTo>
                    <a:pt x="40" y="216"/>
                  </a:lnTo>
                  <a:lnTo>
                    <a:pt x="40" y="220"/>
                  </a:lnTo>
                  <a:lnTo>
                    <a:pt x="38" y="220"/>
                  </a:lnTo>
                  <a:lnTo>
                    <a:pt x="4" y="220"/>
                  </a:lnTo>
                  <a:lnTo>
                    <a:pt x="4" y="220"/>
                  </a:lnTo>
                  <a:lnTo>
                    <a:pt x="2" y="220"/>
                  </a:lnTo>
                  <a:lnTo>
                    <a:pt x="0" y="216"/>
                  </a:lnTo>
                  <a:lnTo>
                    <a:pt x="0" y="4"/>
                  </a:lnTo>
                  <a:lnTo>
                    <a:pt x="0" y="4"/>
                  </a:lnTo>
                  <a:lnTo>
                    <a:pt x="2" y="0"/>
                  </a:lnTo>
                  <a:lnTo>
                    <a:pt x="4" y="0"/>
                  </a:lnTo>
                  <a:lnTo>
                    <a:pt x="38" y="0"/>
                  </a:lnTo>
                  <a:lnTo>
                    <a:pt x="38" y="0"/>
                  </a:lnTo>
                  <a:lnTo>
                    <a:pt x="40" y="0"/>
                  </a:lnTo>
                  <a:lnTo>
                    <a:pt x="40" y="4"/>
                  </a:lnTo>
                  <a:lnTo>
                    <a:pt x="40" y="86"/>
                  </a:lnTo>
                  <a:lnTo>
                    <a:pt x="136" y="86"/>
                  </a:lnTo>
                  <a:lnTo>
                    <a:pt x="136" y="4"/>
                  </a:lnTo>
                  <a:lnTo>
                    <a:pt x="136" y="4"/>
                  </a:lnTo>
                  <a:lnTo>
                    <a:pt x="138" y="0"/>
                  </a:lnTo>
                  <a:lnTo>
                    <a:pt x="140" y="0"/>
                  </a:lnTo>
                  <a:lnTo>
                    <a:pt x="174" y="0"/>
                  </a:lnTo>
                  <a:lnTo>
                    <a:pt x="174" y="0"/>
                  </a:lnTo>
                  <a:lnTo>
                    <a:pt x="176" y="0"/>
                  </a:lnTo>
                  <a:lnTo>
                    <a:pt x="176" y="4"/>
                  </a:lnTo>
                  <a:lnTo>
                    <a:pt x="176" y="216"/>
                  </a:lnTo>
                  <a:lnTo>
                    <a:pt x="176" y="216"/>
                  </a:lnTo>
                  <a:lnTo>
                    <a:pt x="176" y="220"/>
                  </a:lnTo>
                  <a:lnTo>
                    <a:pt x="174" y="220"/>
                  </a:lnTo>
                  <a:lnTo>
                    <a:pt x="174" y="220"/>
                  </a:lnTo>
                  <a:lnTo>
                    <a:pt x="174" y="220"/>
                  </a:lnTo>
                  <a:close/>
                </a:path>
              </a:pathLst>
            </a:custGeom>
            <a:solidFill>
              <a:schemeClr val="bg1"/>
            </a:solidFill>
            <a:ln w="9525">
              <a:noFill/>
              <a:round/>
              <a:headEnd/>
              <a:tailEnd/>
            </a:ln>
          </p:spPr>
          <p:txBody>
            <a:bodyPr/>
            <a:lstStyle/>
            <a:p>
              <a:endParaRPr lang="fr-FR"/>
            </a:p>
          </p:txBody>
        </p:sp>
        <p:sp>
          <p:nvSpPr>
            <p:cNvPr id="11354" name="Freeform 90"/>
            <p:cNvSpPr>
              <a:spLocks noEditPoints="1"/>
            </p:cNvSpPr>
            <p:nvPr userDrawn="1"/>
          </p:nvSpPr>
          <p:spPr bwMode="auto">
            <a:xfrm>
              <a:off x="2595" y="518"/>
              <a:ext cx="71" cy="84"/>
            </a:xfrm>
            <a:custGeom>
              <a:avLst/>
              <a:gdLst/>
              <a:ahLst/>
              <a:cxnLst>
                <a:cxn ang="0">
                  <a:pos x="96" y="228"/>
                </a:cxn>
                <a:cxn ang="0">
                  <a:pos x="58" y="220"/>
                </a:cxn>
                <a:cxn ang="0">
                  <a:pos x="26" y="196"/>
                </a:cxn>
                <a:cxn ang="0">
                  <a:pos x="8" y="160"/>
                </a:cxn>
                <a:cxn ang="0">
                  <a:pos x="0" y="114"/>
                </a:cxn>
                <a:cxn ang="0">
                  <a:pos x="2" y="90"/>
                </a:cxn>
                <a:cxn ang="0">
                  <a:pos x="16" y="48"/>
                </a:cxn>
                <a:cxn ang="0">
                  <a:pos x="40" y="18"/>
                </a:cxn>
                <a:cxn ang="0">
                  <a:pos x="76" y="2"/>
                </a:cxn>
                <a:cxn ang="0">
                  <a:pos x="98" y="0"/>
                </a:cxn>
                <a:cxn ang="0">
                  <a:pos x="136" y="8"/>
                </a:cxn>
                <a:cxn ang="0">
                  <a:pos x="168" y="32"/>
                </a:cxn>
                <a:cxn ang="0">
                  <a:pos x="186" y="68"/>
                </a:cxn>
                <a:cxn ang="0">
                  <a:pos x="194" y="114"/>
                </a:cxn>
                <a:cxn ang="0">
                  <a:pos x="192" y="138"/>
                </a:cxn>
                <a:cxn ang="0">
                  <a:pos x="178" y="180"/>
                </a:cxn>
                <a:cxn ang="0">
                  <a:pos x="154" y="210"/>
                </a:cxn>
                <a:cxn ang="0">
                  <a:pos x="118" y="226"/>
                </a:cxn>
                <a:cxn ang="0">
                  <a:pos x="96" y="228"/>
                </a:cxn>
                <a:cxn ang="0">
                  <a:pos x="42" y="114"/>
                </a:cxn>
                <a:cxn ang="0">
                  <a:pos x="42" y="130"/>
                </a:cxn>
                <a:cxn ang="0">
                  <a:pos x="50" y="156"/>
                </a:cxn>
                <a:cxn ang="0">
                  <a:pos x="64" y="176"/>
                </a:cxn>
                <a:cxn ang="0">
                  <a:pos x="84" y="188"/>
                </a:cxn>
                <a:cxn ang="0">
                  <a:pos x="98" y="188"/>
                </a:cxn>
                <a:cxn ang="0">
                  <a:pos x="122" y="182"/>
                </a:cxn>
                <a:cxn ang="0">
                  <a:pos x="138" y="168"/>
                </a:cxn>
                <a:cxn ang="0">
                  <a:pos x="150" y="144"/>
                </a:cxn>
                <a:cxn ang="0">
                  <a:pos x="152" y="114"/>
                </a:cxn>
                <a:cxn ang="0">
                  <a:pos x="152" y="98"/>
                </a:cxn>
                <a:cxn ang="0">
                  <a:pos x="144" y="72"/>
                </a:cxn>
                <a:cxn ang="0">
                  <a:pos x="130" y="52"/>
                </a:cxn>
                <a:cxn ang="0">
                  <a:pos x="110" y="40"/>
                </a:cxn>
                <a:cxn ang="0">
                  <a:pos x="96" y="40"/>
                </a:cxn>
                <a:cxn ang="0">
                  <a:pos x="72" y="44"/>
                </a:cxn>
                <a:cxn ang="0">
                  <a:pos x="56" y="60"/>
                </a:cxn>
                <a:cxn ang="0">
                  <a:pos x="44" y="84"/>
                </a:cxn>
                <a:cxn ang="0">
                  <a:pos x="42" y="114"/>
                </a:cxn>
                <a:cxn ang="0">
                  <a:pos x="42" y="114"/>
                </a:cxn>
              </a:cxnLst>
              <a:rect l="0" t="0" r="r" b="b"/>
              <a:pathLst>
                <a:path w="194" h="228">
                  <a:moveTo>
                    <a:pt x="96" y="228"/>
                  </a:moveTo>
                  <a:lnTo>
                    <a:pt x="96" y="228"/>
                  </a:lnTo>
                  <a:lnTo>
                    <a:pt x="76" y="226"/>
                  </a:lnTo>
                  <a:lnTo>
                    <a:pt x="58" y="220"/>
                  </a:lnTo>
                  <a:lnTo>
                    <a:pt x="40" y="210"/>
                  </a:lnTo>
                  <a:lnTo>
                    <a:pt x="26" y="196"/>
                  </a:lnTo>
                  <a:lnTo>
                    <a:pt x="16" y="180"/>
                  </a:lnTo>
                  <a:lnTo>
                    <a:pt x="8" y="160"/>
                  </a:lnTo>
                  <a:lnTo>
                    <a:pt x="2" y="138"/>
                  </a:lnTo>
                  <a:lnTo>
                    <a:pt x="0" y="114"/>
                  </a:lnTo>
                  <a:lnTo>
                    <a:pt x="0" y="114"/>
                  </a:lnTo>
                  <a:lnTo>
                    <a:pt x="2" y="90"/>
                  </a:lnTo>
                  <a:lnTo>
                    <a:pt x="8" y="68"/>
                  </a:lnTo>
                  <a:lnTo>
                    <a:pt x="16" y="48"/>
                  </a:lnTo>
                  <a:lnTo>
                    <a:pt x="26" y="32"/>
                  </a:lnTo>
                  <a:lnTo>
                    <a:pt x="40" y="18"/>
                  </a:lnTo>
                  <a:lnTo>
                    <a:pt x="58" y="8"/>
                  </a:lnTo>
                  <a:lnTo>
                    <a:pt x="76" y="2"/>
                  </a:lnTo>
                  <a:lnTo>
                    <a:pt x="98" y="0"/>
                  </a:lnTo>
                  <a:lnTo>
                    <a:pt x="98" y="0"/>
                  </a:lnTo>
                  <a:lnTo>
                    <a:pt x="118" y="2"/>
                  </a:lnTo>
                  <a:lnTo>
                    <a:pt x="136" y="8"/>
                  </a:lnTo>
                  <a:lnTo>
                    <a:pt x="154" y="18"/>
                  </a:lnTo>
                  <a:lnTo>
                    <a:pt x="168" y="32"/>
                  </a:lnTo>
                  <a:lnTo>
                    <a:pt x="178" y="48"/>
                  </a:lnTo>
                  <a:lnTo>
                    <a:pt x="186" y="68"/>
                  </a:lnTo>
                  <a:lnTo>
                    <a:pt x="192" y="90"/>
                  </a:lnTo>
                  <a:lnTo>
                    <a:pt x="194" y="114"/>
                  </a:lnTo>
                  <a:lnTo>
                    <a:pt x="194" y="114"/>
                  </a:lnTo>
                  <a:lnTo>
                    <a:pt x="192" y="138"/>
                  </a:lnTo>
                  <a:lnTo>
                    <a:pt x="186" y="160"/>
                  </a:lnTo>
                  <a:lnTo>
                    <a:pt x="178" y="180"/>
                  </a:lnTo>
                  <a:lnTo>
                    <a:pt x="168" y="196"/>
                  </a:lnTo>
                  <a:lnTo>
                    <a:pt x="154" y="210"/>
                  </a:lnTo>
                  <a:lnTo>
                    <a:pt x="136" y="220"/>
                  </a:lnTo>
                  <a:lnTo>
                    <a:pt x="118" y="226"/>
                  </a:lnTo>
                  <a:lnTo>
                    <a:pt x="96" y="228"/>
                  </a:lnTo>
                  <a:lnTo>
                    <a:pt x="96" y="228"/>
                  </a:lnTo>
                  <a:lnTo>
                    <a:pt x="96" y="228"/>
                  </a:lnTo>
                  <a:close/>
                  <a:moveTo>
                    <a:pt x="42" y="114"/>
                  </a:moveTo>
                  <a:lnTo>
                    <a:pt x="42" y="114"/>
                  </a:lnTo>
                  <a:lnTo>
                    <a:pt x="42" y="130"/>
                  </a:lnTo>
                  <a:lnTo>
                    <a:pt x="44" y="144"/>
                  </a:lnTo>
                  <a:lnTo>
                    <a:pt x="50" y="156"/>
                  </a:lnTo>
                  <a:lnTo>
                    <a:pt x="56" y="168"/>
                  </a:lnTo>
                  <a:lnTo>
                    <a:pt x="64" y="176"/>
                  </a:lnTo>
                  <a:lnTo>
                    <a:pt x="74" y="182"/>
                  </a:lnTo>
                  <a:lnTo>
                    <a:pt x="84" y="188"/>
                  </a:lnTo>
                  <a:lnTo>
                    <a:pt x="98" y="188"/>
                  </a:lnTo>
                  <a:lnTo>
                    <a:pt x="98" y="188"/>
                  </a:lnTo>
                  <a:lnTo>
                    <a:pt x="110" y="188"/>
                  </a:lnTo>
                  <a:lnTo>
                    <a:pt x="122" y="182"/>
                  </a:lnTo>
                  <a:lnTo>
                    <a:pt x="130" y="176"/>
                  </a:lnTo>
                  <a:lnTo>
                    <a:pt x="138" y="168"/>
                  </a:lnTo>
                  <a:lnTo>
                    <a:pt x="144" y="156"/>
                  </a:lnTo>
                  <a:lnTo>
                    <a:pt x="150" y="144"/>
                  </a:lnTo>
                  <a:lnTo>
                    <a:pt x="152" y="130"/>
                  </a:lnTo>
                  <a:lnTo>
                    <a:pt x="152" y="114"/>
                  </a:lnTo>
                  <a:lnTo>
                    <a:pt x="152" y="114"/>
                  </a:lnTo>
                  <a:lnTo>
                    <a:pt x="152" y="98"/>
                  </a:lnTo>
                  <a:lnTo>
                    <a:pt x="150" y="84"/>
                  </a:lnTo>
                  <a:lnTo>
                    <a:pt x="144" y="72"/>
                  </a:lnTo>
                  <a:lnTo>
                    <a:pt x="138" y="60"/>
                  </a:lnTo>
                  <a:lnTo>
                    <a:pt x="130" y="52"/>
                  </a:lnTo>
                  <a:lnTo>
                    <a:pt x="120" y="44"/>
                  </a:lnTo>
                  <a:lnTo>
                    <a:pt x="110" y="40"/>
                  </a:lnTo>
                  <a:lnTo>
                    <a:pt x="96" y="40"/>
                  </a:lnTo>
                  <a:lnTo>
                    <a:pt x="96" y="40"/>
                  </a:lnTo>
                  <a:lnTo>
                    <a:pt x="84" y="40"/>
                  </a:lnTo>
                  <a:lnTo>
                    <a:pt x="72" y="44"/>
                  </a:lnTo>
                  <a:lnTo>
                    <a:pt x="64" y="52"/>
                  </a:lnTo>
                  <a:lnTo>
                    <a:pt x="56" y="60"/>
                  </a:lnTo>
                  <a:lnTo>
                    <a:pt x="50" y="72"/>
                  </a:lnTo>
                  <a:lnTo>
                    <a:pt x="44" y="84"/>
                  </a:lnTo>
                  <a:lnTo>
                    <a:pt x="42" y="98"/>
                  </a:lnTo>
                  <a:lnTo>
                    <a:pt x="42" y="114"/>
                  </a:lnTo>
                  <a:lnTo>
                    <a:pt x="42" y="114"/>
                  </a:lnTo>
                  <a:lnTo>
                    <a:pt x="42" y="114"/>
                  </a:lnTo>
                  <a:close/>
                </a:path>
              </a:pathLst>
            </a:custGeom>
            <a:solidFill>
              <a:schemeClr val="bg1"/>
            </a:solidFill>
            <a:ln w="9525">
              <a:noFill/>
              <a:round/>
              <a:headEnd/>
              <a:tailEnd/>
            </a:ln>
          </p:spPr>
          <p:txBody>
            <a:bodyPr/>
            <a:lstStyle/>
            <a:p>
              <a:endParaRPr lang="fr-FR"/>
            </a:p>
          </p:txBody>
        </p:sp>
        <p:sp>
          <p:nvSpPr>
            <p:cNvPr id="11355" name="Freeform 91"/>
            <p:cNvSpPr>
              <a:spLocks/>
            </p:cNvSpPr>
            <p:nvPr userDrawn="1"/>
          </p:nvSpPr>
          <p:spPr bwMode="auto">
            <a:xfrm>
              <a:off x="2675" y="518"/>
              <a:ext cx="62" cy="84"/>
            </a:xfrm>
            <a:custGeom>
              <a:avLst/>
              <a:gdLst/>
              <a:ahLst/>
              <a:cxnLst>
                <a:cxn ang="0">
                  <a:pos x="84" y="228"/>
                </a:cxn>
                <a:cxn ang="0">
                  <a:pos x="60" y="226"/>
                </a:cxn>
                <a:cxn ang="0">
                  <a:pos x="36" y="218"/>
                </a:cxn>
                <a:cxn ang="0">
                  <a:pos x="16" y="206"/>
                </a:cxn>
                <a:cxn ang="0">
                  <a:pos x="0" y="192"/>
                </a:cxn>
                <a:cxn ang="0">
                  <a:pos x="0" y="190"/>
                </a:cxn>
                <a:cxn ang="0">
                  <a:pos x="26" y="164"/>
                </a:cxn>
                <a:cxn ang="0">
                  <a:pos x="28" y="164"/>
                </a:cxn>
                <a:cxn ang="0">
                  <a:pos x="30" y="164"/>
                </a:cxn>
                <a:cxn ang="0">
                  <a:pos x="56" y="182"/>
                </a:cxn>
                <a:cxn ang="0">
                  <a:pos x="86" y="190"/>
                </a:cxn>
                <a:cxn ang="0">
                  <a:pos x="104" y="188"/>
                </a:cxn>
                <a:cxn ang="0">
                  <a:pos x="116" y="182"/>
                </a:cxn>
                <a:cxn ang="0">
                  <a:pos x="124" y="174"/>
                </a:cxn>
                <a:cxn ang="0">
                  <a:pos x="126" y="162"/>
                </a:cxn>
                <a:cxn ang="0">
                  <a:pos x="126" y="156"/>
                </a:cxn>
                <a:cxn ang="0">
                  <a:pos x="122" y="148"/>
                </a:cxn>
                <a:cxn ang="0">
                  <a:pos x="100" y="136"/>
                </a:cxn>
                <a:cxn ang="0">
                  <a:pos x="74" y="128"/>
                </a:cxn>
                <a:cxn ang="0">
                  <a:pos x="46" y="118"/>
                </a:cxn>
                <a:cxn ang="0">
                  <a:pos x="26" y="104"/>
                </a:cxn>
                <a:cxn ang="0">
                  <a:pos x="12" y="86"/>
                </a:cxn>
                <a:cxn ang="0">
                  <a:pos x="8" y="62"/>
                </a:cxn>
                <a:cxn ang="0">
                  <a:pos x="10" y="48"/>
                </a:cxn>
                <a:cxn ang="0">
                  <a:pos x="22" y="26"/>
                </a:cxn>
                <a:cxn ang="0">
                  <a:pos x="42" y="10"/>
                </a:cxn>
                <a:cxn ang="0">
                  <a:pos x="70" y="0"/>
                </a:cxn>
                <a:cxn ang="0">
                  <a:pos x="86" y="0"/>
                </a:cxn>
                <a:cxn ang="0">
                  <a:pos x="128" y="8"/>
                </a:cxn>
                <a:cxn ang="0">
                  <a:pos x="162" y="30"/>
                </a:cxn>
                <a:cxn ang="0">
                  <a:pos x="164" y="32"/>
                </a:cxn>
                <a:cxn ang="0">
                  <a:pos x="138" y="58"/>
                </a:cxn>
                <a:cxn ang="0">
                  <a:pos x="136" y="60"/>
                </a:cxn>
                <a:cxn ang="0">
                  <a:pos x="134" y="58"/>
                </a:cxn>
                <a:cxn ang="0">
                  <a:pos x="112" y="44"/>
                </a:cxn>
                <a:cxn ang="0">
                  <a:pos x="84" y="38"/>
                </a:cxn>
                <a:cxn ang="0">
                  <a:pos x="68" y="40"/>
                </a:cxn>
                <a:cxn ang="0">
                  <a:pos x="58" y="46"/>
                </a:cxn>
                <a:cxn ang="0">
                  <a:pos x="50" y="62"/>
                </a:cxn>
                <a:cxn ang="0">
                  <a:pos x="50" y="66"/>
                </a:cxn>
                <a:cxn ang="0">
                  <a:pos x="54" y="74"/>
                </a:cxn>
                <a:cxn ang="0">
                  <a:pos x="74" y="84"/>
                </a:cxn>
                <a:cxn ang="0">
                  <a:pos x="96" y="92"/>
                </a:cxn>
                <a:cxn ang="0">
                  <a:pos x="136" y="108"/>
                </a:cxn>
                <a:cxn ang="0">
                  <a:pos x="156" y="122"/>
                </a:cxn>
                <a:cxn ang="0">
                  <a:pos x="166" y="146"/>
                </a:cxn>
                <a:cxn ang="0">
                  <a:pos x="168" y="160"/>
                </a:cxn>
                <a:cxn ang="0">
                  <a:pos x="162" y="188"/>
                </a:cxn>
                <a:cxn ang="0">
                  <a:pos x="146" y="208"/>
                </a:cxn>
                <a:cxn ang="0">
                  <a:pos x="120" y="222"/>
                </a:cxn>
                <a:cxn ang="0">
                  <a:pos x="84" y="228"/>
                </a:cxn>
                <a:cxn ang="0">
                  <a:pos x="84" y="228"/>
                </a:cxn>
              </a:cxnLst>
              <a:rect l="0" t="0" r="r" b="b"/>
              <a:pathLst>
                <a:path w="168" h="228">
                  <a:moveTo>
                    <a:pt x="84" y="228"/>
                  </a:moveTo>
                  <a:lnTo>
                    <a:pt x="84" y="228"/>
                  </a:lnTo>
                  <a:lnTo>
                    <a:pt x="72" y="228"/>
                  </a:lnTo>
                  <a:lnTo>
                    <a:pt x="60" y="226"/>
                  </a:lnTo>
                  <a:lnTo>
                    <a:pt x="48" y="222"/>
                  </a:lnTo>
                  <a:lnTo>
                    <a:pt x="36" y="218"/>
                  </a:lnTo>
                  <a:lnTo>
                    <a:pt x="26" y="212"/>
                  </a:lnTo>
                  <a:lnTo>
                    <a:pt x="16" y="206"/>
                  </a:lnTo>
                  <a:lnTo>
                    <a:pt x="8" y="200"/>
                  </a:lnTo>
                  <a:lnTo>
                    <a:pt x="0" y="192"/>
                  </a:lnTo>
                  <a:lnTo>
                    <a:pt x="0" y="192"/>
                  </a:lnTo>
                  <a:lnTo>
                    <a:pt x="0" y="190"/>
                  </a:lnTo>
                  <a:lnTo>
                    <a:pt x="2" y="188"/>
                  </a:lnTo>
                  <a:lnTo>
                    <a:pt x="26" y="164"/>
                  </a:lnTo>
                  <a:lnTo>
                    <a:pt x="26" y="164"/>
                  </a:lnTo>
                  <a:lnTo>
                    <a:pt x="28" y="164"/>
                  </a:lnTo>
                  <a:lnTo>
                    <a:pt x="30" y="164"/>
                  </a:lnTo>
                  <a:lnTo>
                    <a:pt x="30" y="164"/>
                  </a:lnTo>
                  <a:lnTo>
                    <a:pt x="42" y="176"/>
                  </a:lnTo>
                  <a:lnTo>
                    <a:pt x="56" y="182"/>
                  </a:lnTo>
                  <a:lnTo>
                    <a:pt x="70" y="188"/>
                  </a:lnTo>
                  <a:lnTo>
                    <a:pt x="86" y="190"/>
                  </a:lnTo>
                  <a:lnTo>
                    <a:pt x="86" y="190"/>
                  </a:lnTo>
                  <a:lnTo>
                    <a:pt x="104" y="188"/>
                  </a:lnTo>
                  <a:lnTo>
                    <a:pt x="110" y="186"/>
                  </a:lnTo>
                  <a:lnTo>
                    <a:pt x="116" y="182"/>
                  </a:lnTo>
                  <a:lnTo>
                    <a:pt x="120" y="178"/>
                  </a:lnTo>
                  <a:lnTo>
                    <a:pt x="124" y="174"/>
                  </a:lnTo>
                  <a:lnTo>
                    <a:pt x="126" y="168"/>
                  </a:lnTo>
                  <a:lnTo>
                    <a:pt x="126" y="162"/>
                  </a:lnTo>
                  <a:lnTo>
                    <a:pt x="126" y="162"/>
                  </a:lnTo>
                  <a:lnTo>
                    <a:pt x="126" y="156"/>
                  </a:lnTo>
                  <a:lnTo>
                    <a:pt x="124" y="152"/>
                  </a:lnTo>
                  <a:lnTo>
                    <a:pt x="122" y="148"/>
                  </a:lnTo>
                  <a:lnTo>
                    <a:pt x="116" y="144"/>
                  </a:lnTo>
                  <a:lnTo>
                    <a:pt x="100" y="136"/>
                  </a:lnTo>
                  <a:lnTo>
                    <a:pt x="74" y="128"/>
                  </a:lnTo>
                  <a:lnTo>
                    <a:pt x="74" y="128"/>
                  </a:lnTo>
                  <a:lnTo>
                    <a:pt x="60" y="122"/>
                  </a:lnTo>
                  <a:lnTo>
                    <a:pt x="46" y="118"/>
                  </a:lnTo>
                  <a:lnTo>
                    <a:pt x="34" y="112"/>
                  </a:lnTo>
                  <a:lnTo>
                    <a:pt x="26" y="104"/>
                  </a:lnTo>
                  <a:lnTo>
                    <a:pt x="18" y="96"/>
                  </a:lnTo>
                  <a:lnTo>
                    <a:pt x="12" y="86"/>
                  </a:lnTo>
                  <a:lnTo>
                    <a:pt x="10" y="76"/>
                  </a:lnTo>
                  <a:lnTo>
                    <a:pt x="8" y="62"/>
                  </a:lnTo>
                  <a:lnTo>
                    <a:pt x="8" y="62"/>
                  </a:lnTo>
                  <a:lnTo>
                    <a:pt x="10" y="48"/>
                  </a:lnTo>
                  <a:lnTo>
                    <a:pt x="14" y="36"/>
                  </a:lnTo>
                  <a:lnTo>
                    <a:pt x="22" y="26"/>
                  </a:lnTo>
                  <a:lnTo>
                    <a:pt x="30" y="16"/>
                  </a:lnTo>
                  <a:lnTo>
                    <a:pt x="42" y="10"/>
                  </a:lnTo>
                  <a:lnTo>
                    <a:pt x="56" y="4"/>
                  </a:lnTo>
                  <a:lnTo>
                    <a:pt x="70" y="0"/>
                  </a:lnTo>
                  <a:lnTo>
                    <a:pt x="86" y="0"/>
                  </a:lnTo>
                  <a:lnTo>
                    <a:pt x="86" y="0"/>
                  </a:lnTo>
                  <a:lnTo>
                    <a:pt x="108" y="2"/>
                  </a:lnTo>
                  <a:lnTo>
                    <a:pt x="128" y="8"/>
                  </a:lnTo>
                  <a:lnTo>
                    <a:pt x="146" y="18"/>
                  </a:lnTo>
                  <a:lnTo>
                    <a:pt x="162" y="30"/>
                  </a:lnTo>
                  <a:lnTo>
                    <a:pt x="162" y="30"/>
                  </a:lnTo>
                  <a:lnTo>
                    <a:pt x="164" y="32"/>
                  </a:lnTo>
                  <a:lnTo>
                    <a:pt x="162" y="34"/>
                  </a:lnTo>
                  <a:lnTo>
                    <a:pt x="138" y="58"/>
                  </a:lnTo>
                  <a:lnTo>
                    <a:pt x="138" y="58"/>
                  </a:lnTo>
                  <a:lnTo>
                    <a:pt x="136" y="60"/>
                  </a:lnTo>
                  <a:lnTo>
                    <a:pt x="134" y="58"/>
                  </a:lnTo>
                  <a:lnTo>
                    <a:pt x="134" y="58"/>
                  </a:lnTo>
                  <a:lnTo>
                    <a:pt x="124" y="50"/>
                  </a:lnTo>
                  <a:lnTo>
                    <a:pt x="112" y="44"/>
                  </a:lnTo>
                  <a:lnTo>
                    <a:pt x="98" y="40"/>
                  </a:lnTo>
                  <a:lnTo>
                    <a:pt x="84" y="38"/>
                  </a:lnTo>
                  <a:lnTo>
                    <a:pt x="84" y="38"/>
                  </a:lnTo>
                  <a:lnTo>
                    <a:pt x="68" y="40"/>
                  </a:lnTo>
                  <a:lnTo>
                    <a:pt x="62" y="42"/>
                  </a:lnTo>
                  <a:lnTo>
                    <a:pt x="58" y="46"/>
                  </a:lnTo>
                  <a:lnTo>
                    <a:pt x="52" y="52"/>
                  </a:lnTo>
                  <a:lnTo>
                    <a:pt x="50" y="62"/>
                  </a:lnTo>
                  <a:lnTo>
                    <a:pt x="50" y="62"/>
                  </a:lnTo>
                  <a:lnTo>
                    <a:pt x="50" y="66"/>
                  </a:lnTo>
                  <a:lnTo>
                    <a:pt x="52" y="70"/>
                  </a:lnTo>
                  <a:lnTo>
                    <a:pt x="54" y="74"/>
                  </a:lnTo>
                  <a:lnTo>
                    <a:pt x="60" y="78"/>
                  </a:lnTo>
                  <a:lnTo>
                    <a:pt x="74" y="84"/>
                  </a:lnTo>
                  <a:lnTo>
                    <a:pt x="96" y="92"/>
                  </a:lnTo>
                  <a:lnTo>
                    <a:pt x="96" y="92"/>
                  </a:lnTo>
                  <a:lnTo>
                    <a:pt x="124" y="102"/>
                  </a:lnTo>
                  <a:lnTo>
                    <a:pt x="136" y="108"/>
                  </a:lnTo>
                  <a:lnTo>
                    <a:pt x="148" y="114"/>
                  </a:lnTo>
                  <a:lnTo>
                    <a:pt x="156" y="122"/>
                  </a:lnTo>
                  <a:lnTo>
                    <a:pt x="162" y="134"/>
                  </a:lnTo>
                  <a:lnTo>
                    <a:pt x="166" y="146"/>
                  </a:lnTo>
                  <a:lnTo>
                    <a:pt x="168" y="160"/>
                  </a:lnTo>
                  <a:lnTo>
                    <a:pt x="168" y="160"/>
                  </a:lnTo>
                  <a:lnTo>
                    <a:pt x="166" y="174"/>
                  </a:lnTo>
                  <a:lnTo>
                    <a:pt x="162" y="188"/>
                  </a:lnTo>
                  <a:lnTo>
                    <a:pt x="156" y="200"/>
                  </a:lnTo>
                  <a:lnTo>
                    <a:pt x="146" y="208"/>
                  </a:lnTo>
                  <a:lnTo>
                    <a:pt x="134" y="216"/>
                  </a:lnTo>
                  <a:lnTo>
                    <a:pt x="120" y="222"/>
                  </a:lnTo>
                  <a:lnTo>
                    <a:pt x="104" y="226"/>
                  </a:lnTo>
                  <a:lnTo>
                    <a:pt x="84" y="228"/>
                  </a:lnTo>
                  <a:lnTo>
                    <a:pt x="84" y="228"/>
                  </a:lnTo>
                  <a:lnTo>
                    <a:pt x="84" y="228"/>
                  </a:lnTo>
                  <a:close/>
                </a:path>
              </a:pathLst>
            </a:custGeom>
            <a:solidFill>
              <a:schemeClr val="bg1"/>
            </a:solidFill>
            <a:ln w="9525">
              <a:noFill/>
              <a:round/>
              <a:headEnd/>
              <a:tailEnd/>
            </a:ln>
          </p:spPr>
          <p:txBody>
            <a:bodyPr/>
            <a:lstStyle/>
            <a:p>
              <a:endParaRPr lang="fr-FR"/>
            </a:p>
          </p:txBody>
        </p:sp>
        <p:sp>
          <p:nvSpPr>
            <p:cNvPr id="11356" name="Freeform 92"/>
            <p:cNvSpPr>
              <a:spLocks noEditPoints="1"/>
            </p:cNvSpPr>
            <p:nvPr userDrawn="1"/>
          </p:nvSpPr>
          <p:spPr bwMode="auto">
            <a:xfrm>
              <a:off x="2752" y="519"/>
              <a:ext cx="62" cy="81"/>
            </a:xfrm>
            <a:custGeom>
              <a:avLst/>
              <a:gdLst/>
              <a:ahLst/>
              <a:cxnLst>
                <a:cxn ang="0">
                  <a:pos x="90" y="140"/>
                </a:cxn>
                <a:cxn ang="0">
                  <a:pos x="40" y="140"/>
                </a:cxn>
                <a:cxn ang="0">
                  <a:pos x="40" y="216"/>
                </a:cxn>
                <a:cxn ang="0">
                  <a:pos x="40" y="216"/>
                </a:cxn>
                <a:cxn ang="0">
                  <a:pos x="38" y="220"/>
                </a:cxn>
                <a:cxn ang="0">
                  <a:pos x="36" y="220"/>
                </a:cxn>
                <a:cxn ang="0">
                  <a:pos x="2" y="220"/>
                </a:cxn>
                <a:cxn ang="0">
                  <a:pos x="2" y="220"/>
                </a:cxn>
                <a:cxn ang="0">
                  <a:pos x="0" y="220"/>
                </a:cxn>
                <a:cxn ang="0">
                  <a:pos x="0" y="216"/>
                </a:cxn>
                <a:cxn ang="0">
                  <a:pos x="0" y="24"/>
                </a:cxn>
                <a:cxn ang="0">
                  <a:pos x="0" y="24"/>
                </a:cxn>
                <a:cxn ang="0">
                  <a:pos x="0" y="14"/>
                </a:cxn>
                <a:cxn ang="0">
                  <a:pos x="6" y="6"/>
                </a:cxn>
                <a:cxn ang="0">
                  <a:pos x="14" y="2"/>
                </a:cxn>
                <a:cxn ang="0">
                  <a:pos x="22" y="0"/>
                </a:cxn>
                <a:cxn ang="0">
                  <a:pos x="94" y="0"/>
                </a:cxn>
                <a:cxn ang="0">
                  <a:pos x="94" y="0"/>
                </a:cxn>
                <a:cxn ang="0">
                  <a:pos x="108" y="0"/>
                </a:cxn>
                <a:cxn ang="0">
                  <a:pos x="122" y="4"/>
                </a:cxn>
                <a:cxn ang="0">
                  <a:pos x="136" y="8"/>
                </a:cxn>
                <a:cxn ang="0">
                  <a:pos x="146" y="16"/>
                </a:cxn>
                <a:cxn ang="0">
                  <a:pos x="156" y="26"/>
                </a:cxn>
                <a:cxn ang="0">
                  <a:pos x="162" y="38"/>
                </a:cxn>
                <a:cxn ang="0">
                  <a:pos x="168" y="52"/>
                </a:cxn>
                <a:cxn ang="0">
                  <a:pos x="168" y="68"/>
                </a:cxn>
                <a:cxn ang="0">
                  <a:pos x="168" y="68"/>
                </a:cxn>
                <a:cxn ang="0">
                  <a:pos x="168" y="86"/>
                </a:cxn>
                <a:cxn ang="0">
                  <a:pos x="162" y="100"/>
                </a:cxn>
                <a:cxn ang="0">
                  <a:pos x="156" y="114"/>
                </a:cxn>
                <a:cxn ang="0">
                  <a:pos x="146" y="124"/>
                </a:cxn>
                <a:cxn ang="0">
                  <a:pos x="134" y="130"/>
                </a:cxn>
                <a:cxn ang="0">
                  <a:pos x="120" y="136"/>
                </a:cxn>
                <a:cxn ang="0">
                  <a:pos x="106" y="140"/>
                </a:cxn>
                <a:cxn ang="0">
                  <a:pos x="90" y="140"/>
                </a:cxn>
                <a:cxn ang="0">
                  <a:pos x="90" y="140"/>
                </a:cxn>
                <a:cxn ang="0">
                  <a:pos x="90" y="140"/>
                </a:cxn>
                <a:cxn ang="0">
                  <a:pos x="92" y="38"/>
                </a:cxn>
                <a:cxn ang="0">
                  <a:pos x="40" y="38"/>
                </a:cxn>
                <a:cxn ang="0">
                  <a:pos x="40" y="102"/>
                </a:cxn>
                <a:cxn ang="0">
                  <a:pos x="92" y="102"/>
                </a:cxn>
                <a:cxn ang="0">
                  <a:pos x="92" y="102"/>
                </a:cxn>
                <a:cxn ang="0">
                  <a:pos x="100" y="102"/>
                </a:cxn>
                <a:cxn ang="0">
                  <a:pos x="108" y="100"/>
                </a:cxn>
                <a:cxn ang="0">
                  <a:pos x="114" y="98"/>
                </a:cxn>
                <a:cxn ang="0">
                  <a:pos x="118" y="94"/>
                </a:cxn>
                <a:cxn ang="0">
                  <a:pos x="122" y="90"/>
                </a:cxn>
                <a:cxn ang="0">
                  <a:pos x="126" y="84"/>
                </a:cxn>
                <a:cxn ang="0">
                  <a:pos x="128" y="76"/>
                </a:cxn>
                <a:cxn ang="0">
                  <a:pos x="128" y="70"/>
                </a:cxn>
                <a:cxn ang="0">
                  <a:pos x="128" y="70"/>
                </a:cxn>
                <a:cxn ang="0">
                  <a:pos x="128" y="62"/>
                </a:cxn>
                <a:cxn ang="0">
                  <a:pos x="126" y="56"/>
                </a:cxn>
                <a:cxn ang="0">
                  <a:pos x="122" y="50"/>
                </a:cxn>
                <a:cxn ang="0">
                  <a:pos x="118" y="46"/>
                </a:cxn>
                <a:cxn ang="0">
                  <a:pos x="114" y="42"/>
                </a:cxn>
                <a:cxn ang="0">
                  <a:pos x="108" y="40"/>
                </a:cxn>
                <a:cxn ang="0">
                  <a:pos x="92" y="38"/>
                </a:cxn>
                <a:cxn ang="0">
                  <a:pos x="92" y="38"/>
                </a:cxn>
                <a:cxn ang="0">
                  <a:pos x="92" y="38"/>
                </a:cxn>
              </a:cxnLst>
              <a:rect l="0" t="0" r="r" b="b"/>
              <a:pathLst>
                <a:path w="168" h="220">
                  <a:moveTo>
                    <a:pt x="90" y="140"/>
                  </a:moveTo>
                  <a:lnTo>
                    <a:pt x="40" y="140"/>
                  </a:lnTo>
                  <a:lnTo>
                    <a:pt x="40" y="216"/>
                  </a:lnTo>
                  <a:lnTo>
                    <a:pt x="40" y="216"/>
                  </a:lnTo>
                  <a:lnTo>
                    <a:pt x="38" y="220"/>
                  </a:lnTo>
                  <a:lnTo>
                    <a:pt x="36" y="220"/>
                  </a:lnTo>
                  <a:lnTo>
                    <a:pt x="2" y="220"/>
                  </a:lnTo>
                  <a:lnTo>
                    <a:pt x="2" y="220"/>
                  </a:lnTo>
                  <a:lnTo>
                    <a:pt x="0" y="220"/>
                  </a:lnTo>
                  <a:lnTo>
                    <a:pt x="0" y="216"/>
                  </a:lnTo>
                  <a:lnTo>
                    <a:pt x="0" y="24"/>
                  </a:lnTo>
                  <a:lnTo>
                    <a:pt x="0" y="24"/>
                  </a:lnTo>
                  <a:lnTo>
                    <a:pt x="0" y="14"/>
                  </a:lnTo>
                  <a:lnTo>
                    <a:pt x="6" y="6"/>
                  </a:lnTo>
                  <a:lnTo>
                    <a:pt x="14" y="2"/>
                  </a:lnTo>
                  <a:lnTo>
                    <a:pt x="22" y="0"/>
                  </a:lnTo>
                  <a:lnTo>
                    <a:pt x="94" y="0"/>
                  </a:lnTo>
                  <a:lnTo>
                    <a:pt x="94" y="0"/>
                  </a:lnTo>
                  <a:lnTo>
                    <a:pt x="108" y="0"/>
                  </a:lnTo>
                  <a:lnTo>
                    <a:pt x="122" y="4"/>
                  </a:lnTo>
                  <a:lnTo>
                    <a:pt x="136" y="8"/>
                  </a:lnTo>
                  <a:lnTo>
                    <a:pt x="146" y="16"/>
                  </a:lnTo>
                  <a:lnTo>
                    <a:pt x="156" y="26"/>
                  </a:lnTo>
                  <a:lnTo>
                    <a:pt x="162" y="38"/>
                  </a:lnTo>
                  <a:lnTo>
                    <a:pt x="168" y="52"/>
                  </a:lnTo>
                  <a:lnTo>
                    <a:pt x="168" y="68"/>
                  </a:lnTo>
                  <a:lnTo>
                    <a:pt x="168" y="68"/>
                  </a:lnTo>
                  <a:lnTo>
                    <a:pt x="168" y="86"/>
                  </a:lnTo>
                  <a:lnTo>
                    <a:pt x="162" y="100"/>
                  </a:lnTo>
                  <a:lnTo>
                    <a:pt x="156" y="114"/>
                  </a:lnTo>
                  <a:lnTo>
                    <a:pt x="146" y="124"/>
                  </a:lnTo>
                  <a:lnTo>
                    <a:pt x="134" y="130"/>
                  </a:lnTo>
                  <a:lnTo>
                    <a:pt x="120" y="136"/>
                  </a:lnTo>
                  <a:lnTo>
                    <a:pt x="106" y="140"/>
                  </a:lnTo>
                  <a:lnTo>
                    <a:pt x="90" y="140"/>
                  </a:lnTo>
                  <a:lnTo>
                    <a:pt x="90" y="140"/>
                  </a:lnTo>
                  <a:lnTo>
                    <a:pt x="90" y="140"/>
                  </a:lnTo>
                  <a:close/>
                  <a:moveTo>
                    <a:pt x="92" y="38"/>
                  </a:moveTo>
                  <a:lnTo>
                    <a:pt x="40" y="38"/>
                  </a:lnTo>
                  <a:lnTo>
                    <a:pt x="40" y="102"/>
                  </a:lnTo>
                  <a:lnTo>
                    <a:pt x="92" y="102"/>
                  </a:lnTo>
                  <a:lnTo>
                    <a:pt x="92" y="102"/>
                  </a:lnTo>
                  <a:lnTo>
                    <a:pt x="100" y="102"/>
                  </a:lnTo>
                  <a:lnTo>
                    <a:pt x="108" y="100"/>
                  </a:lnTo>
                  <a:lnTo>
                    <a:pt x="114" y="98"/>
                  </a:lnTo>
                  <a:lnTo>
                    <a:pt x="118" y="94"/>
                  </a:lnTo>
                  <a:lnTo>
                    <a:pt x="122" y="90"/>
                  </a:lnTo>
                  <a:lnTo>
                    <a:pt x="126" y="84"/>
                  </a:lnTo>
                  <a:lnTo>
                    <a:pt x="128" y="76"/>
                  </a:lnTo>
                  <a:lnTo>
                    <a:pt x="128" y="70"/>
                  </a:lnTo>
                  <a:lnTo>
                    <a:pt x="128" y="70"/>
                  </a:lnTo>
                  <a:lnTo>
                    <a:pt x="128" y="62"/>
                  </a:lnTo>
                  <a:lnTo>
                    <a:pt x="126" y="56"/>
                  </a:lnTo>
                  <a:lnTo>
                    <a:pt x="122" y="50"/>
                  </a:lnTo>
                  <a:lnTo>
                    <a:pt x="118" y="46"/>
                  </a:lnTo>
                  <a:lnTo>
                    <a:pt x="114" y="42"/>
                  </a:lnTo>
                  <a:lnTo>
                    <a:pt x="108" y="40"/>
                  </a:lnTo>
                  <a:lnTo>
                    <a:pt x="92" y="38"/>
                  </a:lnTo>
                  <a:lnTo>
                    <a:pt x="92" y="38"/>
                  </a:lnTo>
                  <a:lnTo>
                    <a:pt x="92" y="38"/>
                  </a:lnTo>
                  <a:close/>
                </a:path>
              </a:pathLst>
            </a:custGeom>
            <a:solidFill>
              <a:schemeClr val="bg1"/>
            </a:solidFill>
            <a:ln w="9525">
              <a:noFill/>
              <a:round/>
              <a:headEnd/>
              <a:tailEnd/>
            </a:ln>
          </p:spPr>
          <p:txBody>
            <a:bodyPr/>
            <a:lstStyle/>
            <a:p>
              <a:endParaRPr lang="fr-FR"/>
            </a:p>
          </p:txBody>
        </p:sp>
        <p:sp>
          <p:nvSpPr>
            <p:cNvPr id="11357" name="Freeform 93"/>
            <p:cNvSpPr>
              <a:spLocks/>
            </p:cNvSpPr>
            <p:nvPr userDrawn="1"/>
          </p:nvSpPr>
          <p:spPr bwMode="auto">
            <a:xfrm>
              <a:off x="2827" y="519"/>
              <a:ext cx="15" cy="81"/>
            </a:xfrm>
            <a:custGeom>
              <a:avLst/>
              <a:gdLst/>
              <a:ahLst/>
              <a:cxnLst>
                <a:cxn ang="0">
                  <a:pos x="38" y="220"/>
                </a:cxn>
                <a:cxn ang="0">
                  <a:pos x="4" y="220"/>
                </a:cxn>
                <a:cxn ang="0">
                  <a:pos x="4" y="220"/>
                </a:cxn>
                <a:cxn ang="0">
                  <a:pos x="0" y="220"/>
                </a:cxn>
                <a:cxn ang="0">
                  <a:pos x="0" y="216"/>
                </a:cxn>
                <a:cxn ang="0">
                  <a:pos x="0" y="4"/>
                </a:cxn>
                <a:cxn ang="0">
                  <a:pos x="0" y="4"/>
                </a:cxn>
                <a:cxn ang="0">
                  <a:pos x="0" y="0"/>
                </a:cxn>
                <a:cxn ang="0">
                  <a:pos x="4" y="0"/>
                </a:cxn>
                <a:cxn ang="0">
                  <a:pos x="38" y="0"/>
                </a:cxn>
                <a:cxn ang="0">
                  <a:pos x="38" y="0"/>
                </a:cxn>
                <a:cxn ang="0">
                  <a:pos x="40" y="0"/>
                </a:cxn>
                <a:cxn ang="0">
                  <a:pos x="40" y="4"/>
                </a:cxn>
                <a:cxn ang="0">
                  <a:pos x="40" y="216"/>
                </a:cxn>
                <a:cxn ang="0">
                  <a:pos x="40" y="216"/>
                </a:cxn>
                <a:cxn ang="0">
                  <a:pos x="40" y="220"/>
                </a:cxn>
                <a:cxn ang="0">
                  <a:pos x="38" y="220"/>
                </a:cxn>
                <a:cxn ang="0">
                  <a:pos x="38" y="220"/>
                </a:cxn>
                <a:cxn ang="0">
                  <a:pos x="38" y="220"/>
                </a:cxn>
              </a:cxnLst>
              <a:rect l="0" t="0" r="r" b="b"/>
              <a:pathLst>
                <a:path w="40" h="220">
                  <a:moveTo>
                    <a:pt x="38" y="220"/>
                  </a:moveTo>
                  <a:lnTo>
                    <a:pt x="4" y="220"/>
                  </a:lnTo>
                  <a:lnTo>
                    <a:pt x="4" y="220"/>
                  </a:lnTo>
                  <a:lnTo>
                    <a:pt x="0" y="220"/>
                  </a:lnTo>
                  <a:lnTo>
                    <a:pt x="0" y="216"/>
                  </a:lnTo>
                  <a:lnTo>
                    <a:pt x="0" y="4"/>
                  </a:lnTo>
                  <a:lnTo>
                    <a:pt x="0" y="4"/>
                  </a:lnTo>
                  <a:lnTo>
                    <a:pt x="0" y="0"/>
                  </a:lnTo>
                  <a:lnTo>
                    <a:pt x="4" y="0"/>
                  </a:lnTo>
                  <a:lnTo>
                    <a:pt x="38" y="0"/>
                  </a:lnTo>
                  <a:lnTo>
                    <a:pt x="38" y="0"/>
                  </a:lnTo>
                  <a:lnTo>
                    <a:pt x="40" y="0"/>
                  </a:lnTo>
                  <a:lnTo>
                    <a:pt x="40" y="4"/>
                  </a:lnTo>
                  <a:lnTo>
                    <a:pt x="40" y="216"/>
                  </a:lnTo>
                  <a:lnTo>
                    <a:pt x="40" y="216"/>
                  </a:lnTo>
                  <a:lnTo>
                    <a:pt x="40" y="220"/>
                  </a:lnTo>
                  <a:lnTo>
                    <a:pt x="38" y="220"/>
                  </a:lnTo>
                  <a:lnTo>
                    <a:pt x="38" y="220"/>
                  </a:lnTo>
                  <a:lnTo>
                    <a:pt x="38" y="220"/>
                  </a:lnTo>
                  <a:close/>
                </a:path>
              </a:pathLst>
            </a:custGeom>
            <a:solidFill>
              <a:schemeClr val="bg1"/>
            </a:solidFill>
            <a:ln w="9525">
              <a:noFill/>
              <a:round/>
              <a:headEnd/>
              <a:tailEnd/>
            </a:ln>
          </p:spPr>
          <p:txBody>
            <a:bodyPr/>
            <a:lstStyle/>
            <a:p>
              <a:endParaRPr lang="fr-FR"/>
            </a:p>
          </p:txBody>
        </p:sp>
        <p:sp>
          <p:nvSpPr>
            <p:cNvPr id="11358" name="Freeform 94"/>
            <p:cNvSpPr>
              <a:spLocks/>
            </p:cNvSpPr>
            <p:nvPr userDrawn="1"/>
          </p:nvSpPr>
          <p:spPr bwMode="auto">
            <a:xfrm>
              <a:off x="2855" y="519"/>
              <a:ext cx="64" cy="81"/>
            </a:xfrm>
            <a:custGeom>
              <a:avLst/>
              <a:gdLst/>
              <a:ahLst/>
              <a:cxnLst>
                <a:cxn ang="0">
                  <a:pos x="170" y="40"/>
                </a:cxn>
                <a:cxn ang="0">
                  <a:pos x="108" y="40"/>
                </a:cxn>
                <a:cxn ang="0">
                  <a:pos x="108" y="216"/>
                </a:cxn>
                <a:cxn ang="0">
                  <a:pos x="108" y="216"/>
                </a:cxn>
                <a:cxn ang="0">
                  <a:pos x="106" y="220"/>
                </a:cxn>
                <a:cxn ang="0">
                  <a:pos x="104" y="220"/>
                </a:cxn>
                <a:cxn ang="0">
                  <a:pos x="70" y="220"/>
                </a:cxn>
                <a:cxn ang="0">
                  <a:pos x="70" y="220"/>
                </a:cxn>
                <a:cxn ang="0">
                  <a:pos x="68" y="220"/>
                </a:cxn>
                <a:cxn ang="0">
                  <a:pos x="66" y="216"/>
                </a:cxn>
                <a:cxn ang="0">
                  <a:pos x="66" y="40"/>
                </a:cxn>
                <a:cxn ang="0">
                  <a:pos x="4" y="40"/>
                </a:cxn>
                <a:cxn ang="0">
                  <a:pos x="4" y="40"/>
                </a:cxn>
                <a:cxn ang="0">
                  <a:pos x="2" y="38"/>
                </a:cxn>
                <a:cxn ang="0">
                  <a:pos x="0" y="36"/>
                </a:cxn>
                <a:cxn ang="0">
                  <a:pos x="0" y="4"/>
                </a:cxn>
                <a:cxn ang="0">
                  <a:pos x="0" y="4"/>
                </a:cxn>
                <a:cxn ang="0">
                  <a:pos x="2" y="0"/>
                </a:cxn>
                <a:cxn ang="0">
                  <a:pos x="4" y="0"/>
                </a:cxn>
                <a:cxn ang="0">
                  <a:pos x="170" y="0"/>
                </a:cxn>
                <a:cxn ang="0">
                  <a:pos x="170" y="0"/>
                </a:cxn>
                <a:cxn ang="0">
                  <a:pos x="172" y="0"/>
                </a:cxn>
                <a:cxn ang="0">
                  <a:pos x="174" y="4"/>
                </a:cxn>
                <a:cxn ang="0">
                  <a:pos x="174" y="36"/>
                </a:cxn>
                <a:cxn ang="0">
                  <a:pos x="174" y="36"/>
                </a:cxn>
                <a:cxn ang="0">
                  <a:pos x="172" y="38"/>
                </a:cxn>
                <a:cxn ang="0">
                  <a:pos x="170" y="40"/>
                </a:cxn>
                <a:cxn ang="0">
                  <a:pos x="170" y="40"/>
                </a:cxn>
                <a:cxn ang="0">
                  <a:pos x="170" y="40"/>
                </a:cxn>
              </a:cxnLst>
              <a:rect l="0" t="0" r="r" b="b"/>
              <a:pathLst>
                <a:path w="174" h="220">
                  <a:moveTo>
                    <a:pt x="170" y="40"/>
                  </a:moveTo>
                  <a:lnTo>
                    <a:pt x="108" y="40"/>
                  </a:lnTo>
                  <a:lnTo>
                    <a:pt x="108" y="216"/>
                  </a:lnTo>
                  <a:lnTo>
                    <a:pt x="108" y="216"/>
                  </a:lnTo>
                  <a:lnTo>
                    <a:pt x="106" y="220"/>
                  </a:lnTo>
                  <a:lnTo>
                    <a:pt x="104" y="220"/>
                  </a:lnTo>
                  <a:lnTo>
                    <a:pt x="70" y="220"/>
                  </a:lnTo>
                  <a:lnTo>
                    <a:pt x="70" y="220"/>
                  </a:lnTo>
                  <a:lnTo>
                    <a:pt x="68" y="220"/>
                  </a:lnTo>
                  <a:lnTo>
                    <a:pt x="66" y="216"/>
                  </a:lnTo>
                  <a:lnTo>
                    <a:pt x="66" y="40"/>
                  </a:lnTo>
                  <a:lnTo>
                    <a:pt x="4" y="40"/>
                  </a:lnTo>
                  <a:lnTo>
                    <a:pt x="4" y="40"/>
                  </a:lnTo>
                  <a:lnTo>
                    <a:pt x="2" y="38"/>
                  </a:lnTo>
                  <a:lnTo>
                    <a:pt x="0" y="36"/>
                  </a:lnTo>
                  <a:lnTo>
                    <a:pt x="0" y="4"/>
                  </a:lnTo>
                  <a:lnTo>
                    <a:pt x="0" y="4"/>
                  </a:lnTo>
                  <a:lnTo>
                    <a:pt x="2" y="0"/>
                  </a:lnTo>
                  <a:lnTo>
                    <a:pt x="4" y="0"/>
                  </a:lnTo>
                  <a:lnTo>
                    <a:pt x="170" y="0"/>
                  </a:lnTo>
                  <a:lnTo>
                    <a:pt x="170" y="0"/>
                  </a:lnTo>
                  <a:lnTo>
                    <a:pt x="172" y="0"/>
                  </a:lnTo>
                  <a:lnTo>
                    <a:pt x="174" y="4"/>
                  </a:lnTo>
                  <a:lnTo>
                    <a:pt x="174" y="36"/>
                  </a:lnTo>
                  <a:lnTo>
                    <a:pt x="174" y="36"/>
                  </a:lnTo>
                  <a:lnTo>
                    <a:pt x="172" y="38"/>
                  </a:lnTo>
                  <a:lnTo>
                    <a:pt x="170" y="40"/>
                  </a:lnTo>
                  <a:lnTo>
                    <a:pt x="170" y="40"/>
                  </a:lnTo>
                  <a:lnTo>
                    <a:pt x="170" y="40"/>
                  </a:lnTo>
                  <a:close/>
                </a:path>
              </a:pathLst>
            </a:custGeom>
            <a:solidFill>
              <a:schemeClr val="bg1"/>
            </a:solidFill>
            <a:ln w="9525">
              <a:noFill/>
              <a:round/>
              <a:headEnd/>
              <a:tailEnd/>
            </a:ln>
          </p:spPr>
          <p:txBody>
            <a:bodyPr/>
            <a:lstStyle/>
            <a:p>
              <a:endParaRPr lang="fr-FR"/>
            </a:p>
          </p:txBody>
        </p:sp>
        <p:sp>
          <p:nvSpPr>
            <p:cNvPr id="11359" name="Freeform 95"/>
            <p:cNvSpPr>
              <a:spLocks noEditPoints="1"/>
            </p:cNvSpPr>
            <p:nvPr userDrawn="1"/>
          </p:nvSpPr>
          <p:spPr bwMode="auto">
            <a:xfrm>
              <a:off x="2925" y="518"/>
              <a:ext cx="76" cy="82"/>
            </a:xfrm>
            <a:custGeom>
              <a:avLst/>
              <a:gdLst/>
              <a:ahLst/>
              <a:cxnLst>
                <a:cxn ang="0">
                  <a:pos x="202" y="224"/>
                </a:cxn>
                <a:cxn ang="0">
                  <a:pos x="164" y="224"/>
                </a:cxn>
                <a:cxn ang="0">
                  <a:pos x="164" y="224"/>
                </a:cxn>
                <a:cxn ang="0">
                  <a:pos x="162" y="224"/>
                </a:cxn>
                <a:cxn ang="0">
                  <a:pos x="160" y="220"/>
                </a:cxn>
                <a:cxn ang="0">
                  <a:pos x="144" y="174"/>
                </a:cxn>
                <a:cxn ang="0">
                  <a:pos x="60" y="174"/>
                </a:cxn>
                <a:cxn ang="0">
                  <a:pos x="42" y="222"/>
                </a:cxn>
                <a:cxn ang="0">
                  <a:pos x="42" y="222"/>
                </a:cxn>
                <a:cxn ang="0">
                  <a:pos x="42" y="224"/>
                </a:cxn>
                <a:cxn ang="0">
                  <a:pos x="38" y="224"/>
                </a:cxn>
                <a:cxn ang="0">
                  <a:pos x="2" y="224"/>
                </a:cxn>
                <a:cxn ang="0">
                  <a:pos x="2" y="224"/>
                </a:cxn>
                <a:cxn ang="0">
                  <a:pos x="0" y="224"/>
                </a:cxn>
                <a:cxn ang="0">
                  <a:pos x="0" y="220"/>
                </a:cxn>
                <a:cxn ang="0">
                  <a:pos x="76" y="20"/>
                </a:cxn>
                <a:cxn ang="0">
                  <a:pos x="76" y="20"/>
                </a:cxn>
                <a:cxn ang="0">
                  <a:pos x="80" y="12"/>
                </a:cxn>
                <a:cxn ang="0">
                  <a:pos x="86" y="6"/>
                </a:cxn>
                <a:cxn ang="0">
                  <a:pos x="94" y="2"/>
                </a:cxn>
                <a:cxn ang="0">
                  <a:pos x="102" y="0"/>
                </a:cxn>
                <a:cxn ang="0">
                  <a:pos x="110" y="2"/>
                </a:cxn>
                <a:cxn ang="0">
                  <a:pos x="118" y="6"/>
                </a:cxn>
                <a:cxn ang="0">
                  <a:pos x="124" y="12"/>
                </a:cxn>
                <a:cxn ang="0">
                  <a:pos x="128" y="20"/>
                </a:cxn>
                <a:cxn ang="0">
                  <a:pos x="204" y="220"/>
                </a:cxn>
                <a:cxn ang="0">
                  <a:pos x="204" y="220"/>
                </a:cxn>
                <a:cxn ang="0">
                  <a:pos x="204" y="222"/>
                </a:cxn>
                <a:cxn ang="0">
                  <a:pos x="202" y="224"/>
                </a:cxn>
                <a:cxn ang="0">
                  <a:pos x="202" y="224"/>
                </a:cxn>
                <a:cxn ang="0">
                  <a:pos x="202" y="224"/>
                </a:cxn>
                <a:cxn ang="0">
                  <a:pos x="112" y="82"/>
                </a:cxn>
                <a:cxn ang="0">
                  <a:pos x="112" y="82"/>
                </a:cxn>
                <a:cxn ang="0">
                  <a:pos x="102" y="48"/>
                </a:cxn>
                <a:cxn ang="0">
                  <a:pos x="102" y="48"/>
                </a:cxn>
                <a:cxn ang="0">
                  <a:pos x="98" y="58"/>
                </a:cxn>
                <a:cxn ang="0">
                  <a:pos x="90" y="84"/>
                </a:cxn>
                <a:cxn ang="0">
                  <a:pos x="72" y="138"/>
                </a:cxn>
                <a:cxn ang="0">
                  <a:pos x="132" y="138"/>
                </a:cxn>
                <a:cxn ang="0">
                  <a:pos x="112" y="82"/>
                </a:cxn>
                <a:cxn ang="0">
                  <a:pos x="112" y="82"/>
                </a:cxn>
              </a:cxnLst>
              <a:rect l="0" t="0" r="r" b="b"/>
              <a:pathLst>
                <a:path w="204" h="224">
                  <a:moveTo>
                    <a:pt x="202" y="224"/>
                  </a:moveTo>
                  <a:lnTo>
                    <a:pt x="164" y="224"/>
                  </a:lnTo>
                  <a:lnTo>
                    <a:pt x="164" y="224"/>
                  </a:lnTo>
                  <a:lnTo>
                    <a:pt x="162" y="224"/>
                  </a:lnTo>
                  <a:lnTo>
                    <a:pt x="160" y="220"/>
                  </a:lnTo>
                  <a:lnTo>
                    <a:pt x="144" y="174"/>
                  </a:lnTo>
                  <a:lnTo>
                    <a:pt x="60" y="174"/>
                  </a:lnTo>
                  <a:lnTo>
                    <a:pt x="42" y="222"/>
                  </a:lnTo>
                  <a:lnTo>
                    <a:pt x="42" y="222"/>
                  </a:lnTo>
                  <a:lnTo>
                    <a:pt x="42" y="224"/>
                  </a:lnTo>
                  <a:lnTo>
                    <a:pt x="38" y="224"/>
                  </a:lnTo>
                  <a:lnTo>
                    <a:pt x="2" y="224"/>
                  </a:lnTo>
                  <a:lnTo>
                    <a:pt x="2" y="224"/>
                  </a:lnTo>
                  <a:lnTo>
                    <a:pt x="0" y="224"/>
                  </a:lnTo>
                  <a:lnTo>
                    <a:pt x="0" y="220"/>
                  </a:lnTo>
                  <a:lnTo>
                    <a:pt x="76" y="20"/>
                  </a:lnTo>
                  <a:lnTo>
                    <a:pt x="76" y="20"/>
                  </a:lnTo>
                  <a:lnTo>
                    <a:pt x="80" y="12"/>
                  </a:lnTo>
                  <a:lnTo>
                    <a:pt x="86" y="6"/>
                  </a:lnTo>
                  <a:lnTo>
                    <a:pt x="94" y="2"/>
                  </a:lnTo>
                  <a:lnTo>
                    <a:pt x="102" y="0"/>
                  </a:lnTo>
                  <a:lnTo>
                    <a:pt x="110" y="2"/>
                  </a:lnTo>
                  <a:lnTo>
                    <a:pt x="118" y="6"/>
                  </a:lnTo>
                  <a:lnTo>
                    <a:pt x="124" y="12"/>
                  </a:lnTo>
                  <a:lnTo>
                    <a:pt x="128" y="20"/>
                  </a:lnTo>
                  <a:lnTo>
                    <a:pt x="204" y="220"/>
                  </a:lnTo>
                  <a:lnTo>
                    <a:pt x="204" y="220"/>
                  </a:lnTo>
                  <a:lnTo>
                    <a:pt x="204" y="222"/>
                  </a:lnTo>
                  <a:lnTo>
                    <a:pt x="202" y="224"/>
                  </a:lnTo>
                  <a:lnTo>
                    <a:pt x="202" y="224"/>
                  </a:lnTo>
                  <a:lnTo>
                    <a:pt x="202" y="224"/>
                  </a:lnTo>
                  <a:close/>
                  <a:moveTo>
                    <a:pt x="112" y="82"/>
                  </a:moveTo>
                  <a:lnTo>
                    <a:pt x="112" y="82"/>
                  </a:lnTo>
                  <a:lnTo>
                    <a:pt x="102" y="48"/>
                  </a:lnTo>
                  <a:lnTo>
                    <a:pt x="102" y="48"/>
                  </a:lnTo>
                  <a:lnTo>
                    <a:pt x="98" y="58"/>
                  </a:lnTo>
                  <a:lnTo>
                    <a:pt x="90" y="84"/>
                  </a:lnTo>
                  <a:lnTo>
                    <a:pt x="72" y="138"/>
                  </a:lnTo>
                  <a:lnTo>
                    <a:pt x="132" y="138"/>
                  </a:lnTo>
                  <a:lnTo>
                    <a:pt x="112" y="82"/>
                  </a:lnTo>
                  <a:lnTo>
                    <a:pt x="112" y="82"/>
                  </a:lnTo>
                  <a:close/>
                </a:path>
              </a:pathLst>
            </a:custGeom>
            <a:solidFill>
              <a:schemeClr val="bg1"/>
            </a:solidFill>
            <a:ln w="9525">
              <a:noFill/>
              <a:round/>
              <a:headEnd/>
              <a:tailEnd/>
            </a:ln>
          </p:spPr>
          <p:txBody>
            <a:bodyPr/>
            <a:lstStyle/>
            <a:p>
              <a:endParaRPr lang="fr-FR"/>
            </a:p>
          </p:txBody>
        </p:sp>
        <p:sp>
          <p:nvSpPr>
            <p:cNvPr id="11360" name="Freeform 96"/>
            <p:cNvSpPr>
              <a:spLocks/>
            </p:cNvSpPr>
            <p:nvPr userDrawn="1"/>
          </p:nvSpPr>
          <p:spPr bwMode="auto">
            <a:xfrm>
              <a:off x="3012" y="519"/>
              <a:ext cx="57" cy="81"/>
            </a:xfrm>
            <a:custGeom>
              <a:avLst/>
              <a:gdLst/>
              <a:ahLst/>
              <a:cxnLst>
                <a:cxn ang="0">
                  <a:pos x="148" y="220"/>
                </a:cxn>
                <a:cxn ang="0">
                  <a:pos x="24" y="220"/>
                </a:cxn>
                <a:cxn ang="0">
                  <a:pos x="24" y="220"/>
                </a:cxn>
                <a:cxn ang="0">
                  <a:pos x="14" y="218"/>
                </a:cxn>
                <a:cxn ang="0">
                  <a:pos x="6" y="214"/>
                </a:cxn>
                <a:cxn ang="0">
                  <a:pos x="2" y="206"/>
                </a:cxn>
                <a:cxn ang="0">
                  <a:pos x="0" y="196"/>
                </a:cxn>
                <a:cxn ang="0">
                  <a:pos x="0" y="4"/>
                </a:cxn>
                <a:cxn ang="0">
                  <a:pos x="0" y="4"/>
                </a:cxn>
                <a:cxn ang="0">
                  <a:pos x="2" y="0"/>
                </a:cxn>
                <a:cxn ang="0">
                  <a:pos x="4" y="0"/>
                </a:cxn>
                <a:cxn ang="0">
                  <a:pos x="38" y="0"/>
                </a:cxn>
                <a:cxn ang="0">
                  <a:pos x="38" y="0"/>
                </a:cxn>
                <a:cxn ang="0">
                  <a:pos x="40" y="0"/>
                </a:cxn>
                <a:cxn ang="0">
                  <a:pos x="42" y="4"/>
                </a:cxn>
                <a:cxn ang="0">
                  <a:pos x="42" y="180"/>
                </a:cxn>
                <a:cxn ang="0">
                  <a:pos x="148" y="180"/>
                </a:cxn>
                <a:cxn ang="0">
                  <a:pos x="148" y="180"/>
                </a:cxn>
                <a:cxn ang="0">
                  <a:pos x="152" y="182"/>
                </a:cxn>
                <a:cxn ang="0">
                  <a:pos x="152" y="184"/>
                </a:cxn>
                <a:cxn ang="0">
                  <a:pos x="152" y="216"/>
                </a:cxn>
                <a:cxn ang="0">
                  <a:pos x="152" y="216"/>
                </a:cxn>
                <a:cxn ang="0">
                  <a:pos x="152" y="220"/>
                </a:cxn>
                <a:cxn ang="0">
                  <a:pos x="148" y="220"/>
                </a:cxn>
                <a:cxn ang="0">
                  <a:pos x="148" y="220"/>
                </a:cxn>
                <a:cxn ang="0">
                  <a:pos x="148" y="220"/>
                </a:cxn>
              </a:cxnLst>
              <a:rect l="0" t="0" r="r" b="b"/>
              <a:pathLst>
                <a:path w="152" h="220">
                  <a:moveTo>
                    <a:pt x="148" y="220"/>
                  </a:moveTo>
                  <a:lnTo>
                    <a:pt x="24" y="220"/>
                  </a:lnTo>
                  <a:lnTo>
                    <a:pt x="24" y="220"/>
                  </a:lnTo>
                  <a:lnTo>
                    <a:pt x="14" y="218"/>
                  </a:lnTo>
                  <a:lnTo>
                    <a:pt x="6" y="214"/>
                  </a:lnTo>
                  <a:lnTo>
                    <a:pt x="2" y="206"/>
                  </a:lnTo>
                  <a:lnTo>
                    <a:pt x="0" y="196"/>
                  </a:lnTo>
                  <a:lnTo>
                    <a:pt x="0" y="4"/>
                  </a:lnTo>
                  <a:lnTo>
                    <a:pt x="0" y="4"/>
                  </a:lnTo>
                  <a:lnTo>
                    <a:pt x="2" y="0"/>
                  </a:lnTo>
                  <a:lnTo>
                    <a:pt x="4" y="0"/>
                  </a:lnTo>
                  <a:lnTo>
                    <a:pt x="38" y="0"/>
                  </a:lnTo>
                  <a:lnTo>
                    <a:pt x="38" y="0"/>
                  </a:lnTo>
                  <a:lnTo>
                    <a:pt x="40" y="0"/>
                  </a:lnTo>
                  <a:lnTo>
                    <a:pt x="42" y="4"/>
                  </a:lnTo>
                  <a:lnTo>
                    <a:pt x="42" y="180"/>
                  </a:lnTo>
                  <a:lnTo>
                    <a:pt x="148" y="180"/>
                  </a:lnTo>
                  <a:lnTo>
                    <a:pt x="148" y="180"/>
                  </a:lnTo>
                  <a:lnTo>
                    <a:pt x="152" y="182"/>
                  </a:lnTo>
                  <a:lnTo>
                    <a:pt x="152" y="184"/>
                  </a:lnTo>
                  <a:lnTo>
                    <a:pt x="152" y="216"/>
                  </a:lnTo>
                  <a:lnTo>
                    <a:pt x="152" y="216"/>
                  </a:lnTo>
                  <a:lnTo>
                    <a:pt x="152" y="220"/>
                  </a:lnTo>
                  <a:lnTo>
                    <a:pt x="148" y="220"/>
                  </a:lnTo>
                  <a:lnTo>
                    <a:pt x="148" y="220"/>
                  </a:lnTo>
                  <a:lnTo>
                    <a:pt x="148" y="220"/>
                  </a:lnTo>
                  <a:close/>
                </a:path>
              </a:pathLst>
            </a:custGeom>
            <a:solidFill>
              <a:schemeClr val="bg1"/>
            </a:solidFill>
            <a:ln w="9525">
              <a:noFill/>
              <a:round/>
              <a:headEnd/>
              <a:tailEnd/>
            </a:ln>
          </p:spPr>
          <p:txBody>
            <a:bodyPr/>
            <a:lstStyle/>
            <a:p>
              <a:endParaRPr lang="fr-FR"/>
            </a:p>
          </p:txBody>
        </p:sp>
        <p:sp>
          <p:nvSpPr>
            <p:cNvPr id="11361" name="Freeform 97"/>
            <p:cNvSpPr>
              <a:spLocks/>
            </p:cNvSpPr>
            <p:nvPr userDrawn="1"/>
          </p:nvSpPr>
          <p:spPr bwMode="auto">
            <a:xfrm>
              <a:off x="3082" y="519"/>
              <a:ext cx="15" cy="81"/>
            </a:xfrm>
            <a:custGeom>
              <a:avLst/>
              <a:gdLst/>
              <a:ahLst/>
              <a:cxnLst>
                <a:cxn ang="0">
                  <a:pos x="38" y="220"/>
                </a:cxn>
                <a:cxn ang="0">
                  <a:pos x="4" y="220"/>
                </a:cxn>
                <a:cxn ang="0">
                  <a:pos x="4" y="220"/>
                </a:cxn>
                <a:cxn ang="0">
                  <a:pos x="0" y="220"/>
                </a:cxn>
                <a:cxn ang="0">
                  <a:pos x="0" y="216"/>
                </a:cxn>
                <a:cxn ang="0">
                  <a:pos x="0" y="4"/>
                </a:cxn>
                <a:cxn ang="0">
                  <a:pos x="0" y="4"/>
                </a:cxn>
                <a:cxn ang="0">
                  <a:pos x="0" y="0"/>
                </a:cxn>
                <a:cxn ang="0">
                  <a:pos x="4" y="0"/>
                </a:cxn>
                <a:cxn ang="0">
                  <a:pos x="38" y="0"/>
                </a:cxn>
                <a:cxn ang="0">
                  <a:pos x="38" y="0"/>
                </a:cxn>
                <a:cxn ang="0">
                  <a:pos x="40" y="0"/>
                </a:cxn>
                <a:cxn ang="0">
                  <a:pos x="40" y="4"/>
                </a:cxn>
                <a:cxn ang="0">
                  <a:pos x="40" y="216"/>
                </a:cxn>
                <a:cxn ang="0">
                  <a:pos x="40" y="216"/>
                </a:cxn>
                <a:cxn ang="0">
                  <a:pos x="40" y="220"/>
                </a:cxn>
                <a:cxn ang="0">
                  <a:pos x="38" y="220"/>
                </a:cxn>
                <a:cxn ang="0">
                  <a:pos x="38" y="220"/>
                </a:cxn>
                <a:cxn ang="0">
                  <a:pos x="38" y="220"/>
                </a:cxn>
              </a:cxnLst>
              <a:rect l="0" t="0" r="r" b="b"/>
              <a:pathLst>
                <a:path w="40" h="220">
                  <a:moveTo>
                    <a:pt x="38" y="220"/>
                  </a:moveTo>
                  <a:lnTo>
                    <a:pt x="4" y="220"/>
                  </a:lnTo>
                  <a:lnTo>
                    <a:pt x="4" y="220"/>
                  </a:lnTo>
                  <a:lnTo>
                    <a:pt x="0" y="220"/>
                  </a:lnTo>
                  <a:lnTo>
                    <a:pt x="0" y="216"/>
                  </a:lnTo>
                  <a:lnTo>
                    <a:pt x="0" y="4"/>
                  </a:lnTo>
                  <a:lnTo>
                    <a:pt x="0" y="4"/>
                  </a:lnTo>
                  <a:lnTo>
                    <a:pt x="0" y="0"/>
                  </a:lnTo>
                  <a:lnTo>
                    <a:pt x="4" y="0"/>
                  </a:lnTo>
                  <a:lnTo>
                    <a:pt x="38" y="0"/>
                  </a:lnTo>
                  <a:lnTo>
                    <a:pt x="38" y="0"/>
                  </a:lnTo>
                  <a:lnTo>
                    <a:pt x="40" y="0"/>
                  </a:lnTo>
                  <a:lnTo>
                    <a:pt x="40" y="4"/>
                  </a:lnTo>
                  <a:lnTo>
                    <a:pt x="40" y="216"/>
                  </a:lnTo>
                  <a:lnTo>
                    <a:pt x="40" y="216"/>
                  </a:lnTo>
                  <a:lnTo>
                    <a:pt x="40" y="220"/>
                  </a:lnTo>
                  <a:lnTo>
                    <a:pt x="38" y="220"/>
                  </a:lnTo>
                  <a:lnTo>
                    <a:pt x="38" y="220"/>
                  </a:lnTo>
                  <a:lnTo>
                    <a:pt x="38" y="220"/>
                  </a:lnTo>
                  <a:close/>
                </a:path>
              </a:pathLst>
            </a:custGeom>
            <a:solidFill>
              <a:schemeClr val="bg1"/>
            </a:solidFill>
            <a:ln w="9525">
              <a:noFill/>
              <a:round/>
              <a:headEnd/>
              <a:tailEnd/>
            </a:ln>
          </p:spPr>
          <p:txBody>
            <a:bodyPr/>
            <a:lstStyle/>
            <a:p>
              <a:endParaRPr lang="fr-FR"/>
            </a:p>
          </p:txBody>
        </p:sp>
        <p:sp>
          <p:nvSpPr>
            <p:cNvPr id="11362" name="Freeform 98"/>
            <p:cNvSpPr>
              <a:spLocks/>
            </p:cNvSpPr>
            <p:nvPr userDrawn="1"/>
          </p:nvSpPr>
          <p:spPr bwMode="auto">
            <a:xfrm>
              <a:off x="3109" y="519"/>
              <a:ext cx="65" cy="81"/>
            </a:xfrm>
            <a:custGeom>
              <a:avLst/>
              <a:gdLst/>
              <a:ahLst/>
              <a:cxnLst>
                <a:cxn ang="0">
                  <a:pos x="170" y="40"/>
                </a:cxn>
                <a:cxn ang="0">
                  <a:pos x="108" y="40"/>
                </a:cxn>
                <a:cxn ang="0">
                  <a:pos x="108" y="216"/>
                </a:cxn>
                <a:cxn ang="0">
                  <a:pos x="108" y="216"/>
                </a:cxn>
                <a:cxn ang="0">
                  <a:pos x="106" y="220"/>
                </a:cxn>
                <a:cxn ang="0">
                  <a:pos x="104" y="220"/>
                </a:cxn>
                <a:cxn ang="0">
                  <a:pos x="70" y="220"/>
                </a:cxn>
                <a:cxn ang="0">
                  <a:pos x="70" y="220"/>
                </a:cxn>
                <a:cxn ang="0">
                  <a:pos x="68" y="220"/>
                </a:cxn>
                <a:cxn ang="0">
                  <a:pos x="66" y="216"/>
                </a:cxn>
                <a:cxn ang="0">
                  <a:pos x="66" y="40"/>
                </a:cxn>
                <a:cxn ang="0">
                  <a:pos x="4" y="40"/>
                </a:cxn>
                <a:cxn ang="0">
                  <a:pos x="4" y="40"/>
                </a:cxn>
                <a:cxn ang="0">
                  <a:pos x="2" y="38"/>
                </a:cxn>
                <a:cxn ang="0">
                  <a:pos x="0" y="36"/>
                </a:cxn>
                <a:cxn ang="0">
                  <a:pos x="0" y="4"/>
                </a:cxn>
                <a:cxn ang="0">
                  <a:pos x="0" y="4"/>
                </a:cxn>
                <a:cxn ang="0">
                  <a:pos x="2" y="0"/>
                </a:cxn>
                <a:cxn ang="0">
                  <a:pos x="4" y="0"/>
                </a:cxn>
                <a:cxn ang="0">
                  <a:pos x="170" y="0"/>
                </a:cxn>
                <a:cxn ang="0">
                  <a:pos x="170" y="0"/>
                </a:cxn>
                <a:cxn ang="0">
                  <a:pos x="172" y="0"/>
                </a:cxn>
                <a:cxn ang="0">
                  <a:pos x="174" y="4"/>
                </a:cxn>
                <a:cxn ang="0">
                  <a:pos x="174" y="36"/>
                </a:cxn>
                <a:cxn ang="0">
                  <a:pos x="174" y="36"/>
                </a:cxn>
                <a:cxn ang="0">
                  <a:pos x="172" y="38"/>
                </a:cxn>
                <a:cxn ang="0">
                  <a:pos x="170" y="40"/>
                </a:cxn>
                <a:cxn ang="0">
                  <a:pos x="170" y="40"/>
                </a:cxn>
                <a:cxn ang="0">
                  <a:pos x="170" y="40"/>
                </a:cxn>
              </a:cxnLst>
              <a:rect l="0" t="0" r="r" b="b"/>
              <a:pathLst>
                <a:path w="174" h="220">
                  <a:moveTo>
                    <a:pt x="170" y="40"/>
                  </a:moveTo>
                  <a:lnTo>
                    <a:pt x="108" y="40"/>
                  </a:lnTo>
                  <a:lnTo>
                    <a:pt x="108" y="216"/>
                  </a:lnTo>
                  <a:lnTo>
                    <a:pt x="108" y="216"/>
                  </a:lnTo>
                  <a:lnTo>
                    <a:pt x="106" y="220"/>
                  </a:lnTo>
                  <a:lnTo>
                    <a:pt x="104" y="220"/>
                  </a:lnTo>
                  <a:lnTo>
                    <a:pt x="70" y="220"/>
                  </a:lnTo>
                  <a:lnTo>
                    <a:pt x="70" y="220"/>
                  </a:lnTo>
                  <a:lnTo>
                    <a:pt x="68" y="220"/>
                  </a:lnTo>
                  <a:lnTo>
                    <a:pt x="66" y="216"/>
                  </a:lnTo>
                  <a:lnTo>
                    <a:pt x="66" y="40"/>
                  </a:lnTo>
                  <a:lnTo>
                    <a:pt x="4" y="40"/>
                  </a:lnTo>
                  <a:lnTo>
                    <a:pt x="4" y="40"/>
                  </a:lnTo>
                  <a:lnTo>
                    <a:pt x="2" y="38"/>
                  </a:lnTo>
                  <a:lnTo>
                    <a:pt x="0" y="36"/>
                  </a:lnTo>
                  <a:lnTo>
                    <a:pt x="0" y="4"/>
                  </a:lnTo>
                  <a:lnTo>
                    <a:pt x="0" y="4"/>
                  </a:lnTo>
                  <a:lnTo>
                    <a:pt x="2" y="0"/>
                  </a:lnTo>
                  <a:lnTo>
                    <a:pt x="4" y="0"/>
                  </a:lnTo>
                  <a:lnTo>
                    <a:pt x="170" y="0"/>
                  </a:lnTo>
                  <a:lnTo>
                    <a:pt x="170" y="0"/>
                  </a:lnTo>
                  <a:lnTo>
                    <a:pt x="172" y="0"/>
                  </a:lnTo>
                  <a:lnTo>
                    <a:pt x="174" y="4"/>
                  </a:lnTo>
                  <a:lnTo>
                    <a:pt x="174" y="36"/>
                  </a:lnTo>
                  <a:lnTo>
                    <a:pt x="174" y="36"/>
                  </a:lnTo>
                  <a:lnTo>
                    <a:pt x="172" y="38"/>
                  </a:lnTo>
                  <a:lnTo>
                    <a:pt x="170" y="40"/>
                  </a:lnTo>
                  <a:lnTo>
                    <a:pt x="170" y="40"/>
                  </a:lnTo>
                  <a:lnTo>
                    <a:pt x="170" y="40"/>
                  </a:lnTo>
                  <a:close/>
                </a:path>
              </a:pathLst>
            </a:custGeom>
            <a:solidFill>
              <a:schemeClr val="bg1"/>
            </a:solidFill>
            <a:ln w="9525">
              <a:noFill/>
              <a:round/>
              <a:headEnd/>
              <a:tailEnd/>
            </a:ln>
          </p:spPr>
          <p:txBody>
            <a:bodyPr/>
            <a:lstStyle/>
            <a:p>
              <a:endParaRPr lang="fr-FR"/>
            </a:p>
          </p:txBody>
        </p:sp>
        <p:sp>
          <p:nvSpPr>
            <p:cNvPr id="11363" name="Freeform 99"/>
            <p:cNvSpPr>
              <a:spLocks/>
            </p:cNvSpPr>
            <p:nvPr userDrawn="1"/>
          </p:nvSpPr>
          <p:spPr bwMode="auto">
            <a:xfrm>
              <a:off x="3178" y="519"/>
              <a:ext cx="76" cy="81"/>
            </a:xfrm>
            <a:custGeom>
              <a:avLst/>
              <a:gdLst/>
              <a:ahLst/>
              <a:cxnLst>
                <a:cxn ang="0">
                  <a:pos x="122" y="132"/>
                </a:cxn>
                <a:cxn ang="0">
                  <a:pos x="122" y="216"/>
                </a:cxn>
                <a:cxn ang="0">
                  <a:pos x="122" y="216"/>
                </a:cxn>
                <a:cxn ang="0">
                  <a:pos x="120" y="220"/>
                </a:cxn>
                <a:cxn ang="0">
                  <a:pos x="118" y="220"/>
                </a:cxn>
                <a:cxn ang="0">
                  <a:pos x="84" y="220"/>
                </a:cxn>
                <a:cxn ang="0">
                  <a:pos x="84" y="220"/>
                </a:cxn>
                <a:cxn ang="0">
                  <a:pos x="82" y="220"/>
                </a:cxn>
                <a:cxn ang="0">
                  <a:pos x="80" y="216"/>
                </a:cxn>
                <a:cxn ang="0">
                  <a:pos x="80" y="134"/>
                </a:cxn>
                <a:cxn ang="0">
                  <a:pos x="0" y="4"/>
                </a:cxn>
                <a:cxn ang="0">
                  <a:pos x="0" y="4"/>
                </a:cxn>
                <a:cxn ang="0">
                  <a:pos x="0" y="0"/>
                </a:cxn>
                <a:cxn ang="0">
                  <a:pos x="2" y="0"/>
                </a:cxn>
                <a:cxn ang="0">
                  <a:pos x="42" y="0"/>
                </a:cxn>
                <a:cxn ang="0">
                  <a:pos x="42" y="0"/>
                </a:cxn>
                <a:cxn ang="0">
                  <a:pos x="44" y="0"/>
                </a:cxn>
                <a:cxn ang="0">
                  <a:pos x="46" y="2"/>
                </a:cxn>
                <a:cxn ang="0">
                  <a:pos x="78" y="56"/>
                </a:cxn>
                <a:cxn ang="0">
                  <a:pos x="78" y="56"/>
                </a:cxn>
                <a:cxn ang="0">
                  <a:pos x="102" y="98"/>
                </a:cxn>
                <a:cxn ang="0">
                  <a:pos x="102" y="98"/>
                </a:cxn>
                <a:cxn ang="0">
                  <a:pos x="126" y="56"/>
                </a:cxn>
                <a:cxn ang="0">
                  <a:pos x="156" y="2"/>
                </a:cxn>
                <a:cxn ang="0">
                  <a:pos x="156" y="2"/>
                </a:cxn>
                <a:cxn ang="0">
                  <a:pos x="158" y="0"/>
                </a:cxn>
                <a:cxn ang="0">
                  <a:pos x="160" y="0"/>
                </a:cxn>
                <a:cxn ang="0">
                  <a:pos x="200" y="0"/>
                </a:cxn>
                <a:cxn ang="0">
                  <a:pos x="200" y="0"/>
                </a:cxn>
                <a:cxn ang="0">
                  <a:pos x="204" y="0"/>
                </a:cxn>
                <a:cxn ang="0">
                  <a:pos x="202" y="4"/>
                </a:cxn>
                <a:cxn ang="0">
                  <a:pos x="122" y="132"/>
                </a:cxn>
                <a:cxn ang="0">
                  <a:pos x="122" y="132"/>
                </a:cxn>
              </a:cxnLst>
              <a:rect l="0" t="0" r="r" b="b"/>
              <a:pathLst>
                <a:path w="204" h="220">
                  <a:moveTo>
                    <a:pt x="122" y="132"/>
                  </a:moveTo>
                  <a:lnTo>
                    <a:pt x="122" y="216"/>
                  </a:lnTo>
                  <a:lnTo>
                    <a:pt x="122" y="216"/>
                  </a:lnTo>
                  <a:lnTo>
                    <a:pt x="120" y="220"/>
                  </a:lnTo>
                  <a:lnTo>
                    <a:pt x="118" y="220"/>
                  </a:lnTo>
                  <a:lnTo>
                    <a:pt x="84" y="220"/>
                  </a:lnTo>
                  <a:lnTo>
                    <a:pt x="84" y="220"/>
                  </a:lnTo>
                  <a:lnTo>
                    <a:pt x="82" y="220"/>
                  </a:lnTo>
                  <a:lnTo>
                    <a:pt x="80" y="216"/>
                  </a:lnTo>
                  <a:lnTo>
                    <a:pt x="80" y="134"/>
                  </a:lnTo>
                  <a:lnTo>
                    <a:pt x="0" y="4"/>
                  </a:lnTo>
                  <a:lnTo>
                    <a:pt x="0" y="4"/>
                  </a:lnTo>
                  <a:lnTo>
                    <a:pt x="0" y="0"/>
                  </a:lnTo>
                  <a:lnTo>
                    <a:pt x="2" y="0"/>
                  </a:lnTo>
                  <a:lnTo>
                    <a:pt x="42" y="0"/>
                  </a:lnTo>
                  <a:lnTo>
                    <a:pt x="42" y="0"/>
                  </a:lnTo>
                  <a:lnTo>
                    <a:pt x="44" y="0"/>
                  </a:lnTo>
                  <a:lnTo>
                    <a:pt x="46" y="2"/>
                  </a:lnTo>
                  <a:lnTo>
                    <a:pt x="78" y="56"/>
                  </a:lnTo>
                  <a:lnTo>
                    <a:pt x="78" y="56"/>
                  </a:lnTo>
                  <a:lnTo>
                    <a:pt x="102" y="98"/>
                  </a:lnTo>
                  <a:lnTo>
                    <a:pt x="102" y="98"/>
                  </a:lnTo>
                  <a:lnTo>
                    <a:pt x="126" y="56"/>
                  </a:lnTo>
                  <a:lnTo>
                    <a:pt x="156" y="2"/>
                  </a:lnTo>
                  <a:lnTo>
                    <a:pt x="156" y="2"/>
                  </a:lnTo>
                  <a:lnTo>
                    <a:pt x="158" y="0"/>
                  </a:lnTo>
                  <a:lnTo>
                    <a:pt x="160" y="0"/>
                  </a:lnTo>
                  <a:lnTo>
                    <a:pt x="200" y="0"/>
                  </a:lnTo>
                  <a:lnTo>
                    <a:pt x="200" y="0"/>
                  </a:lnTo>
                  <a:lnTo>
                    <a:pt x="204" y="0"/>
                  </a:lnTo>
                  <a:lnTo>
                    <a:pt x="202" y="4"/>
                  </a:lnTo>
                  <a:lnTo>
                    <a:pt x="122" y="132"/>
                  </a:lnTo>
                  <a:lnTo>
                    <a:pt x="122" y="132"/>
                  </a:lnTo>
                  <a:close/>
                </a:path>
              </a:pathLst>
            </a:custGeom>
            <a:solidFill>
              <a:schemeClr val="bg1"/>
            </a:solidFill>
            <a:ln w="9525">
              <a:noFill/>
              <a:round/>
              <a:headEnd/>
              <a:tailEnd/>
            </a:ln>
          </p:spPr>
          <p:txBody>
            <a:bodyPr/>
            <a:lstStyle/>
            <a:p>
              <a:endParaRPr lang="fr-F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a:xfrm>
            <a:off x="3124200" y="6245225"/>
            <a:ext cx="2895600" cy="476250"/>
          </a:xfrm>
          <a:prstGeom prst="rect">
            <a:avLst/>
          </a:prstGeom>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79721AD5-963D-4804-BBE8-3D785DD078F9}" type="slidenum">
              <a:rPr lang="fr-F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a:xfrm>
            <a:off x="3124200" y="6245225"/>
            <a:ext cx="2895600" cy="476250"/>
          </a:xfrm>
          <a:prstGeom prst="rect">
            <a:avLst/>
          </a:prstGeom>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44BF46F8-5920-40E0-BCFF-73D575BFFEFE}" type="slidenum">
              <a:rPr lang="fr-F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73088" y="1695450"/>
            <a:ext cx="3849687" cy="3800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75175" y="1695450"/>
            <a:ext cx="3849688" cy="3800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a:xfrm>
            <a:off x="3124200" y="6245225"/>
            <a:ext cx="2895600" cy="476250"/>
          </a:xfrm>
          <a:prstGeom prst="rect">
            <a:avLst/>
          </a:prstGeom>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6E9D14D2-21D1-4F12-A717-5ED5FF67E864}" type="slidenum">
              <a:rPr lang="fr-F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a:xfrm>
            <a:off x="3124200" y="6245225"/>
            <a:ext cx="2895600" cy="476250"/>
          </a:xfrm>
          <a:prstGeom prst="rect">
            <a:avLst/>
          </a:prstGeom>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61068289-2A7A-4BFC-A3EF-6A0FD686D814}" type="slidenum">
              <a:rPr lang="fr-F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a:xfrm>
            <a:off x="3124200" y="6245225"/>
            <a:ext cx="2895600" cy="476250"/>
          </a:xfrm>
          <a:prstGeom prst="rect">
            <a:avLst/>
          </a:prstGeom>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F5866B9F-3577-414D-9B70-F30F6A923FD9}" type="slidenum">
              <a:rPr lang="fr-F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a:xfrm>
            <a:off x="3124200" y="6245225"/>
            <a:ext cx="2895600" cy="476250"/>
          </a:xfrm>
          <a:prstGeom prst="rect">
            <a:avLst/>
          </a:prstGeom>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9E6F1A6E-5C72-4F0C-880D-04D6D883A154}" type="slidenum">
              <a:rPr lang="fr-F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a:xfrm>
            <a:off x="3124200" y="6245225"/>
            <a:ext cx="2895600" cy="476250"/>
          </a:xfrm>
          <a:prstGeom prst="rect">
            <a:avLst/>
          </a:prstGeom>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610A475D-312D-4C44-B5C0-C5BB6A872829}"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478421" y="1"/>
            <a:ext cx="7665579" cy="999858"/>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a:xfrm>
            <a:off x="3124200" y="6245225"/>
            <a:ext cx="2895600" cy="476250"/>
          </a:xfrm>
          <a:prstGeom prst="rect">
            <a:avLst/>
          </a:prstGeom>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77DD655F-E408-47A2-BB1C-F2841B24E8C2}" type="slidenum">
              <a:rPr lang="fr-F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a:xfrm>
            <a:off x="3124200" y="6245225"/>
            <a:ext cx="2895600" cy="476250"/>
          </a:xfrm>
          <a:prstGeom prst="rect">
            <a:avLst/>
          </a:prstGeom>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FC1954B8-A26C-4420-AEE1-F860B8D3157F}" type="slidenum">
              <a:rPr lang="fr-F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a:xfrm>
            <a:off x="3124200" y="6245225"/>
            <a:ext cx="2895600" cy="476250"/>
          </a:xfrm>
          <a:prstGeom prst="rect">
            <a:avLst/>
          </a:prstGeom>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372FB868-CD50-4A56-B7D6-B5EC670077CC}" type="slidenum">
              <a:rPr lang="fr-F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2463" y="0"/>
            <a:ext cx="2141537" cy="54959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73088" y="0"/>
            <a:ext cx="6276975" cy="54959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a:xfrm>
            <a:off x="3124200" y="6245225"/>
            <a:ext cx="2895600" cy="476250"/>
          </a:xfrm>
          <a:prstGeom prst="rect">
            <a:avLst/>
          </a:prstGeom>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09708E76-0FE3-4E32-96BD-3C4140D75DB7}" type="slidenum">
              <a:rPr lang="fr-F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5E8D69BB-7DB3-4D8F-955C-4785CC602F37}"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5E8D69BB-7DB3-4D8F-955C-4785CC602F37}"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5E8D69BB-7DB3-4D8F-955C-4785CC602F37}"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5E8D69BB-7DB3-4D8F-955C-4785CC602F37}"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endParaRPr lang="fr-FR">
              <a:solidFill>
                <a:prstClr val="black">
                  <a:tint val="75000"/>
                </a:prstClr>
              </a:solidFill>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5E8D69BB-7DB3-4D8F-955C-4785CC602F37}"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endParaRPr lang="fr-FR">
              <a:solidFill>
                <a:prstClr val="black">
                  <a:tint val="75000"/>
                </a:prstClr>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5E8D69BB-7DB3-4D8F-955C-4785CC602F37}"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solidFill>
                <a:prstClr val="black">
                  <a:tint val="75000"/>
                </a:prstClr>
              </a:solidFill>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5E8D69BB-7DB3-4D8F-955C-4785CC602F37}"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a:xfrm>
            <a:off x="3124200" y="6245225"/>
            <a:ext cx="2895600" cy="476250"/>
          </a:xfrm>
          <a:prstGeom prst="rect">
            <a:avLst/>
          </a:prstGeom>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B0950A72-BBC6-4936-8EE3-D480A49AE492}" type="slidenum">
              <a:rPr lang="fr-FR"/>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5E8D69BB-7DB3-4D8F-955C-4785CC602F37}"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endParaRPr lang="fr-FR">
              <a:solidFill>
                <a:prstClr val="black">
                  <a:tint val="75000"/>
                </a:prstClr>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5E8D69BB-7DB3-4D8F-955C-4785CC602F37}"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5E8D69BB-7DB3-4D8F-955C-4785CC602F37}"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solidFill>
                <a:prstClr val="black">
                  <a:tint val="75000"/>
                </a:prstClr>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5E8D69BB-7DB3-4D8F-955C-4785CC602F37}"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475656" y="0"/>
            <a:ext cx="6981825" cy="1143000"/>
          </a:xfrm>
          <a:prstGeom prst="rect">
            <a:avLst/>
          </a:prstGeom>
        </p:spPr>
        <p:txBody>
          <a:bodyPr/>
          <a:lstStyle>
            <a:lvl1pPr>
              <a:defRPr>
                <a:latin typeface="+mj-lt"/>
              </a:defRPr>
            </a:lvl1pPr>
          </a:lstStyle>
          <a:p>
            <a:r>
              <a:rPr lang="fr-FR" smtClean="0"/>
              <a:t>Cliquez pour modifier le style du titre</a:t>
            </a:r>
            <a:endParaRPr lang="fr-FR"/>
          </a:p>
        </p:txBody>
      </p:sp>
      <p:sp>
        <p:nvSpPr>
          <p:cNvPr id="3" name="Espace réservé du texte 2"/>
          <p:cNvSpPr>
            <a:spLocks noGrp="1"/>
          </p:cNvSpPr>
          <p:nvPr>
            <p:ph type="body" sz="half" idx="1"/>
          </p:nvPr>
        </p:nvSpPr>
        <p:spPr>
          <a:xfrm>
            <a:off x="573088" y="1695450"/>
            <a:ext cx="3849687" cy="38004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75175" y="1695450"/>
            <a:ext cx="3849688" cy="38004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3"/>
          <p:cNvSpPr>
            <a:spLocks noGrp="1" noChangeArrowheads="1"/>
          </p:cNvSpPr>
          <p:nvPr>
            <p:ph type="dt" sz="half" idx="10"/>
          </p:nvPr>
        </p:nvSpPr>
        <p:spPr>
          <a:ln/>
        </p:spPr>
        <p:txBody>
          <a:bodyPr/>
          <a:lstStyle>
            <a:lvl1pPr>
              <a:defRPr/>
            </a:lvl1pPr>
          </a:lstStyle>
          <a:p>
            <a:pPr>
              <a:defRPr/>
            </a:pPr>
            <a:endParaRPr lang="fr-FR">
              <a:solidFill>
                <a:prstClr val="black">
                  <a:tint val="75000"/>
                </a:prstClr>
              </a:solidFill>
            </a:endParaRPr>
          </a:p>
        </p:txBody>
      </p:sp>
      <p:sp>
        <p:nvSpPr>
          <p:cNvPr id="6" name="Rectangle 4"/>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fr-FR">
              <a:solidFill>
                <a:prstClr val="black">
                  <a:tint val="75000"/>
                </a:prstClr>
              </a:solidFill>
            </a:endParaRPr>
          </a:p>
        </p:txBody>
      </p:sp>
      <p:sp>
        <p:nvSpPr>
          <p:cNvPr id="7" name="Rectangle 5"/>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937A082D-683A-4EA0-9B29-A422ED926D5C}"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11366" name="Picture 102" descr="Visu3"/>
          <p:cNvPicPr>
            <a:picLocks noChangeAspect="1" noChangeArrowheads="1"/>
          </p:cNvPicPr>
          <p:nvPr userDrawn="1"/>
        </p:nvPicPr>
        <p:blipFill>
          <a:blip r:embed="rId2" cstate="screen"/>
          <a:srcRect/>
          <a:stretch>
            <a:fillRect/>
          </a:stretch>
        </p:blipFill>
        <p:spPr bwMode="auto">
          <a:xfrm>
            <a:off x="0" y="0"/>
            <a:ext cx="9144000" cy="6858000"/>
          </a:xfrm>
          <a:prstGeom prst="rect">
            <a:avLst/>
          </a:prstGeom>
          <a:noFill/>
        </p:spPr>
      </p:pic>
      <p:sp>
        <p:nvSpPr>
          <p:cNvPr id="11296" name="Rectangle 32"/>
          <p:cNvSpPr>
            <a:spLocks noChangeArrowheads="1"/>
          </p:cNvSpPr>
          <p:nvPr userDrawn="1"/>
        </p:nvSpPr>
        <p:spPr bwMode="auto">
          <a:xfrm>
            <a:off x="0" y="6372225"/>
            <a:ext cx="9144000" cy="485775"/>
          </a:xfrm>
          <a:prstGeom prst="rect">
            <a:avLst/>
          </a:prstGeom>
          <a:solidFill>
            <a:srgbClr val="0092BB"/>
          </a:solidFill>
          <a:ln w="9525">
            <a:noFill/>
            <a:miter lim="800000"/>
            <a:headEnd/>
            <a:tailEnd/>
          </a:ln>
          <a:effectLst/>
        </p:spPr>
        <p:txBody>
          <a:bodyPr wrap="none" anchor="ctr"/>
          <a:lstStyle/>
          <a:p>
            <a:endParaRPr lang="fr-FR">
              <a:solidFill>
                <a:srgbClr val="000000"/>
              </a:solidFill>
            </a:endParaRPr>
          </a:p>
        </p:txBody>
      </p:sp>
      <p:sp>
        <p:nvSpPr>
          <p:cNvPr id="11268" name="Rectangle 4"/>
          <p:cNvSpPr>
            <a:spLocks noGrp="1" noChangeArrowheads="1"/>
          </p:cNvSpPr>
          <p:nvPr>
            <p:ph type="ctrTitle"/>
          </p:nvPr>
        </p:nvSpPr>
        <p:spPr>
          <a:xfrm>
            <a:off x="495300" y="2368550"/>
            <a:ext cx="7886700" cy="1470025"/>
          </a:xfrm>
        </p:spPr>
        <p:txBody>
          <a:bodyPr tIns="45720" anchor="ctr"/>
          <a:lstStyle>
            <a:lvl1pPr>
              <a:lnSpc>
                <a:spcPct val="90000"/>
              </a:lnSpc>
              <a:defRPr sz="4200">
                <a:solidFill>
                  <a:srgbClr val="0092BB"/>
                </a:solidFill>
                <a:latin typeface="Bliss-Heavy" pitchFamily="34" charset="0"/>
              </a:defRPr>
            </a:lvl1pPr>
          </a:lstStyle>
          <a:p>
            <a:r>
              <a:rPr lang="fr-FR"/>
              <a:t>Cliquez pour modifier le style du titre</a:t>
            </a:r>
          </a:p>
        </p:txBody>
      </p:sp>
      <p:sp>
        <p:nvSpPr>
          <p:cNvPr id="11269" name="Rectangle 5"/>
          <p:cNvSpPr>
            <a:spLocks noGrp="1" noChangeArrowheads="1"/>
          </p:cNvSpPr>
          <p:nvPr>
            <p:ph type="subTitle" idx="1"/>
          </p:nvPr>
        </p:nvSpPr>
        <p:spPr>
          <a:xfrm>
            <a:off x="495300" y="3609975"/>
            <a:ext cx="6400800" cy="1752600"/>
          </a:xfrm>
        </p:spPr>
        <p:txBody>
          <a:bodyPr/>
          <a:lstStyle>
            <a:lvl1pPr marL="0" indent="0">
              <a:defRPr sz="2600"/>
            </a:lvl1pPr>
          </a:lstStyle>
          <a:p>
            <a:r>
              <a:rPr lang="fr-FR"/>
              <a:t>Cliquez pour modifier le style des sous-titres du masque</a:t>
            </a:r>
          </a:p>
        </p:txBody>
      </p:sp>
      <p:sp>
        <p:nvSpPr>
          <p:cNvPr id="11270" name="Rectangle 6"/>
          <p:cNvSpPr>
            <a:spLocks noGrp="1" noChangeArrowheads="1"/>
          </p:cNvSpPr>
          <p:nvPr>
            <p:ph type="dt" sz="half" idx="2"/>
          </p:nvPr>
        </p:nvSpPr>
        <p:spPr/>
        <p:txBody>
          <a:bodyPr/>
          <a:lstStyle>
            <a:lvl1pPr>
              <a:defRPr/>
            </a:lvl1pPr>
          </a:lstStyle>
          <a:p>
            <a:endParaRPr lang="fr-FR">
              <a:solidFill>
                <a:srgbClr val="000000"/>
              </a:solidFill>
            </a:endParaRPr>
          </a:p>
        </p:txBody>
      </p:sp>
      <p:sp>
        <p:nvSpPr>
          <p:cNvPr id="11271" name="Rectangle 7"/>
          <p:cNvSpPr>
            <a:spLocks noGrp="1" noChangeArrowheads="1"/>
          </p:cNvSpPr>
          <p:nvPr>
            <p:ph type="ftr" sz="quarter" idx="3"/>
          </p:nvPr>
        </p:nvSpPr>
        <p:spPr>
          <a:xfrm>
            <a:off x="3124200" y="6245225"/>
            <a:ext cx="2895600" cy="476250"/>
          </a:xfrm>
          <a:prstGeom prst="rect">
            <a:avLst/>
          </a:prstGeom>
        </p:spPr>
        <p:txBody>
          <a:bodyPr/>
          <a:lstStyle>
            <a:lvl1pPr>
              <a:defRPr/>
            </a:lvl1pPr>
          </a:lstStyle>
          <a:p>
            <a:endParaRPr lang="fr-FR">
              <a:solidFill>
                <a:srgbClr val="000000"/>
              </a:solidFill>
            </a:endParaRPr>
          </a:p>
        </p:txBody>
      </p:sp>
      <p:sp>
        <p:nvSpPr>
          <p:cNvPr id="11272" name="Rectangle 8"/>
          <p:cNvSpPr>
            <a:spLocks noGrp="1" noChangeArrowheads="1"/>
          </p:cNvSpPr>
          <p:nvPr>
            <p:ph type="sldNum" sz="quarter" idx="4"/>
          </p:nvPr>
        </p:nvSpPr>
        <p:spPr>
          <a:xfrm>
            <a:off x="6553200" y="6245225"/>
            <a:ext cx="2133600" cy="476250"/>
          </a:xfrm>
        </p:spPr>
        <p:txBody>
          <a:bodyPr anchor="t"/>
          <a:lstStyle>
            <a:lvl1pPr algn="r">
              <a:defRPr sz="1400">
                <a:solidFill>
                  <a:schemeClr val="tx1"/>
                </a:solidFill>
              </a:defRPr>
            </a:lvl1pPr>
          </a:lstStyle>
          <a:p>
            <a:fld id="{AB440796-5C35-4425-8496-7EF4B8FA5A8D}" type="slidenum">
              <a:rPr lang="fr-FR">
                <a:solidFill>
                  <a:srgbClr val="000000"/>
                </a:solidFill>
              </a:rPr>
              <a:pPr/>
              <a:t>‹N°›</a:t>
            </a:fld>
            <a:endParaRPr lang="fr-FR">
              <a:solidFill>
                <a:srgbClr val="000000"/>
              </a:solidFill>
            </a:endParaRPr>
          </a:p>
        </p:txBody>
      </p:sp>
      <p:grpSp>
        <p:nvGrpSpPr>
          <p:cNvPr id="11364" name="Group 100"/>
          <p:cNvGrpSpPr>
            <a:grpSpLocks/>
          </p:cNvGrpSpPr>
          <p:nvPr userDrawn="1"/>
        </p:nvGrpSpPr>
        <p:grpSpPr bwMode="auto">
          <a:xfrm>
            <a:off x="3814763" y="298450"/>
            <a:ext cx="1517650" cy="657225"/>
            <a:chOff x="2403" y="188"/>
            <a:chExt cx="956" cy="414"/>
          </a:xfrm>
        </p:grpSpPr>
        <p:sp>
          <p:nvSpPr>
            <p:cNvPr id="11346" name="Freeform 82"/>
            <p:cNvSpPr>
              <a:spLocks/>
            </p:cNvSpPr>
            <p:nvPr userDrawn="1"/>
          </p:nvSpPr>
          <p:spPr bwMode="auto">
            <a:xfrm>
              <a:off x="2587" y="189"/>
              <a:ext cx="242" cy="175"/>
            </a:xfrm>
            <a:custGeom>
              <a:avLst/>
              <a:gdLst/>
              <a:ahLst/>
              <a:cxnLst>
                <a:cxn ang="0">
                  <a:pos x="96" y="470"/>
                </a:cxn>
                <a:cxn ang="0">
                  <a:pos x="8" y="474"/>
                </a:cxn>
                <a:cxn ang="0">
                  <a:pos x="0" y="470"/>
                </a:cxn>
                <a:cxn ang="0">
                  <a:pos x="0" y="160"/>
                </a:cxn>
                <a:cxn ang="0">
                  <a:pos x="10" y="96"/>
                </a:cxn>
                <a:cxn ang="0">
                  <a:pos x="26" y="64"/>
                </a:cxn>
                <a:cxn ang="0">
                  <a:pos x="62" y="30"/>
                </a:cxn>
                <a:cxn ang="0">
                  <a:pos x="90" y="16"/>
                </a:cxn>
                <a:cxn ang="0">
                  <a:pos x="120" y="6"/>
                </a:cxn>
                <a:cxn ang="0">
                  <a:pos x="182" y="0"/>
                </a:cxn>
                <a:cxn ang="0">
                  <a:pos x="242" y="8"/>
                </a:cxn>
                <a:cxn ang="0">
                  <a:pos x="296" y="30"/>
                </a:cxn>
                <a:cxn ang="0">
                  <a:pos x="316" y="48"/>
                </a:cxn>
                <a:cxn ang="0">
                  <a:pos x="332" y="68"/>
                </a:cxn>
                <a:cxn ang="0">
                  <a:pos x="372" y="24"/>
                </a:cxn>
                <a:cxn ang="0">
                  <a:pos x="410" y="8"/>
                </a:cxn>
                <a:cxn ang="0">
                  <a:pos x="480" y="0"/>
                </a:cxn>
                <a:cxn ang="0">
                  <a:pos x="534" y="6"/>
                </a:cxn>
                <a:cxn ang="0">
                  <a:pos x="578" y="20"/>
                </a:cxn>
                <a:cxn ang="0">
                  <a:pos x="626" y="58"/>
                </a:cxn>
                <a:cxn ang="0">
                  <a:pos x="644" y="94"/>
                </a:cxn>
                <a:cxn ang="0">
                  <a:pos x="654" y="164"/>
                </a:cxn>
                <a:cxn ang="0">
                  <a:pos x="654" y="470"/>
                </a:cxn>
                <a:cxn ang="0">
                  <a:pos x="566" y="474"/>
                </a:cxn>
                <a:cxn ang="0">
                  <a:pos x="560" y="472"/>
                </a:cxn>
                <a:cxn ang="0">
                  <a:pos x="556" y="466"/>
                </a:cxn>
                <a:cxn ang="0">
                  <a:pos x="554" y="154"/>
                </a:cxn>
                <a:cxn ang="0">
                  <a:pos x="548" y="130"/>
                </a:cxn>
                <a:cxn ang="0">
                  <a:pos x="530" y="104"/>
                </a:cxn>
                <a:cxn ang="0">
                  <a:pos x="510" y="94"/>
                </a:cxn>
                <a:cxn ang="0">
                  <a:pos x="466" y="88"/>
                </a:cxn>
                <a:cxn ang="0">
                  <a:pos x="424" y="94"/>
                </a:cxn>
                <a:cxn ang="0">
                  <a:pos x="396" y="112"/>
                </a:cxn>
                <a:cxn ang="0">
                  <a:pos x="378" y="164"/>
                </a:cxn>
                <a:cxn ang="0">
                  <a:pos x="376" y="466"/>
                </a:cxn>
                <a:cxn ang="0">
                  <a:pos x="286" y="474"/>
                </a:cxn>
                <a:cxn ang="0">
                  <a:pos x="278" y="466"/>
                </a:cxn>
                <a:cxn ang="0">
                  <a:pos x="278" y="172"/>
                </a:cxn>
                <a:cxn ang="0">
                  <a:pos x="266" y="128"/>
                </a:cxn>
                <a:cxn ang="0">
                  <a:pos x="252" y="108"/>
                </a:cxn>
                <a:cxn ang="0">
                  <a:pos x="234" y="96"/>
                </a:cxn>
                <a:cxn ang="0">
                  <a:pos x="184" y="88"/>
                </a:cxn>
                <a:cxn ang="0">
                  <a:pos x="148" y="92"/>
                </a:cxn>
                <a:cxn ang="0">
                  <a:pos x="120" y="106"/>
                </a:cxn>
                <a:cxn ang="0">
                  <a:pos x="102" y="130"/>
                </a:cxn>
                <a:cxn ang="0">
                  <a:pos x="98" y="466"/>
                </a:cxn>
              </a:cxnLst>
              <a:rect l="0" t="0" r="r" b="b"/>
              <a:pathLst>
                <a:path w="654" h="474">
                  <a:moveTo>
                    <a:pt x="98" y="466"/>
                  </a:moveTo>
                  <a:lnTo>
                    <a:pt x="98" y="466"/>
                  </a:lnTo>
                  <a:lnTo>
                    <a:pt x="96" y="470"/>
                  </a:lnTo>
                  <a:lnTo>
                    <a:pt x="96" y="472"/>
                  </a:lnTo>
                  <a:lnTo>
                    <a:pt x="88" y="474"/>
                  </a:lnTo>
                  <a:lnTo>
                    <a:pt x="8" y="474"/>
                  </a:lnTo>
                  <a:lnTo>
                    <a:pt x="8" y="474"/>
                  </a:lnTo>
                  <a:lnTo>
                    <a:pt x="2" y="472"/>
                  </a:lnTo>
                  <a:lnTo>
                    <a:pt x="0" y="470"/>
                  </a:lnTo>
                  <a:lnTo>
                    <a:pt x="0" y="466"/>
                  </a:lnTo>
                  <a:lnTo>
                    <a:pt x="0" y="160"/>
                  </a:lnTo>
                  <a:lnTo>
                    <a:pt x="0" y="160"/>
                  </a:lnTo>
                  <a:lnTo>
                    <a:pt x="0" y="136"/>
                  </a:lnTo>
                  <a:lnTo>
                    <a:pt x="4" y="116"/>
                  </a:lnTo>
                  <a:lnTo>
                    <a:pt x="10" y="96"/>
                  </a:lnTo>
                  <a:lnTo>
                    <a:pt x="18" y="80"/>
                  </a:lnTo>
                  <a:lnTo>
                    <a:pt x="18" y="80"/>
                  </a:lnTo>
                  <a:lnTo>
                    <a:pt x="26" y="64"/>
                  </a:lnTo>
                  <a:lnTo>
                    <a:pt x="38" y="50"/>
                  </a:lnTo>
                  <a:lnTo>
                    <a:pt x="48" y="40"/>
                  </a:lnTo>
                  <a:lnTo>
                    <a:pt x="62" y="30"/>
                  </a:lnTo>
                  <a:lnTo>
                    <a:pt x="62" y="30"/>
                  </a:lnTo>
                  <a:lnTo>
                    <a:pt x="76" y="22"/>
                  </a:lnTo>
                  <a:lnTo>
                    <a:pt x="90" y="16"/>
                  </a:lnTo>
                  <a:lnTo>
                    <a:pt x="104" y="10"/>
                  </a:lnTo>
                  <a:lnTo>
                    <a:pt x="120" y="6"/>
                  </a:lnTo>
                  <a:lnTo>
                    <a:pt x="120" y="6"/>
                  </a:lnTo>
                  <a:lnTo>
                    <a:pt x="150" y="2"/>
                  </a:lnTo>
                  <a:lnTo>
                    <a:pt x="182" y="0"/>
                  </a:lnTo>
                  <a:lnTo>
                    <a:pt x="182" y="0"/>
                  </a:lnTo>
                  <a:lnTo>
                    <a:pt x="212" y="2"/>
                  </a:lnTo>
                  <a:lnTo>
                    <a:pt x="242" y="8"/>
                  </a:lnTo>
                  <a:lnTo>
                    <a:pt x="242" y="8"/>
                  </a:lnTo>
                  <a:lnTo>
                    <a:pt x="272" y="16"/>
                  </a:lnTo>
                  <a:lnTo>
                    <a:pt x="284" y="24"/>
                  </a:lnTo>
                  <a:lnTo>
                    <a:pt x="296" y="30"/>
                  </a:lnTo>
                  <a:lnTo>
                    <a:pt x="296" y="30"/>
                  </a:lnTo>
                  <a:lnTo>
                    <a:pt x="308" y="38"/>
                  </a:lnTo>
                  <a:lnTo>
                    <a:pt x="316" y="48"/>
                  </a:lnTo>
                  <a:lnTo>
                    <a:pt x="324" y="58"/>
                  </a:lnTo>
                  <a:lnTo>
                    <a:pt x="332" y="68"/>
                  </a:lnTo>
                  <a:lnTo>
                    <a:pt x="332" y="68"/>
                  </a:lnTo>
                  <a:lnTo>
                    <a:pt x="342" y="52"/>
                  </a:lnTo>
                  <a:lnTo>
                    <a:pt x="356" y="36"/>
                  </a:lnTo>
                  <a:lnTo>
                    <a:pt x="372" y="24"/>
                  </a:lnTo>
                  <a:lnTo>
                    <a:pt x="390" y="16"/>
                  </a:lnTo>
                  <a:lnTo>
                    <a:pt x="390" y="16"/>
                  </a:lnTo>
                  <a:lnTo>
                    <a:pt x="410" y="8"/>
                  </a:lnTo>
                  <a:lnTo>
                    <a:pt x="432" y="4"/>
                  </a:lnTo>
                  <a:lnTo>
                    <a:pt x="456" y="2"/>
                  </a:lnTo>
                  <a:lnTo>
                    <a:pt x="480" y="0"/>
                  </a:lnTo>
                  <a:lnTo>
                    <a:pt x="480" y="0"/>
                  </a:lnTo>
                  <a:lnTo>
                    <a:pt x="508" y="2"/>
                  </a:lnTo>
                  <a:lnTo>
                    <a:pt x="534" y="6"/>
                  </a:lnTo>
                  <a:lnTo>
                    <a:pt x="558" y="12"/>
                  </a:lnTo>
                  <a:lnTo>
                    <a:pt x="578" y="20"/>
                  </a:lnTo>
                  <a:lnTo>
                    <a:pt x="578" y="20"/>
                  </a:lnTo>
                  <a:lnTo>
                    <a:pt x="596" y="30"/>
                  </a:lnTo>
                  <a:lnTo>
                    <a:pt x="612" y="44"/>
                  </a:lnTo>
                  <a:lnTo>
                    <a:pt x="626" y="58"/>
                  </a:lnTo>
                  <a:lnTo>
                    <a:pt x="636" y="76"/>
                  </a:lnTo>
                  <a:lnTo>
                    <a:pt x="636" y="76"/>
                  </a:lnTo>
                  <a:lnTo>
                    <a:pt x="644" y="94"/>
                  </a:lnTo>
                  <a:lnTo>
                    <a:pt x="650" y="116"/>
                  </a:lnTo>
                  <a:lnTo>
                    <a:pt x="654" y="140"/>
                  </a:lnTo>
                  <a:lnTo>
                    <a:pt x="654" y="164"/>
                  </a:lnTo>
                  <a:lnTo>
                    <a:pt x="654" y="466"/>
                  </a:lnTo>
                  <a:lnTo>
                    <a:pt x="654" y="466"/>
                  </a:lnTo>
                  <a:lnTo>
                    <a:pt x="654" y="470"/>
                  </a:lnTo>
                  <a:lnTo>
                    <a:pt x="652" y="472"/>
                  </a:lnTo>
                  <a:lnTo>
                    <a:pt x="646" y="474"/>
                  </a:lnTo>
                  <a:lnTo>
                    <a:pt x="566" y="474"/>
                  </a:lnTo>
                  <a:lnTo>
                    <a:pt x="566" y="474"/>
                  </a:lnTo>
                  <a:lnTo>
                    <a:pt x="560" y="472"/>
                  </a:lnTo>
                  <a:lnTo>
                    <a:pt x="560" y="472"/>
                  </a:lnTo>
                  <a:lnTo>
                    <a:pt x="558" y="470"/>
                  </a:lnTo>
                  <a:lnTo>
                    <a:pt x="558" y="470"/>
                  </a:lnTo>
                  <a:lnTo>
                    <a:pt x="556" y="466"/>
                  </a:lnTo>
                  <a:lnTo>
                    <a:pt x="556" y="188"/>
                  </a:lnTo>
                  <a:lnTo>
                    <a:pt x="556" y="188"/>
                  </a:lnTo>
                  <a:lnTo>
                    <a:pt x="554" y="154"/>
                  </a:lnTo>
                  <a:lnTo>
                    <a:pt x="552" y="142"/>
                  </a:lnTo>
                  <a:lnTo>
                    <a:pt x="548" y="130"/>
                  </a:lnTo>
                  <a:lnTo>
                    <a:pt x="548" y="130"/>
                  </a:lnTo>
                  <a:lnTo>
                    <a:pt x="544" y="120"/>
                  </a:lnTo>
                  <a:lnTo>
                    <a:pt x="538" y="110"/>
                  </a:lnTo>
                  <a:lnTo>
                    <a:pt x="530" y="104"/>
                  </a:lnTo>
                  <a:lnTo>
                    <a:pt x="520" y="98"/>
                  </a:lnTo>
                  <a:lnTo>
                    <a:pt x="520" y="98"/>
                  </a:lnTo>
                  <a:lnTo>
                    <a:pt x="510" y="94"/>
                  </a:lnTo>
                  <a:lnTo>
                    <a:pt x="496" y="90"/>
                  </a:lnTo>
                  <a:lnTo>
                    <a:pt x="482" y="88"/>
                  </a:lnTo>
                  <a:lnTo>
                    <a:pt x="466" y="88"/>
                  </a:lnTo>
                  <a:lnTo>
                    <a:pt x="466" y="88"/>
                  </a:lnTo>
                  <a:lnTo>
                    <a:pt x="444" y="90"/>
                  </a:lnTo>
                  <a:lnTo>
                    <a:pt x="424" y="94"/>
                  </a:lnTo>
                  <a:lnTo>
                    <a:pt x="408" y="102"/>
                  </a:lnTo>
                  <a:lnTo>
                    <a:pt x="396" y="112"/>
                  </a:lnTo>
                  <a:lnTo>
                    <a:pt x="396" y="112"/>
                  </a:lnTo>
                  <a:lnTo>
                    <a:pt x="388" y="126"/>
                  </a:lnTo>
                  <a:lnTo>
                    <a:pt x="380" y="142"/>
                  </a:lnTo>
                  <a:lnTo>
                    <a:pt x="378" y="164"/>
                  </a:lnTo>
                  <a:lnTo>
                    <a:pt x="376" y="190"/>
                  </a:lnTo>
                  <a:lnTo>
                    <a:pt x="376" y="466"/>
                  </a:lnTo>
                  <a:lnTo>
                    <a:pt x="376" y="466"/>
                  </a:lnTo>
                  <a:lnTo>
                    <a:pt x="374" y="472"/>
                  </a:lnTo>
                  <a:lnTo>
                    <a:pt x="368" y="474"/>
                  </a:lnTo>
                  <a:lnTo>
                    <a:pt x="286" y="474"/>
                  </a:lnTo>
                  <a:lnTo>
                    <a:pt x="286" y="474"/>
                  </a:lnTo>
                  <a:lnTo>
                    <a:pt x="280" y="472"/>
                  </a:lnTo>
                  <a:lnTo>
                    <a:pt x="278" y="466"/>
                  </a:lnTo>
                  <a:lnTo>
                    <a:pt x="278" y="192"/>
                  </a:lnTo>
                  <a:lnTo>
                    <a:pt x="278" y="192"/>
                  </a:lnTo>
                  <a:lnTo>
                    <a:pt x="278" y="172"/>
                  </a:lnTo>
                  <a:lnTo>
                    <a:pt x="276" y="154"/>
                  </a:lnTo>
                  <a:lnTo>
                    <a:pt x="272" y="140"/>
                  </a:lnTo>
                  <a:lnTo>
                    <a:pt x="266" y="128"/>
                  </a:lnTo>
                  <a:lnTo>
                    <a:pt x="266" y="128"/>
                  </a:lnTo>
                  <a:lnTo>
                    <a:pt x="260" y="116"/>
                  </a:lnTo>
                  <a:lnTo>
                    <a:pt x="252" y="108"/>
                  </a:lnTo>
                  <a:lnTo>
                    <a:pt x="244" y="102"/>
                  </a:lnTo>
                  <a:lnTo>
                    <a:pt x="234" y="96"/>
                  </a:lnTo>
                  <a:lnTo>
                    <a:pt x="234" y="96"/>
                  </a:lnTo>
                  <a:lnTo>
                    <a:pt x="224" y="92"/>
                  </a:lnTo>
                  <a:lnTo>
                    <a:pt x="212" y="90"/>
                  </a:lnTo>
                  <a:lnTo>
                    <a:pt x="184" y="88"/>
                  </a:lnTo>
                  <a:lnTo>
                    <a:pt x="184" y="88"/>
                  </a:lnTo>
                  <a:lnTo>
                    <a:pt x="164" y="88"/>
                  </a:lnTo>
                  <a:lnTo>
                    <a:pt x="148" y="92"/>
                  </a:lnTo>
                  <a:lnTo>
                    <a:pt x="132" y="98"/>
                  </a:lnTo>
                  <a:lnTo>
                    <a:pt x="120" y="106"/>
                  </a:lnTo>
                  <a:lnTo>
                    <a:pt x="120" y="106"/>
                  </a:lnTo>
                  <a:lnTo>
                    <a:pt x="114" y="110"/>
                  </a:lnTo>
                  <a:lnTo>
                    <a:pt x="110" y="116"/>
                  </a:lnTo>
                  <a:lnTo>
                    <a:pt x="102" y="130"/>
                  </a:lnTo>
                  <a:lnTo>
                    <a:pt x="98" y="150"/>
                  </a:lnTo>
                  <a:lnTo>
                    <a:pt x="98" y="174"/>
                  </a:lnTo>
                  <a:lnTo>
                    <a:pt x="98" y="466"/>
                  </a:lnTo>
                  <a:lnTo>
                    <a:pt x="98" y="466"/>
                  </a:lnTo>
                  <a:close/>
                </a:path>
              </a:pathLst>
            </a:custGeom>
            <a:solidFill>
              <a:srgbClr val="B1B2B3"/>
            </a:solidFill>
            <a:ln w="9525">
              <a:noFill/>
              <a:round/>
              <a:headEnd/>
              <a:tailEnd/>
            </a:ln>
          </p:spPr>
          <p:txBody>
            <a:bodyPr/>
            <a:lstStyle/>
            <a:p>
              <a:endParaRPr lang="fr-FR">
                <a:solidFill>
                  <a:srgbClr val="000000"/>
                </a:solidFill>
              </a:endParaRPr>
            </a:p>
          </p:txBody>
        </p:sp>
        <p:sp>
          <p:nvSpPr>
            <p:cNvPr id="11347" name="Freeform 83"/>
            <p:cNvSpPr>
              <a:spLocks/>
            </p:cNvSpPr>
            <p:nvPr userDrawn="1"/>
          </p:nvSpPr>
          <p:spPr bwMode="auto">
            <a:xfrm>
              <a:off x="2867" y="191"/>
              <a:ext cx="152" cy="173"/>
            </a:xfrm>
            <a:custGeom>
              <a:avLst/>
              <a:gdLst/>
              <a:ahLst/>
              <a:cxnLst>
                <a:cxn ang="0">
                  <a:pos x="410" y="458"/>
                </a:cxn>
                <a:cxn ang="0">
                  <a:pos x="410" y="458"/>
                </a:cxn>
                <a:cxn ang="0">
                  <a:pos x="412" y="462"/>
                </a:cxn>
                <a:cxn ang="0">
                  <a:pos x="412" y="462"/>
                </a:cxn>
                <a:cxn ang="0">
                  <a:pos x="412" y="464"/>
                </a:cxn>
                <a:cxn ang="0">
                  <a:pos x="410" y="466"/>
                </a:cxn>
                <a:cxn ang="0">
                  <a:pos x="404" y="468"/>
                </a:cxn>
                <a:cxn ang="0">
                  <a:pos x="316" y="468"/>
                </a:cxn>
                <a:cxn ang="0">
                  <a:pos x="316" y="468"/>
                </a:cxn>
                <a:cxn ang="0">
                  <a:pos x="310" y="466"/>
                </a:cxn>
                <a:cxn ang="0">
                  <a:pos x="306" y="460"/>
                </a:cxn>
                <a:cxn ang="0">
                  <a:pos x="178" y="244"/>
                </a:cxn>
                <a:cxn ang="0">
                  <a:pos x="96" y="330"/>
                </a:cxn>
                <a:cxn ang="0">
                  <a:pos x="96" y="460"/>
                </a:cxn>
                <a:cxn ang="0">
                  <a:pos x="96" y="460"/>
                </a:cxn>
                <a:cxn ang="0">
                  <a:pos x="94" y="466"/>
                </a:cxn>
                <a:cxn ang="0">
                  <a:pos x="92" y="468"/>
                </a:cxn>
                <a:cxn ang="0">
                  <a:pos x="90" y="468"/>
                </a:cxn>
                <a:cxn ang="0">
                  <a:pos x="8" y="468"/>
                </a:cxn>
                <a:cxn ang="0">
                  <a:pos x="8" y="468"/>
                </a:cxn>
                <a:cxn ang="0">
                  <a:pos x="4" y="468"/>
                </a:cxn>
                <a:cxn ang="0">
                  <a:pos x="2" y="466"/>
                </a:cxn>
                <a:cxn ang="0">
                  <a:pos x="0" y="462"/>
                </a:cxn>
                <a:cxn ang="0">
                  <a:pos x="0" y="458"/>
                </a:cxn>
                <a:cxn ang="0">
                  <a:pos x="0" y="10"/>
                </a:cxn>
                <a:cxn ang="0">
                  <a:pos x="0" y="10"/>
                </a:cxn>
                <a:cxn ang="0">
                  <a:pos x="2" y="4"/>
                </a:cxn>
                <a:cxn ang="0">
                  <a:pos x="4" y="0"/>
                </a:cxn>
                <a:cxn ang="0">
                  <a:pos x="90" y="0"/>
                </a:cxn>
                <a:cxn ang="0">
                  <a:pos x="90" y="0"/>
                </a:cxn>
                <a:cxn ang="0">
                  <a:pos x="92" y="2"/>
                </a:cxn>
                <a:cxn ang="0">
                  <a:pos x="94" y="2"/>
                </a:cxn>
                <a:cxn ang="0">
                  <a:pos x="96" y="10"/>
                </a:cxn>
                <a:cxn ang="0">
                  <a:pos x="96" y="158"/>
                </a:cxn>
                <a:cxn ang="0">
                  <a:pos x="96" y="158"/>
                </a:cxn>
                <a:cxn ang="0">
                  <a:pos x="96" y="188"/>
                </a:cxn>
                <a:cxn ang="0">
                  <a:pos x="96" y="188"/>
                </a:cxn>
                <a:cxn ang="0">
                  <a:pos x="96" y="210"/>
                </a:cxn>
                <a:cxn ang="0">
                  <a:pos x="96" y="210"/>
                </a:cxn>
                <a:cxn ang="0">
                  <a:pos x="142" y="158"/>
                </a:cxn>
                <a:cxn ang="0">
                  <a:pos x="272" y="8"/>
                </a:cxn>
                <a:cxn ang="0">
                  <a:pos x="272" y="8"/>
                </a:cxn>
                <a:cxn ang="0">
                  <a:pos x="278" y="2"/>
                </a:cxn>
                <a:cxn ang="0">
                  <a:pos x="284" y="0"/>
                </a:cxn>
                <a:cxn ang="0">
                  <a:pos x="374" y="0"/>
                </a:cxn>
                <a:cxn ang="0">
                  <a:pos x="374" y="0"/>
                </a:cxn>
                <a:cxn ang="0">
                  <a:pos x="380" y="2"/>
                </a:cxn>
                <a:cxn ang="0">
                  <a:pos x="382" y="6"/>
                </a:cxn>
                <a:cxn ang="0">
                  <a:pos x="382" y="6"/>
                </a:cxn>
                <a:cxn ang="0">
                  <a:pos x="380" y="12"/>
                </a:cxn>
                <a:cxn ang="0">
                  <a:pos x="244" y="174"/>
                </a:cxn>
                <a:cxn ang="0">
                  <a:pos x="410" y="458"/>
                </a:cxn>
                <a:cxn ang="0">
                  <a:pos x="410" y="458"/>
                </a:cxn>
              </a:cxnLst>
              <a:rect l="0" t="0" r="r" b="b"/>
              <a:pathLst>
                <a:path w="412" h="468">
                  <a:moveTo>
                    <a:pt x="410" y="458"/>
                  </a:moveTo>
                  <a:lnTo>
                    <a:pt x="410" y="458"/>
                  </a:lnTo>
                  <a:lnTo>
                    <a:pt x="412" y="462"/>
                  </a:lnTo>
                  <a:lnTo>
                    <a:pt x="412" y="462"/>
                  </a:lnTo>
                  <a:lnTo>
                    <a:pt x="412" y="464"/>
                  </a:lnTo>
                  <a:lnTo>
                    <a:pt x="410" y="466"/>
                  </a:lnTo>
                  <a:lnTo>
                    <a:pt x="404" y="468"/>
                  </a:lnTo>
                  <a:lnTo>
                    <a:pt x="316" y="468"/>
                  </a:lnTo>
                  <a:lnTo>
                    <a:pt x="316" y="468"/>
                  </a:lnTo>
                  <a:lnTo>
                    <a:pt x="310" y="466"/>
                  </a:lnTo>
                  <a:lnTo>
                    <a:pt x="306" y="460"/>
                  </a:lnTo>
                  <a:lnTo>
                    <a:pt x="178" y="244"/>
                  </a:lnTo>
                  <a:lnTo>
                    <a:pt x="96" y="330"/>
                  </a:lnTo>
                  <a:lnTo>
                    <a:pt x="96" y="460"/>
                  </a:lnTo>
                  <a:lnTo>
                    <a:pt x="96" y="460"/>
                  </a:lnTo>
                  <a:lnTo>
                    <a:pt x="94" y="466"/>
                  </a:lnTo>
                  <a:lnTo>
                    <a:pt x="92" y="468"/>
                  </a:lnTo>
                  <a:lnTo>
                    <a:pt x="90" y="468"/>
                  </a:lnTo>
                  <a:lnTo>
                    <a:pt x="8" y="468"/>
                  </a:lnTo>
                  <a:lnTo>
                    <a:pt x="8" y="468"/>
                  </a:lnTo>
                  <a:lnTo>
                    <a:pt x="4" y="468"/>
                  </a:lnTo>
                  <a:lnTo>
                    <a:pt x="2" y="466"/>
                  </a:lnTo>
                  <a:lnTo>
                    <a:pt x="0" y="462"/>
                  </a:lnTo>
                  <a:lnTo>
                    <a:pt x="0" y="458"/>
                  </a:lnTo>
                  <a:lnTo>
                    <a:pt x="0" y="10"/>
                  </a:lnTo>
                  <a:lnTo>
                    <a:pt x="0" y="10"/>
                  </a:lnTo>
                  <a:lnTo>
                    <a:pt x="2" y="4"/>
                  </a:lnTo>
                  <a:lnTo>
                    <a:pt x="4" y="0"/>
                  </a:lnTo>
                  <a:lnTo>
                    <a:pt x="90" y="0"/>
                  </a:lnTo>
                  <a:lnTo>
                    <a:pt x="90" y="0"/>
                  </a:lnTo>
                  <a:lnTo>
                    <a:pt x="92" y="2"/>
                  </a:lnTo>
                  <a:lnTo>
                    <a:pt x="94" y="2"/>
                  </a:lnTo>
                  <a:lnTo>
                    <a:pt x="96" y="10"/>
                  </a:lnTo>
                  <a:lnTo>
                    <a:pt x="96" y="158"/>
                  </a:lnTo>
                  <a:lnTo>
                    <a:pt x="96" y="158"/>
                  </a:lnTo>
                  <a:lnTo>
                    <a:pt x="96" y="188"/>
                  </a:lnTo>
                  <a:lnTo>
                    <a:pt x="96" y="188"/>
                  </a:lnTo>
                  <a:lnTo>
                    <a:pt x="96" y="210"/>
                  </a:lnTo>
                  <a:lnTo>
                    <a:pt x="96" y="210"/>
                  </a:lnTo>
                  <a:lnTo>
                    <a:pt x="142" y="158"/>
                  </a:lnTo>
                  <a:lnTo>
                    <a:pt x="272" y="8"/>
                  </a:lnTo>
                  <a:lnTo>
                    <a:pt x="272" y="8"/>
                  </a:lnTo>
                  <a:lnTo>
                    <a:pt x="278" y="2"/>
                  </a:lnTo>
                  <a:lnTo>
                    <a:pt x="284" y="0"/>
                  </a:lnTo>
                  <a:lnTo>
                    <a:pt x="374" y="0"/>
                  </a:lnTo>
                  <a:lnTo>
                    <a:pt x="374" y="0"/>
                  </a:lnTo>
                  <a:lnTo>
                    <a:pt x="380" y="2"/>
                  </a:lnTo>
                  <a:lnTo>
                    <a:pt x="382" y="6"/>
                  </a:lnTo>
                  <a:lnTo>
                    <a:pt x="382" y="6"/>
                  </a:lnTo>
                  <a:lnTo>
                    <a:pt x="380" y="12"/>
                  </a:lnTo>
                  <a:lnTo>
                    <a:pt x="244" y="174"/>
                  </a:lnTo>
                  <a:lnTo>
                    <a:pt x="410" y="458"/>
                  </a:lnTo>
                  <a:lnTo>
                    <a:pt x="410" y="458"/>
                  </a:lnTo>
                  <a:close/>
                </a:path>
              </a:pathLst>
            </a:custGeom>
            <a:solidFill>
              <a:srgbClr val="B1B2B3"/>
            </a:solidFill>
            <a:ln w="9525">
              <a:noFill/>
              <a:round/>
              <a:headEnd/>
              <a:tailEnd/>
            </a:ln>
          </p:spPr>
          <p:txBody>
            <a:bodyPr/>
            <a:lstStyle/>
            <a:p>
              <a:endParaRPr lang="fr-FR">
                <a:solidFill>
                  <a:srgbClr val="000000"/>
                </a:solidFill>
              </a:endParaRPr>
            </a:p>
          </p:txBody>
        </p:sp>
        <p:sp>
          <p:nvSpPr>
            <p:cNvPr id="11348" name="Freeform 84"/>
            <p:cNvSpPr>
              <a:spLocks/>
            </p:cNvSpPr>
            <p:nvPr userDrawn="1"/>
          </p:nvSpPr>
          <p:spPr bwMode="auto">
            <a:xfrm>
              <a:off x="3025" y="188"/>
              <a:ext cx="150" cy="179"/>
            </a:xfrm>
            <a:custGeom>
              <a:avLst/>
              <a:gdLst/>
              <a:ahLst/>
              <a:cxnLst>
                <a:cxn ang="0">
                  <a:pos x="310" y="272"/>
                </a:cxn>
                <a:cxn ang="0">
                  <a:pos x="318" y="268"/>
                </a:cxn>
                <a:cxn ang="0">
                  <a:pos x="400" y="270"/>
                </a:cxn>
                <a:cxn ang="0">
                  <a:pos x="402" y="420"/>
                </a:cxn>
                <a:cxn ang="0">
                  <a:pos x="394" y="446"/>
                </a:cxn>
                <a:cxn ang="0">
                  <a:pos x="382" y="460"/>
                </a:cxn>
                <a:cxn ang="0">
                  <a:pos x="354" y="472"/>
                </a:cxn>
                <a:cxn ang="0">
                  <a:pos x="298" y="482"/>
                </a:cxn>
                <a:cxn ang="0">
                  <a:pos x="228" y="484"/>
                </a:cxn>
                <a:cxn ang="0">
                  <a:pos x="156" y="474"/>
                </a:cxn>
                <a:cxn ang="0">
                  <a:pos x="116" y="458"/>
                </a:cxn>
                <a:cxn ang="0">
                  <a:pos x="64" y="418"/>
                </a:cxn>
                <a:cxn ang="0">
                  <a:pos x="36" y="382"/>
                </a:cxn>
                <a:cxn ang="0">
                  <a:pos x="16" y="340"/>
                </a:cxn>
                <a:cxn ang="0">
                  <a:pos x="2" y="268"/>
                </a:cxn>
                <a:cxn ang="0">
                  <a:pos x="2" y="216"/>
                </a:cxn>
                <a:cxn ang="0">
                  <a:pos x="16" y="142"/>
                </a:cxn>
                <a:cxn ang="0">
                  <a:pos x="34" y="100"/>
                </a:cxn>
                <a:cxn ang="0">
                  <a:pos x="60" y="66"/>
                </a:cxn>
                <a:cxn ang="0">
                  <a:pos x="110" y="26"/>
                </a:cxn>
                <a:cxn ang="0">
                  <a:pos x="150" y="8"/>
                </a:cxn>
                <a:cxn ang="0">
                  <a:pos x="222" y="0"/>
                </a:cxn>
                <a:cxn ang="0">
                  <a:pos x="262" y="2"/>
                </a:cxn>
                <a:cxn ang="0">
                  <a:pos x="300" y="10"/>
                </a:cxn>
                <a:cxn ang="0">
                  <a:pos x="348" y="30"/>
                </a:cxn>
                <a:cxn ang="0">
                  <a:pos x="374" y="48"/>
                </a:cxn>
                <a:cxn ang="0">
                  <a:pos x="402" y="82"/>
                </a:cxn>
                <a:cxn ang="0">
                  <a:pos x="404" y="90"/>
                </a:cxn>
                <a:cxn ang="0">
                  <a:pos x="346" y="138"/>
                </a:cxn>
                <a:cxn ang="0">
                  <a:pos x="336" y="140"/>
                </a:cxn>
                <a:cxn ang="0">
                  <a:pos x="330" y="138"/>
                </a:cxn>
                <a:cxn ang="0">
                  <a:pos x="310" y="114"/>
                </a:cxn>
                <a:cxn ang="0">
                  <a:pos x="284" y="100"/>
                </a:cxn>
                <a:cxn ang="0">
                  <a:pos x="236" y="88"/>
                </a:cxn>
                <a:cxn ang="0">
                  <a:pos x="204" y="88"/>
                </a:cxn>
                <a:cxn ang="0">
                  <a:pos x="166" y="98"/>
                </a:cxn>
                <a:cxn ang="0">
                  <a:pos x="136" y="118"/>
                </a:cxn>
                <a:cxn ang="0">
                  <a:pos x="120" y="140"/>
                </a:cxn>
                <a:cxn ang="0">
                  <a:pos x="104" y="178"/>
                </a:cxn>
                <a:cxn ang="0">
                  <a:pos x="98" y="242"/>
                </a:cxn>
                <a:cxn ang="0">
                  <a:pos x="106" y="302"/>
                </a:cxn>
                <a:cxn ang="0">
                  <a:pos x="124" y="342"/>
                </a:cxn>
                <a:cxn ang="0">
                  <a:pos x="142" y="364"/>
                </a:cxn>
                <a:cxn ang="0">
                  <a:pos x="176" y="388"/>
                </a:cxn>
                <a:cxn ang="0">
                  <a:pos x="206" y="396"/>
                </a:cxn>
                <a:cxn ang="0">
                  <a:pos x="238" y="400"/>
                </a:cxn>
                <a:cxn ang="0">
                  <a:pos x="310" y="396"/>
                </a:cxn>
              </a:cxnLst>
              <a:rect l="0" t="0" r="r" b="b"/>
              <a:pathLst>
                <a:path w="404" h="484">
                  <a:moveTo>
                    <a:pt x="310" y="276"/>
                  </a:moveTo>
                  <a:lnTo>
                    <a:pt x="310" y="276"/>
                  </a:lnTo>
                  <a:lnTo>
                    <a:pt x="310" y="272"/>
                  </a:lnTo>
                  <a:lnTo>
                    <a:pt x="312" y="270"/>
                  </a:lnTo>
                  <a:lnTo>
                    <a:pt x="316" y="268"/>
                  </a:lnTo>
                  <a:lnTo>
                    <a:pt x="318" y="268"/>
                  </a:lnTo>
                  <a:lnTo>
                    <a:pt x="396" y="268"/>
                  </a:lnTo>
                  <a:lnTo>
                    <a:pt x="396" y="268"/>
                  </a:lnTo>
                  <a:lnTo>
                    <a:pt x="400" y="270"/>
                  </a:lnTo>
                  <a:lnTo>
                    <a:pt x="402" y="276"/>
                  </a:lnTo>
                  <a:lnTo>
                    <a:pt x="402" y="420"/>
                  </a:lnTo>
                  <a:lnTo>
                    <a:pt x="402" y="420"/>
                  </a:lnTo>
                  <a:lnTo>
                    <a:pt x="402" y="430"/>
                  </a:lnTo>
                  <a:lnTo>
                    <a:pt x="398" y="438"/>
                  </a:lnTo>
                  <a:lnTo>
                    <a:pt x="394" y="446"/>
                  </a:lnTo>
                  <a:lnTo>
                    <a:pt x="388" y="454"/>
                  </a:lnTo>
                  <a:lnTo>
                    <a:pt x="388" y="454"/>
                  </a:lnTo>
                  <a:lnTo>
                    <a:pt x="382" y="460"/>
                  </a:lnTo>
                  <a:lnTo>
                    <a:pt x="374" y="466"/>
                  </a:lnTo>
                  <a:lnTo>
                    <a:pt x="364" y="470"/>
                  </a:lnTo>
                  <a:lnTo>
                    <a:pt x="354" y="472"/>
                  </a:lnTo>
                  <a:lnTo>
                    <a:pt x="354" y="472"/>
                  </a:lnTo>
                  <a:lnTo>
                    <a:pt x="328" y="478"/>
                  </a:lnTo>
                  <a:lnTo>
                    <a:pt x="298" y="482"/>
                  </a:lnTo>
                  <a:lnTo>
                    <a:pt x="264" y="484"/>
                  </a:lnTo>
                  <a:lnTo>
                    <a:pt x="228" y="484"/>
                  </a:lnTo>
                  <a:lnTo>
                    <a:pt x="228" y="484"/>
                  </a:lnTo>
                  <a:lnTo>
                    <a:pt x="202" y="484"/>
                  </a:lnTo>
                  <a:lnTo>
                    <a:pt x="180" y="480"/>
                  </a:lnTo>
                  <a:lnTo>
                    <a:pt x="156" y="474"/>
                  </a:lnTo>
                  <a:lnTo>
                    <a:pt x="136" y="466"/>
                  </a:lnTo>
                  <a:lnTo>
                    <a:pt x="136" y="466"/>
                  </a:lnTo>
                  <a:lnTo>
                    <a:pt x="116" y="458"/>
                  </a:lnTo>
                  <a:lnTo>
                    <a:pt x="96" y="446"/>
                  </a:lnTo>
                  <a:lnTo>
                    <a:pt x="80" y="432"/>
                  </a:lnTo>
                  <a:lnTo>
                    <a:pt x="64" y="418"/>
                  </a:lnTo>
                  <a:lnTo>
                    <a:pt x="64" y="418"/>
                  </a:lnTo>
                  <a:lnTo>
                    <a:pt x="48" y="400"/>
                  </a:lnTo>
                  <a:lnTo>
                    <a:pt x="36" y="382"/>
                  </a:lnTo>
                  <a:lnTo>
                    <a:pt x="26" y="362"/>
                  </a:lnTo>
                  <a:lnTo>
                    <a:pt x="16" y="340"/>
                  </a:lnTo>
                  <a:lnTo>
                    <a:pt x="16" y="340"/>
                  </a:lnTo>
                  <a:lnTo>
                    <a:pt x="10" y="318"/>
                  </a:lnTo>
                  <a:lnTo>
                    <a:pt x="4" y="294"/>
                  </a:lnTo>
                  <a:lnTo>
                    <a:pt x="2" y="268"/>
                  </a:lnTo>
                  <a:lnTo>
                    <a:pt x="0" y="244"/>
                  </a:lnTo>
                  <a:lnTo>
                    <a:pt x="0" y="244"/>
                  </a:lnTo>
                  <a:lnTo>
                    <a:pt x="2" y="216"/>
                  </a:lnTo>
                  <a:lnTo>
                    <a:pt x="4" y="190"/>
                  </a:lnTo>
                  <a:lnTo>
                    <a:pt x="8" y="164"/>
                  </a:lnTo>
                  <a:lnTo>
                    <a:pt x="16" y="142"/>
                  </a:lnTo>
                  <a:lnTo>
                    <a:pt x="16" y="142"/>
                  </a:lnTo>
                  <a:lnTo>
                    <a:pt x="24" y="120"/>
                  </a:lnTo>
                  <a:lnTo>
                    <a:pt x="34" y="100"/>
                  </a:lnTo>
                  <a:lnTo>
                    <a:pt x="46" y="82"/>
                  </a:lnTo>
                  <a:lnTo>
                    <a:pt x="60" y="66"/>
                  </a:lnTo>
                  <a:lnTo>
                    <a:pt x="60" y="66"/>
                  </a:lnTo>
                  <a:lnTo>
                    <a:pt x="76" y="50"/>
                  </a:lnTo>
                  <a:lnTo>
                    <a:pt x="92" y="36"/>
                  </a:lnTo>
                  <a:lnTo>
                    <a:pt x="110" y="26"/>
                  </a:lnTo>
                  <a:lnTo>
                    <a:pt x="130" y="16"/>
                  </a:lnTo>
                  <a:lnTo>
                    <a:pt x="130" y="16"/>
                  </a:lnTo>
                  <a:lnTo>
                    <a:pt x="150" y="8"/>
                  </a:lnTo>
                  <a:lnTo>
                    <a:pt x="174" y="4"/>
                  </a:lnTo>
                  <a:lnTo>
                    <a:pt x="196" y="0"/>
                  </a:lnTo>
                  <a:lnTo>
                    <a:pt x="222" y="0"/>
                  </a:lnTo>
                  <a:lnTo>
                    <a:pt x="222" y="0"/>
                  </a:lnTo>
                  <a:lnTo>
                    <a:pt x="242" y="0"/>
                  </a:lnTo>
                  <a:lnTo>
                    <a:pt x="262" y="2"/>
                  </a:lnTo>
                  <a:lnTo>
                    <a:pt x="280" y="6"/>
                  </a:lnTo>
                  <a:lnTo>
                    <a:pt x="300" y="10"/>
                  </a:lnTo>
                  <a:lnTo>
                    <a:pt x="300" y="10"/>
                  </a:lnTo>
                  <a:lnTo>
                    <a:pt x="316" y="14"/>
                  </a:lnTo>
                  <a:lnTo>
                    <a:pt x="332" y="22"/>
                  </a:lnTo>
                  <a:lnTo>
                    <a:pt x="348" y="30"/>
                  </a:lnTo>
                  <a:lnTo>
                    <a:pt x="360" y="38"/>
                  </a:lnTo>
                  <a:lnTo>
                    <a:pt x="360" y="38"/>
                  </a:lnTo>
                  <a:lnTo>
                    <a:pt x="374" y="48"/>
                  </a:lnTo>
                  <a:lnTo>
                    <a:pt x="384" y="58"/>
                  </a:lnTo>
                  <a:lnTo>
                    <a:pt x="394" y="70"/>
                  </a:lnTo>
                  <a:lnTo>
                    <a:pt x="402" y="82"/>
                  </a:lnTo>
                  <a:lnTo>
                    <a:pt x="402" y="82"/>
                  </a:lnTo>
                  <a:lnTo>
                    <a:pt x="404" y="90"/>
                  </a:lnTo>
                  <a:lnTo>
                    <a:pt x="404" y="90"/>
                  </a:lnTo>
                  <a:lnTo>
                    <a:pt x="404" y="94"/>
                  </a:lnTo>
                  <a:lnTo>
                    <a:pt x="402" y="98"/>
                  </a:lnTo>
                  <a:lnTo>
                    <a:pt x="346" y="138"/>
                  </a:lnTo>
                  <a:lnTo>
                    <a:pt x="346" y="138"/>
                  </a:lnTo>
                  <a:lnTo>
                    <a:pt x="342" y="140"/>
                  </a:lnTo>
                  <a:lnTo>
                    <a:pt x="336" y="140"/>
                  </a:lnTo>
                  <a:lnTo>
                    <a:pt x="336" y="140"/>
                  </a:lnTo>
                  <a:lnTo>
                    <a:pt x="332" y="140"/>
                  </a:lnTo>
                  <a:lnTo>
                    <a:pt x="330" y="138"/>
                  </a:lnTo>
                  <a:lnTo>
                    <a:pt x="330" y="138"/>
                  </a:lnTo>
                  <a:lnTo>
                    <a:pt x="320" y="126"/>
                  </a:lnTo>
                  <a:lnTo>
                    <a:pt x="310" y="114"/>
                  </a:lnTo>
                  <a:lnTo>
                    <a:pt x="298" y="106"/>
                  </a:lnTo>
                  <a:lnTo>
                    <a:pt x="284" y="100"/>
                  </a:lnTo>
                  <a:lnTo>
                    <a:pt x="284" y="100"/>
                  </a:lnTo>
                  <a:lnTo>
                    <a:pt x="268" y="94"/>
                  </a:lnTo>
                  <a:lnTo>
                    <a:pt x="254" y="90"/>
                  </a:lnTo>
                  <a:lnTo>
                    <a:pt x="236" y="88"/>
                  </a:lnTo>
                  <a:lnTo>
                    <a:pt x="218" y="88"/>
                  </a:lnTo>
                  <a:lnTo>
                    <a:pt x="218" y="88"/>
                  </a:lnTo>
                  <a:lnTo>
                    <a:pt x="204" y="88"/>
                  </a:lnTo>
                  <a:lnTo>
                    <a:pt x="190" y="90"/>
                  </a:lnTo>
                  <a:lnTo>
                    <a:pt x="178" y="92"/>
                  </a:lnTo>
                  <a:lnTo>
                    <a:pt x="166" y="98"/>
                  </a:lnTo>
                  <a:lnTo>
                    <a:pt x="154" y="104"/>
                  </a:lnTo>
                  <a:lnTo>
                    <a:pt x="144" y="110"/>
                  </a:lnTo>
                  <a:lnTo>
                    <a:pt x="136" y="118"/>
                  </a:lnTo>
                  <a:lnTo>
                    <a:pt x="128" y="128"/>
                  </a:lnTo>
                  <a:lnTo>
                    <a:pt x="128" y="128"/>
                  </a:lnTo>
                  <a:lnTo>
                    <a:pt x="120" y="140"/>
                  </a:lnTo>
                  <a:lnTo>
                    <a:pt x="114" y="152"/>
                  </a:lnTo>
                  <a:lnTo>
                    <a:pt x="110" y="164"/>
                  </a:lnTo>
                  <a:lnTo>
                    <a:pt x="104" y="178"/>
                  </a:lnTo>
                  <a:lnTo>
                    <a:pt x="100" y="208"/>
                  </a:lnTo>
                  <a:lnTo>
                    <a:pt x="98" y="242"/>
                  </a:lnTo>
                  <a:lnTo>
                    <a:pt x="98" y="242"/>
                  </a:lnTo>
                  <a:lnTo>
                    <a:pt x="100" y="274"/>
                  </a:lnTo>
                  <a:lnTo>
                    <a:pt x="106" y="302"/>
                  </a:lnTo>
                  <a:lnTo>
                    <a:pt x="106" y="302"/>
                  </a:lnTo>
                  <a:lnTo>
                    <a:pt x="110" y="316"/>
                  </a:lnTo>
                  <a:lnTo>
                    <a:pt x="116" y="330"/>
                  </a:lnTo>
                  <a:lnTo>
                    <a:pt x="124" y="342"/>
                  </a:lnTo>
                  <a:lnTo>
                    <a:pt x="132" y="354"/>
                  </a:lnTo>
                  <a:lnTo>
                    <a:pt x="132" y="354"/>
                  </a:lnTo>
                  <a:lnTo>
                    <a:pt x="142" y="364"/>
                  </a:lnTo>
                  <a:lnTo>
                    <a:pt x="152" y="372"/>
                  </a:lnTo>
                  <a:lnTo>
                    <a:pt x="164" y="380"/>
                  </a:lnTo>
                  <a:lnTo>
                    <a:pt x="176" y="388"/>
                  </a:lnTo>
                  <a:lnTo>
                    <a:pt x="176" y="388"/>
                  </a:lnTo>
                  <a:lnTo>
                    <a:pt x="190" y="392"/>
                  </a:lnTo>
                  <a:lnTo>
                    <a:pt x="206" y="396"/>
                  </a:lnTo>
                  <a:lnTo>
                    <a:pt x="222" y="398"/>
                  </a:lnTo>
                  <a:lnTo>
                    <a:pt x="238" y="400"/>
                  </a:lnTo>
                  <a:lnTo>
                    <a:pt x="238" y="400"/>
                  </a:lnTo>
                  <a:lnTo>
                    <a:pt x="278" y="398"/>
                  </a:lnTo>
                  <a:lnTo>
                    <a:pt x="278" y="398"/>
                  </a:lnTo>
                  <a:lnTo>
                    <a:pt x="310" y="396"/>
                  </a:lnTo>
                  <a:lnTo>
                    <a:pt x="310" y="276"/>
                  </a:lnTo>
                  <a:lnTo>
                    <a:pt x="310" y="276"/>
                  </a:lnTo>
                  <a:close/>
                </a:path>
              </a:pathLst>
            </a:custGeom>
            <a:solidFill>
              <a:srgbClr val="B1B2B3"/>
            </a:solidFill>
            <a:ln w="9525">
              <a:noFill/>
              <a:round/>
              <a:headEnd/>
              <a:tailEnd/>
            </a:ln>
          </p:spPr>
          <p:txBody>
            <a:bodyPr/>
            <a:lstStyle/>
            <a:p>
              <a:endParaRPr lang="fr-FR">
                <a:solidFill>
                  <a:srgbClr val="000000"/>
                </a:solidFill>
              </a:endParaRPr>
            </a:p>
          </p:txBody>
        </p:sp>
        <p:sp>
          <p:nvSpPr>
            <p:cNvPr id="11349" name="Freeform 85"/>
            <p:cNvSpPr>
              <a:spLocks/>
            </p:cNvSpPr>
            <p:nvPr userDrawn="1"/>
          </p:nvSpPr>
          <p:spPr bwMode="auto">
            <a:xfrm>
              <a:off x="2587" y="189"/>
              <a:ext cx="242" cy="175"/>
            </a:xfrm>
            <a:custGeom>
              <a:avLst/>
              <a:gdLst/>
              <a:ahLst/>
              <a:cxnLst>
                <a:cxn ang="0">
                  <a:pos x="96" y="470"/>
                </a:cxn>
                <a:cxn ang="0">
                  <a:pos x="8" y="474"/>
                </a:cxn>
                <a:cxn ang="0">
                  <a:pos x="0" y="470"/>
                </a:cxn>
                <a:cxn ang="0">
                  <a:pos x="0" y="160"/>
                </a:cxn>
                <a:cxn ang="0">
                  <a:pos x="10" y="96"/>
                </a:cxn>
                <a:cxn ang="0">
                  <a:pos x="26" y="64"/>
                </a:cxn>
                <a:cxn ang="0">
                  <a:pos x="62" y="30"/>
                </a:cxn>
                <a:cxn ang="0">
                  <a:pos x="90" y="16"/>
                </a:cxn>
                <a:cxn ang="0">
                  <a:pos x="120" y="6"/>
                </a:cxn>
                <a:cxn ang="0">
                  <a:pos x="182" y="0"/>
                </a:cxn>
                <a:cxn ang="0">
                  <a:pos x="242" y="8"/>
                </a:cxn>
                <a:cxn ang="0">
                  <a:pos x="296" y="30"/>
                </a:cxn>
                <a:cxn ang="0">
                  <a:pos x="316" y="48"/>
                </a:cxn>
                <a:cxn ang="0">
                  <a:pos x="332" y="68"/>
                </a:cxn>
                <a:cxn ang="0">
                  <a:pos x="372" y="24"/>
                </a:cxn>
                <a:cxn ang="0">
                  <a:pos x="410" y="8"/>
                </a:cxn>
                <a:cxn ang="0">
                  <a:pos x="480" y="0"/>
                </a:cxn>
                <a:cxn ang="0">
                  <a:pos x="534" y="6"/>
                </a:cxn>
                <a:cxn ang="0">
                  <a:pos x="578" y="20"/>
                </a:cxn>
                <a:cxn ang="0">
                  <a:pos x="626" y="58"/>
                </a:cxn>
                <a:cxn ang="0">
                  <a:pos x="644" y="94"/>
                </a:cxn>
                <a:cxn ang="0">
                  <a:pos x="654" y="164"/>
                </a:cxn>
                <a:cxn ang="0">
                  <a:pos x="654" y="470"/>
                </a:cxn>
                <a:cxn ang="0">
                  <a:pos x="566" y="474"/>
                </a:cxn>
                <a:cxn ang="0">
                  <a:pos x="560" y="472"/>
                </a:cxn>
                <a:cxn ang="0">
                  <a:pos x="556" y="466"/>
                </a:cxn>
                <a:cxn ang="0">
                  <a:pos x="554" y="154"/>
                </a:cxn>
                <a:cxn ang="0">
                  <a:pos x="548" y="130"/>
                </a:cxn>
                <a:cxn ang="0">
                  <a:pos x="530" y="104"/>
                </a:cxn>
                <a:cxn ang="0">
                  <a:pos x="510" y="94"/>
                </a:cxn>
                <a:cxn ang="0">
                  <a:pos x="466" y="88"/>
                </a:cxn>
                <a:cxn ang="0">
                  <a:pos x="424" y="94"/>
                </a:cxn>
                <a:cxn ang="0">
                  <a:pos x="396" y="112"/>
                </a:cxn>
                <a:cxn ang="0">
                  <a:pos x="378" y="164"/>
                </a:cxn>
                <a:cxn ang="0">
                  <a:pos x="376" y="466"/>
                </a:cxn>
                <a:cxn ang="0">
                  <a:pos x="286" y="474"/>
                </a:cxn>
                <a:cxn ang="0">
                  <a:pos x="278" y="466"/>
                </a:cxn>
                <a:cxn ang="0">
                  <a:pos x="278" y="172"/>
                </a:cxn>
                <a:cxn ang="0">
                  <a:pos x="266" y="128"/>
                </a:cxn>
                <a:cxn ang="0">
                  <a:pos x="252" y="108"/>
                </a:cxn>
                <a:cxn ang="0">
                  <a:pos x="234" y="96"/>
                </a:cxn>
                <a:cxn ang="0">
                  <a:pos x="184" y="88"/>
                </a:cxn>
                <a:cxn ang="0">
                  <a:pos x="148" y="92"/>
                </a:cxn>
                <a:cxn ang="0">
                  <a:pos x="120" y="106"/>
                </a:cxn>
                <a:cxn ang="0">
                  <a:pos x="102" y="130"/>
                </a:cxn>
                <a:cxn ang="0">
                  <a:pos x="98" y="466"/>
                </a:cxn>
              </a:cxnLst>
              <a:rect l="0" t="0" r="r" b="b"/>
              <a:pathLst>
                <a:path w="654" h="474">
                  <a:moveTo>
                    <a:pt x="98" y="466"/>
                  </a:moveTo>
                  <a:lnTo>
                    <a:pt x="98" y="466"/>
                  </a:lnTo>
                  <a:lnTo>
                    <a:pt x="96" y="470"/>
                  </a:lnTo>
                  <a:lnTo>
                    <a:pt x="96" y="472"/>
                  </a:lnTo>
                  <a:lnTo>
                    <a:pt x="88" y="474"/>
                  </a:lnTo>
                  <a:lnTo>
                    <a:pt x="8" y="474"/>
                  </a:lnTo>
                  <a:lnTo>
                    <a:pt x="8" y="474"/>
                  </a:lnTo>
                  <a:lnTo>
                    <a:pt x="2" y="472"/>
                  </a:lnTo>
                  <a:lnTo>
                    <a:pt x="0" y="470"/>
                  </a:lnTo>
                  <a:lnTo>
                    <a:pt x="0" y="466"/>
                  </a:lnTo>
                  <a:lnTo>
                    <a:pt x="0" y="160"/>
                  </a:lnTo>
                  <a:lnTo>
                    <a:pt x="0" y="160"/>
                  </a:lnTo>
                  <a:lnTo>
                    <a:pt x="0" y="136"/>
                  </a:lnTo>
                  <a:lnTo>
                    <a:pt x="4" y="116"/>
                  </a:lnTo>
                  <a:lnTo>
                    <a:pt x="10" y="96"/>
                  </a:lnTo>
                  <a:lnTo>
                    <a:pt x="18" y="80"/>
                  </a:lnTo>
                  <a:lnTo>
                    <a:pt x="18" y="80"/>
                  </a:lnTo>
                  <a:lnTo>
                    <a:pt x="26" y="64"/>
                  </a:lnTo>
                  <a:lnTo>
                    <a:pt x="38" y="50"/>
                  </a:lnTo>
                  <a:lnTo>
                    <a:pt x="48" y="40"/>
                  </a:lnTo>
                  <a:lnTo>
                    <a:pt x="62" y="30"/>
                  </a:lnTo>
                  <a:lnTo>
                    <a:pt x="62" y="30"/>
                  </a:lnTo>
                  <a:lnTo>
                    <a:pt x="76" y="22"/>
                  </a:lnTo>
                  <a:lnTo>
                    <a:pt x="90" y="16"/>
                  </a:lnTo>
                  <a:lnTo>
                    <a:pt x="104" y="10"/>
                  </a:lnTo>
                  <a:lnTo>
                    <a:pt x="120" y="6"/>
                  </a:lnTo>
                  <a:lnTo>
                    <a:pt x="120" y="6"/>
                  </a:lnTo>
                  <a:lnTo>
                    <a:pt x="150" y="2"/>
                  </a:lnTo>
                  <a:lnTo>
                    <a:pt x="182" y="0"/>
                  </a:lnTo>
                  <a:lnTo>
                    <a:pt x="182" y="0"/>
                  </a:lnTo>
                  <a:lnTo>
                    <a:pt x="212" y="2"/>
                  </a:lnTo>
                  <a:lnTo>
                    <a:pt x="242" y="8"/>
                  </a:lnTo>
                  <a:lnTo>
                    <a:pt x="242" y="8"/>
                  </a:lnTo>
                  <a:lnTo>
                    <a:pt x="272" y="16"/>
                  </a:lnTo>
                  <a:lnTo>
                    <a:pt x="284" y="24"/>
                  </a:lnTo>
                  <a:lnTo>
                    <a:pt x="296" y="30"/>
                  </a:lnTo>
                  <a:lnTo>
                    <a:pt x="296" y="30"/>
                  </a:lnTo>
                  <a:lnTo>
                    <a:pt x="308" y="38"/>
                  </a:lnTo>
                  <a:lnTo>
                    <a:pt x="316" y="48"/>
                  </a:lnTo>
                  <a:lnTo>
                    <a:pt x="324" y="58"/>
                  </a:lnTo>
                  <a:lnTo>
                    <a:pt x="332" y="68"/>
                  </a:lnTo>
                  <a:lnTo>
                    <a:pt x="332" y="68"/>
                  </a:lnTo>
                  <a:lnTo>
                    <a:pt x="342" y="52"/>
                  </a:lnTo>
                  <a:lnTo>
                    <a:pt x="356" y="36"/>
                  </a:lnTo>
                  <a:lnTo>
                    <a:pt x="372" y="24"/>
                  </a:lnTo>
                  <a:lnTo>
                    <a:pt x="390" y="16"/>
                  </a:lnTo>
                  <a:lnTo>
                    <a:pt x="390" y="16"/>
                  </a:lnTo>
                  <a:lnTo>
                    <a:pt x="410" y="8"/>
                  </a:lnTo>
                  <a:lnTo>
                    <a:pt x="432" y="4"/>
                  </a:lnTo>
                  <a:lnTo>
                    <a:pt x="456" y="2"/>
                  </a:lnTo>
                  <a:lnTo>
                    <a:pt x="480" y="0"/>
                  </a:lnTo>
                  <a:lnTo>
                    <a:pt x="480" y="0"/>
                  </a:lnTo>
                  <a:lnTo>
                    <a:pt x="508" y="2"/>
                  </a:lnTo>
                  <a:lnTo>
                    <a:pt x="534" y="6"/>
                  </a:lnTo>
                  <a:lnTo>
                    <a:pt x="558" y="12"/>
                  </a:lnTo>
                  <a:lnTo>
                    <a:pt x="578" y="20"/>
                  </a:lnTo>
                  <a:lnTo>
                    <a:pt x="578" y="20"/>
                  </a:lnTo>
                  <a:lnTo>
                    <a:pt x="596" y="30"/>
                  </a:lnTo>
                  <a:lnTo>
                    <a:pt x="612" y="44"/>
                  </a:lnTo>
                  <a:lnTo>
                    <a:pt x="626" y="58"/>
                  </a:lnTo>
                  <a:lnTo>
                    <a:pt x="636" y="76"/>
                  </a:lnTo>
                  <a:lnTo>
                    <a:pt x="636" y="76"/>
                  </a:lnTo>
                  <a:lnTo>
                    <a:pt x="644" y="94"/>
                  </a:lnTo>
                  <a:lnTo>
                    <a:pt x="650" y="116"/>
                  </a:lnTo>
                  <a:lnTo>
                    <a:pt x="654" y="140"/>
                  </a:lnTo>
                  <a:lnTo>
                    <a:pt x="654" y="164"/>
                  </a:lnTo>
                  <a:lnTo>
                    <a:pt x="654" y="466"/>
                  </a:lnTo>
                  <a:lnTo>
                    <a:pt x="654" y="466"/>
                  </a:lnTo>
                  <a:lnTo>
                    <a:pt x="654" y="470"/>
                  </a:lnTo>
                  <a:lnTo>
                    <a:pt x="652" y="472"/>
                  </a:lnTo>
                  <a:lnTo>
                    <a:pt x="646" y="474"/>
                  </a:lnTo>
                  <a:lnTo>
                    <a:pt x="566" y="474"/>
                  </a:lnTo>
                  <a:lnTo>
                    <a:pt x="566" y="474"/>
                  </a:lnTo>
                  <a:lnTo>
                    <a:pt x="560" y="472"/>
                  </a:lnTo>
                  <a:lnTo>
                    <a:pt x="560" y="472"/>
                  </a:lnTo>
                  <a:lnTo>
                    <a:pt x="558" y="470"/>
                  </a:lnTo>
                  <a:lnTo>
                    <a:pt x="558" y="470"/>
                  </a:lnTo>
                  <a:lnTo>
                    <a:pt x="556" y="466"/>
                  </a:lnTo>
                  <a:lnTo>
                    <a:pt x="556" y="188"/>
                  </a:lnTo>
                  <a:lnTo>
                    <a:pt x="556" y="188"/>
                  </a:lnTo>
                  <a:lnTo>
                    <a:pt x="554" y="154"/>
                  </a:lnTo>
                  <a:lnTo>
                    <a:pt x="552" y="142"/>
                  </a:lnTo>
                  <a:lnTo>
                    <a:pt x="548" y="130"/>
                  </a:lnTo>
                  <a:lnTo>
                    <a:pt x="548" y="130"/>
                  </a:lnTo>
                  <a:lnTo>
                    <a:pt x="544" y="120"/>
                  </a:lnTo>
                  <a:lnTo>
                    <a:pt x="538" y="110"/>
                  </a:lnTo>
                  <a:lnTo>
                    <a:pt x="530" y="104"/>
                  </a:lnTo>
                  <a:lnTo>
                    <a:pt x="520" y="98"/>
                  </a:lnTo>
                  <a:lnTo>
                    <a:pt x="520" y="98"/>
                  </a:lnTo>
                  <a:lnTo>
                    <a:pt x="510" y="94"/>
                  </a:lnTo>
                  <a:lnTo>
                    <a:pt x="496" y="90"/>
                  </a:lnTo>
                  <a:lnTo>
                    <a:pt x="482" y="88"/>
                  </a:lnTo>
                  <a:lnTo>
                    <a:pt x="466" y="88"/>
                  </a:lnTo>
                  <a:lnTo>
                    <a:pt x="466" y="88"/>
                  </a:lnTo>
                  <a:lnTo>
                    <a:pt x="444" y="90"/>
                  </a:lnTo>
                  <a:lnTo>
                    <a:pt x="424" y="94"/>
                  </a:lnTo>
                  <a:lnTo>
                    <a:pt x="408" y="102"/>
                  </a:lnTo>
                  <a:lnTo>
                    <a:pt x="396" y="112"/>
                  </a:lnTo>
                  <a:lnTo>
                    <a:pt x="396" y="112"/>
                  </a:lnTo>
                  <a:lnTo>
                    <a:pt x="388" y="126"/>
                  </a:lnTo>
                  <a:lnTo>
                    <a:pt x="380" y="142"/>
                  </a:lnTo>
                  <a:lnTo>
                    <a:pt x="378" y="164"/>
                  </a:lnTo>
                  <a:lnTo>
                    <a:pt x="376" y="190"/>
                  </a:lnTo>
                  <a:lnTo>
                    <a:pt x="376" y="466"/>
                  </a:lnTo>
                  <a:lnTo>
                    <a:pt x="376" y="466"/>
                  </a:lnTo>
                  <a:lnTo>
                    <a:pt x="374" y="472"/>
                  </a:lnTo>
                  <a:lnTo>
                    <a:pt x="368" y="474"/>
                  </a:lnTo>
                  <a:lnTo>
                    <a:pt x="286" y="474"/>
                  </a:lnTo>
                  <a:lnTo>
                    <a:pt x="286" y="474"/>
                  </a:lnTo>
                  <a:lnTo>
                    <a:pt x="280" y="472"/>
                  </a:lnTo>
                  <a:lnTo>
                    <a:pt x="278" y="466"/>
                  </a:lnTo>
                  <a:lnTo>
                    <a:pt x="278" y="192"/>
                  </a:lnTo>
                  <a:lnTo>
                    <a:pt x="278" y="192"/>
                  </a:lnTo>
                  <a:lnTo>
                    <a:pt x="278" y="172"/>
                  </a:lnTo>
                  <a:lnTo>
                    <a:pt x="276" y="154"/>
                  </a:lnTo>
                  <a:lnTo>
                    <a:pt x="272" y="140"/>
                  </a:lnTo>
                  <a:lnTo>
                    <a:pt x="266" y="128"/>
                  </a:lnTo>
                  <a:lnTo>
                    <a:pt x="266" y="128"/>
                  </a:lnTo>
                  <a:lnTo>
                    <a:pt x="260" y="116"/>
                  </a:lnTo>
                  <a:lnTo>
                    <a:pt x="252" y="108"/>
                  </a:lnTo>
                  <a:lnTo>
                    <a:pt x="244" y="102"/>
                  </a:lnTo>
                  <a:lnTo>
                    <a:pt x="234" y="96"/>
                  </a:lnTo>
                  <a:lnTo>
                    <a:pt x="234" y="96"/>
                  </a:lnTo>
                  <a:lnTo>
                    <a:pt x="224" y="92"/>
                  </a:lnTo>
                  <a:lnTo>
                    <a:pt x="212" y="90"/>
                  </a:lnTo>
                  <a:lnTo>
                    <a:pt x="184" y="88"/>
                  </a:lnTo>
                  <a:lnTo>
                    <a:pt x="184" y="88"/>
                  </a:lnTo>
                  <a:lnTo>
                    <a:pt x="164" y="88"/>
                  </a:lnTo>
                  <a:lnTo>
                    <a:pt x="148" y="92"/>
                  </a:lnTo>
                  <a:lnTo>
                    <a:pt x="132" y="98"/>
                  </a:lnTo>
                  <a:lnTo>
                    <a:pt x="120" y="106"/>
                  </a:lnTo>
                  <a:lnTo>
                    <a:pt x="120" y="106"/>
                  </a:lnTo>
                  <a:lnTo>
                    <a:pt x="114" y="110"/>
                  </a:lnTo>
                  <a:lnTo>
                    <a:pt x="110" y="116"/>
                  </a:lnTo>
                  <a:lnTo>
                    <a:pt x="102" y="130"/>
                  </a:lnTo>
                  <a:lnTo>
                    <a:pt x="98" y="150"/>
                  </a:lnTo>
                  <a:lnTo>
                    <a:pt x="98" y="174"/>
                  </a:lnTo>
                  <a:lnTo>
                    <a:pt x="98" y="466"/>
                  </a:lnTo>
                  <a:lnTo>
                    <a:pt x="98" y="466"/>
                  </a:lnTo>
                  <a:close/>
                </a:path>
              </a:pathLst>
            </a:custGeom>
            <a:solidFill>
              <a:srgbClr val="B1B2B3"/>
            </a:solidFill>
            <a:ln w="9525">
              <a:noFill/>
              <a:round/>
              <a:headEnd/>
              <a:tailEnd/>
            </a:ln>
          </p:spPr>
          <p:txBody>
            <a:bodyPr/>
            <a:lstStyle/>
            <a:p>
              <a:endParaRPr lang="fr-FR">
                <a:solidFill>
                  <a:srgbClr val="000000"/>
                </a:solidFill>
              </a:endParaRPr>
            </a:p>
          </p:txBody>
        </p:sp>
        <p:sp>
          <p:nvSpPr>
            <p:cNvPr id="11350" name="Freeform 86"/>
            <p:cNvSpPr>
              <a:spLocks/>
            </p:cNvSpPr>
            <p:nvPr userDrawn="1"/>
          </p:nvSpPr>
          <p:spPr bwMode="auto">
            <a:xfrm>
              <a:off x="2867" y="191"/>
              <a:ext cx="152" cy="173"/>
            </a:xfrm>
            <a:custGeom>
              <a:avLst/>
              <a:gdLst/>
              <a:ahLst/>
              <a:cxnLst>
                <a:cxn ang="0">
                  <a:pos x="410" y="458"/>
                </a:cxn>
                <a:cxn ang="0">
                  <a:pos x="410" y="458"/>
                </a:cxn>
                <a:cxn ang="0">
                  <a:pos x="412" y="462"/>
                </a:cxn>
                <a:cxn ang="0">
                  <a:pos x="412" y="462"/>
                </a:cxn>
                <a:cxn ang="0">
                  <a:pos x="412" y="464"/>
                </a:cxn>
                <a:cxn ang="0">
                  <a:pos x="410" y="466"/>
                </a:cxn>
                <a:cxn ang="0">
                  <a:pos x="404" y="468"/>
                </a:cxn>
                <a:cxn ang="0">
                  <a:pos x="316" y="468"/>
                </a:cxn>
                <a:cxn ang="0">
                  <a:pos x="316" y="468"/>
                </a:cxn>
                <a:cxn ang="0">
                  <a:pos x="310" y="466"/>
                </a:cxn>
                <a:cxn ang="0">
                  <a:pos x="306" y="460"/>
                </a:cxn>
                <a:cxn ang="0">
                  <a:pos x="178" y="244"/>
                </a:cxn>
                <a:cxn ang="0">
                  <a:pos x="96" y="330"/>
                </a:cxn>
                <a:cxn ang="0">
                  <a:pos x="96" y="460"/>
                </a:cxn>
                <a:cxn ang="0">
                  <a:pos x="96" y="460"/>
                </a:cxn>
                <a:cxn ang="0">
                  <a:pos x="94" y="466"/>
                </a:cxn>
                <a:cxn ang="0">
                  <a:pos x="92" y="468"/>
                </a:cxn>
                <a:cxn ang="0">
                  <a:pos x="90" y="468"/>
                </a:cxn>
                <a:cxn ang="0">
                  <a:pos x="8" y="468"/>
                </a:cxn>
                <a:cxn ang="0">
                  <a:pos x="8" y="468"/>
                </a:cxn>
                <a:cxn ang="0">
                  <a:pos x="4" y="468"/>
                </a:cxn>
                <a:cxn ang="0">
                  <a:pos x="2" y="466"/>
                </a:cxn>
                <a:cxn ang="0">
                  <a:pos x="0" y="462"/>
                </a:cxn>
                <a:cxn ang="0">
                  <a:pos x="0" y="458"/>
                </a:cxn>
                <a:cxn ang="0">
                  <a:pos x="0" y="10"/>
                </a:cxn>
                <a:cxn ang="0">
                  <a:pos x="0" y="10"/>
                </a:cxn>
                <a:cxn ang="0">
                  <a:pos x="2" y="4"/>
                </a:cxn>
                <a:cxn ang="0">
                  <a:pos x="4" y="0"/>
                </a:cxn>
                <a:cxn ang="0">
                  <a:pos x="90" y="0"/>
                </a:cxn>
                <a:cxn ang="0">
                  <a:pos x="90" y="0"/>
                </a:cxn>
                <a:cxn ang="0">
                  <a:pos x="92" y="2"/>
                </a:cxn>
                <a:cxn ang="0">
                  <a:pos x="94" y="2"/>
                </a:cxn>
                <a:cxn ang="0">
                  <a:pos x="96" y="10"/>
                </a:cxn>
                <a:cxn ang="0">
                  <a:pos x="96" y="158"/>
                </a:cxn>
                <a:cxn ang="0">
                  <a:pos x="96" y="158"/>
                </a:cxn>
                <a:cxn ang="0">
                  <a:pos x="96" y="188"/>
                </a:cxn>
                <a:cxn ang="0">
                  <a:pos x="96" y="188"/>
                </a:cxn>
                <a:cxn ang="0">
                  <a:pos x="96" y="210"/>
                </a:cxn>
                <a:cxn ang="0">
                  <a:pos x="96" y="210"/>
                </a:cxn>
                <a:cxn ang="0">
                  <a:pos x="142" y="158"/>
                </a:cxn>
                <a:cxn ang="0">
                  <a:pos x="272" y="8"/>
                </a:cxn>
                <a:cxn ang="0">
                  <a:pos x="272" y="8"/>
                </a:cxn>
                <a:cxn ang="0">
                  <a:pos x="278" y="2"/>
                </a:cxn>
                <a:cxn ang="0">
                  <a:pos x="284" y="0"/>
                </a:cxn>
                <a:cxn ang="0">
                  <a:pos x="374" y="0"/>
                </a:cxn>
                <a:cxn ang="0">
                  <a:pos x="374" y="0"/>
                </a:cxn>
                <a:cxn ang="0">
                  <a:pos x="380" y="2"/>
                </a:cxn>
                <a:cxn ang="0">
                  <a:pos x="382" y="6"/>
                </a:cxn>
                <a:cxn ang="0">
                  <a:pos x="382" y="6"/>
                </a:cxn>
                <a:cxn ang="0">
                  <a:pos x="380" y="12"/>
                </a:cxn>
                <a:cxn ang="0">
                  <a:pos x="244" y="174"/>
                </a:cxn>
                <a:cxn ang="0">
                  <a:pos x="410" y="458"/>
                </a:cxn>
                <a:cxn ang="0">
                  <a:pos x="410" y="458"/>
                </a:cxn>
              </a:cxnLst>
              <a:rect l="0" t="0" r="r" b="b"/>
              <a:pathLst>
                <a:path w="412" h="468">
                  <a:moveTo>
                    <a:pt x="410" y="458"/>
                  </a:moveTo>
                  <a:lnTo>
                    <a:pt x="410" y="458"/>
                  </a:lnTo>
                  <a:lnTo>
                    <a:pt x="412" y="462"/>
                  </a:lnTo>
                  <a:lnTo>
                    <a:pt x="412" y="462"/>
                  </a:lnTo>
                  <a:lnTo>
                    <a:pt x="412" y="464"/>
                  </a:lnTo>
                  <a:lnTo>
                    <a:pt x="410" y="466"/>
                  </a:lnTo>
                  <a:lnTo>
                    <a:pt x="404" y="468"/>
                  </a:lnTo>
                  <a:lnTo>
                    <a:pt x="316" y="468"/>
                  </a:lnTo>
                  <a:lnTo>
                    <a:pt x="316" y="468"/>
                  </a:lnTo>
                  <a:lnTo>
                    <a:pt x="310" y="466"/>
                  </a:lnTo>
                  <a:lnTo>
                    <a:pt x="306" y="460"/>
                  </a:lnTo>
                  <a:lnTo>
                    <a:pt x="178" y="244"/>
                  </a:lnTo>
                  <a:lnTo>
                    <a:pt x="96" y="330"/>
                  </a:lnTo>
                  <a:lnTo>
                    <a:pt x="96" y="460"/>
                  </a:lnTo>
                  <a:lnTo>
                    <a:pt x="96" y="460"/>
                  </a:lnTo>
                  <a:lnTo>
                    <a:pt x="94" y="466"/>
                  </a:lnTo>
                  <a:lnTo>
                    <a:pt x="92" y="468"/>
                  </a:lnTo>
                  <a:lnTo>
                    <a:pt x="90" y="468"/>
                  </a:lnTo>
                  <a:lnTo>
                    <a:pt x="8" y="468"/>
                  </a:lnTo>
                  <a:lnTo>
                    <a:pt x="8" y="468"/>
                  </a:lnTo>
                  <a:lnTo>
                    <a:pt x="4" y="468"/>
                  </a:lnTo>
                  <a:lnTo>
                    <a:pt x="2" y="466"/>
                  </a:lnTo>
                  <a:lnTo>
                    <a:pt x="0" y="462"/>
                  </a:lnTo>
                  <a:lnTo>
                    <a:pt x="0" y="458"/>
                  </a:lnTo>
                  <a:lnTo>
                    <a:pt x="0" y="10"/>
                  </a:lnTo>
                  <a:lnTo>
                    <a:pt x="0" y="10"/>
                  </a:lnTo>
                  <a:lnTo>
                    <a:pt x="2" y="4"/>
                  </a:lnTo>
                  <a:lnTo>
                    <a:pt x="4" y="0"/>
                  </a:lnTo>
                  <a:lnTo>
                    <a:pt x="90" y="0"/>
                  </a:lnTo>
                  <a:lnTo>
                    <a:pt x="90" y="0"/>
                  </a:lnTo>
                  <a:lnTo>
                    <a:pt x="92" y="2"/>
                  </a:lnTo>
                  <a:lnTo>
                    <a:pt x="94" y="2"/>
                  </a:lnTo>
                  <a:lnTo>
                    <a:pt x="96" y="10"/>
                  </a:lnTo>
                  <a:lnTo>
                    <a:pt x="96" y="158"/>
                  </a:lnTo>
                  <a:lnTo>
                    <a:pt x="96" y="158"/>
                  </a:lnTo>
                  <a:lnTo>
                    <a:pt x="96" y="188"/>
                  </a:lnTo>
                  <a:lnTo>
                    <a:pt x="96" y="188"/>
                  </a:lnTo>
                  <a:lnTo>
                    <a:pt x="96" y="210"/>
                  </a:lnTo>
                  <a:lnTo>
                    <a:pt x="96" y="210"/>
                  </a:lnTo>
                  <a:lnTo>
                    <a:pt x="142" y="158"/>
                  </a:lnTo>
                  <a:lnTo>
                    <a:pt x="272" y="8"/>
                  </a:lnTo>
                  <a:lnTo>
                    <a:pt x="272" y="8"/>
                  </a:lnTo>
                  <a:lnTo>
                    <a:pt x="278" y="2"/>
                  </a:lnTo>
                  <a:lnTo>
                    <a:pt x="284" y="0"/>
                  </a:lnTo>
                  <a:lnTo>
                    <a:pt x="374" y="0"/>
                  </a:lnTo>
                  <a:lnTo>
                    <a:pt x="374" y="0"/>
                  </a:lnTo>
                  <a:lnTo>
                    <a:pt x="380" y="2"/>
                  </a:lnTo>
                  <a:lnTo>
                    <a:pt x="382" y="6"/>
                  </a:lnTo>
                  <a:lnTo>
                    <a:pt x="382" y="6"/>
                  </a:lnTo>
                  <a:lnTo>
                    <a:pt x="380" y="12"/>
                  </a:lnTo>
                  <a:lnTo>
                    <a:pt x="244" y="174"/>
                  </a:lnTo>
                  <a:lnTo>
                    <a:pt x="410" y="458"/>
                  </a:lnTo>
                  <a:lnTo>
                    <a:pt x="410" y="458"/>
                  </a:lnTo>
                  <a:close/>
                </a:path>
              </a:pathLst>
            </a:custGeom>
            <a:solidFill>
              <a:srgbClr val="B1B2B3"/>
            </a:solidFill>
            <a:ln w="9525">
              <a:noFill/>
              <a:round/>
              <a:headEnd/>
              <a:tailEnd/>
            </a:ln>
          </p:spPr>
          <p:txBody>
            <a:bodyPr/>
            <a:lstStyle/>
            <a:p>
              <a:endParaRPr lang="fr-FR">
                <a:solidFill>
                  <a:srgbClr val="000000"/>
                </a:solidFill>
              </a:endParaRPr>
            </a:p>
          </p:txBody>
        </p:sp>
        <p:sp>
          <p:nvSpPr>
            <p:cNvPr id="11351" name="Freeform 87"/>
            <p:cNvSpPr>
              <a:spLocks/>
            </p:cNvSpPr>
            <p:nvPr userDrawn="1"/>
          </p:nvSpPr>
          <p:spPr bwMode="auto">
            <a:xfrm>
              <a:off x="3025" y="188"/>
              <a:ext cx="150" cy="179"/>
            </a:xfrm>
            <a:custGeom>
              <a:avLst/>
              <a:gdLst/>
              <a:ahLst/>
              <a:cxnLst>
                <a:cxn ang="0">
                  <a:pos x="310" y="272"/>
                </a:cxn>
                <a:cxn ang="0">
                  <a:pos x="318" y="268"/>
                </a:cxn>
                <a:cxn ang="0">
                  <a:pos x="400" y="270"/>
                </a:cxn>
                <a:cxn ang="0">
                  <a:pos x="402" y="420"/>
                </a:cxn>
                <a:cxn ang="0">
                  <a:pos x="394" y="446"/>
                </a:cxn>
                <a:cxn ang="0">
                  <a:pos x="382" y="460"/>
                </a:cxn>
                <a:cxn ang="0">
                  <a:pos x="354" y="472"/>
                </a:cxn>
                <a:cxn ang="0">
                  <a:pos x="298" y="482"/>
                </a:cxn>
                <a:cxn ang="0">
                  <a:pos x="228" y="484"/>
                </a:cxn>
                <a:cxn ang="0">
                  <a:pos x="156" y="474"/>
                </a:cxn>
                <a:cxn ang="0">
                  <a:pos x="116" y="458"/>
                </a:cxn>
                <a:cxn ang="0">
                  <a:pos x="64" y="418"/>
                </a:cxn>
                <a:cxn ang="0">
                  <a:pos x="36" y="382"/>
                </a:cxn>
                <a:cxn ang="0">
                  <a:pos x="16" y="340"/>
                </a:cxn>
                <a:cxn ang="0">
                  <a:pos x="2" y="268"/>
                </a:cxn>
                <a:cxn ang="0">
                  <a:pos x="2" y="216"/>
                </a:cxn>
                <a:cxn ang="0">
                  <a:pos x="16" y="142"/>
                </a:cxn>
                <a:cxn ang="0">
                  <a:pos x="34" y="100"/>
                </a:cxn>
                <a:cxn ang="0">
                  <a:pos x="60" y="66"/>
                </a:cxn>
                <a:cxn ang="0">
                  <a:pos x="110" y="26"/>
                </a:cxn>
                <a:cxn ang="0">
                  <a:pos x="150" y="8"/>
                </a:cxn>
                <a:cxn ang="0">
                  <a:pos x="222" y="0"/>
                </a:cxn>
                <a:cxn ang="0">
                  <a:pos x="262" y="2"/>
                </a:cxn>
                <a:cxn ang="0">
                  <a:pos x="300" y="10"/>
                </a:cxn>
                <a:cxn ang="0">
                  <a:pos x="348" y="30"/>
                </a:cxn>
                <a:cxn ang="0">
                  <a:pos x="374" y="48"/>
                </a:cxn>
                <a:cxn ang="0">
                  <a:pos x="402" y="82"/>
                </a:cxn>
                <a:cxn ang="0">
                  <a:pos x="404" y="90"/>
                </a:cxn>
                <a:cxn ang="0">
                  <a:pos x="346" y="138"/>
                </a:cxn>
                <a:cxn ang="0">
                  <a:pos x="336" y="140"/>
                </a:cxn>
                <a:cxn ang="0">
                  <a:pos x="330" y="138"/>
                </a:cxn>
                <a:cxn ang="0">
                  <a:pos x="310" y="114"/>
                </a:cxn>
                <a:cxn ang="0">
                  <a:pos x="284" y="100"/>
                </a:cxn>
                <a:cxn ang="0">
                  <a:pos x="236" y="88"/>
                </a:cxn>
                <a:cxn ang="0">
                  <a:pos x="204" y="88"/>
                </a:cxn>
                <a:cxn ang="0">
                  <a:pos x="166" y="98"/>
                </a:cxn>
                <a:cxn ang="0">
                  <a:pos x="136" y="118"/>
                </a:cxn>
                <a:cxn ang="0">
                  <a:pos x="120" y="140"/>
                </a:cxn>
                <a:cxn ang="0">
                  <a:pos x="104" y="178"/>
                </a:cxn>
                <a:cxn ang="0">
                  <a:pos x="98" y="242"/>
                </a:cxn>
                <a:cxn ang="0">
                  <a:pos x="106" y="302"/>
                </a:cxn>
                <a:cxn ang="0">
                  <a:pos x="124" y="342"/>
                </a:cxn>
                <a:cxn ang="0">
                  <a:pos x="142" y="364"/>
                </a:cxn>
                <a:cxn ang="0">
                  <a:pos x="176" y="388"/>
                </a:cxn>
                <a:cxn ang="0">
                  <a:pos x="206" y="396"/>
                </a:cxn>
                <a:cxn ang="0">
                  <a:pos x="238" y="400"/>
                </a:cxn>
                <a:cxn ang="0">
                  <a:pos x="310" y="396"/>
                </a:cxn>
              </a:cxnLst>
              <a:rect l="0" t="0" r="r" b="b"/>
              <a:pathLst>
                <a:path w="404" h="484">
                  <a:moveTo>
                    <a:pt x="310" y="276"/>
                  </a:moveTo>
                  <a:lnTo>
                    <a:pt x="310" y="276"/>
                  </a:lnTo>
                  <a:lnTo>
                    <a:pt x="310" y="272"/>
                  </a:lnTo>
                  <a:lnTo>
                    <a:pt x="312" y="270"/>
                  </a:lnTo>
                  <a:lnTo>
                    <a:pt x="316" y="268"/>
                  </a:lnTo>
                  <a:lnTo>
                    <a:pt x="318" y="268"/>
                  </a:lnTo>
                  <a:lnTo>
                    <a:pt x="396" y="268"/>
                  </a:lnTo>
                  <a:lnTo>
                    <a:pt x="396" y="268"/>
                  </a:lnTo>
                  <a:lnTo>
                    <a:pt x="400" y="270"/>
                  </a:lnTo>
                  <a:lnTo>
                    <a:pt x="402" y="276"/>
                  </a:lnTo>
                  <a:lnTo>
                    <a:pt x="402" y="420"/>
                  </a:lnTo>
                  <a:lnTo>
                    <a:pt x="402" y="420"/>
                  </a:lnTo>
                  <a:lnTo>
                    <a:pt x="402" y="430"/>
                  </a:lnTo>
                  <a:lnTo>
                    <a:pt x="398" y="438"/>
                  </a:lnTo>
                  <a:lnTo>
                    <a:pt x="394" y="446"/>
                  </a:lnTo>
                  <a:lnTo>
                    <a:pt x="388" y="454"/>
                  </a:lnTo>
                  <a:lnTo>
                    <a:pt x="388" y="454"/>
                  </a:lnTo>
                  <a:lnTo>
                    <a:pt x="382" y="460"/>
                  </a:lnTo>
                  <a:lnTo>
                    <a:pt x="374" y="466"/>
                  </a:lnTo>
                  <a:lnTo>
                    <a:pt x="364" y="470"/>
                  </a:lnTo>
                  <a:lnTo>
                    <a:pt x="354" y="472"/>
                  </a:lnTo>
                  <a:lnTo>
                    <a:pt x="354" y="472"/>
                  </a:lnTo>
                  <a:lnTo>
                    <a:pt x="328" y="478"/>
                  </a:lnTo>
                  <a:lnTo>
                    <a:pt x="298" y="482"/>
                  </a:lnTo>
                  <a:lnTo>
                    <a:pt x="264" y="484"/>
                  </a:lnTo>
                  <a:lnTo>
                    <a:pt x="228" y="484"/>
                  </a:lnTo>
                  <a:lnTo>
                    <a:pt x="228" y="484"/>
                  </a:lnTo>
                  <a:lnTo>
                    <a:pt x="202" y="484"/>
                  </a:lnTo>
                  <a:lnTo>
                    <a:pt x="180" y="480"/>
                  </a:lnTo>
                  <a:lnTo>
                    <a:pt x="156" y="474"/>
                  </a:lnTo>
                  <a:lnTo>
                    <a:pt x="136" y="466"/>
                  </a:lnTo>
                  <a:lnTo>
                    <a:pt x="136" y="466"/>
                  </a:lnTo>
                  <a:lnTo>
                    <a:pt x="116" y="458"/>
                  </a:lnTo>
                  <a:lnTo>
                    <a:pt x="96" y="446"/>
                  </a:lnTo>
                  <a:lnTo>
                    <a:pt x="80" y="432"/>
                  </a:lnTo>
                  <a:lnTo>
                    <a:pt x="64" y="418"/>
                  </a:lnTo>
                  <a:lnTo>
                    <a:pt x="64" y="418"/>
                  </a:lnTo>
                  <a:lnTo>
                    <a:pt x="48" y="400"/>
                  </a:lnTo>
                  <a:lnTo>
                    <a:pt x="36" y="382"/>
                  </a:lnTo>
                  <a:lnTo>
                    <a:pt x="26" y="362"/>
                  </a:lnTo>
                  <a:lnTo>
                    <a:pt x="16" y="340"/>
                  </a:lnTo>
                  <a:lnTo>
                    <a:pt x="16" y="340"/>
                  </a:lnTo>
                  <a:lnTo>
                    <a:pt x="10" y="318"/>
                  </a:lnTo>
                  <a:lnTo>
                    <a:pt x="4" y="294"/>
                  </a:lnTo>
                  <a:lnTo>
                    <a:pt x="2" y="268"/>
                  </a:lnTo>
                  <a:lnTo>
                    <a:pt x="0" y="244"/>
                  </a:lnTo>
                  <a:lnTo>
                    <a:pt x="0" y="244"/>
                  </a:lnTo>
                  <a:lnTo>
                    <a:pt x="2" y="216"/>
                  </a:lnTo>
                  <a:lnTo>
                    <a:pt x="4" y="190"/>
                  </a:lnTo>
                  <a:lnTo>
                    <a:pt x="8" y="164"/>
                  </a:lnTo>
                  <a:lnTo>
                    <a:pt x="16" y="142"/>
                  </a:lnTo>
                  <a:lnTo>
                    <a:pt x="16" y="142"/>
                  </a:lnTo>
                  <a:lnTo>
                    <a:pt x="24" y="120"/>
                  </a:lnTo>
                  <a:lnTo>
                    <a:pt x="34" y="100"/>
                  </a:lnTo>
                  <a:lnTo>
                    <a:pt x="46" y="82"/>
                  </a:lnTo>
                  <a:lnTo>
                    <a:pt x="60" y="66"/>
                  </a:lnTo>
                  <a:lnTo>
                    <a:pt x="60" y="66"/>
                  </a:lnTo>
                  <a:lnTo>
                    <a:pt x="76" y="50"/>
                  </a:lnTo>
                  <a:lnTo>
                    <a:pt x="92" y="36"/>
                  </a:lnTo>
                  <a:lnTo>
                    <a:pt x="110" y="26"/>
                  </a:lnTo>
                  <a:lnTo>
                    <a:pt x="130" y="16"/>
                  </a:lnTo>
                  <a:lnTo>
                    <a:pt x="130" y="16"/>
                  </a:lnTo>
                  <a:lnTo>
                    <a:pt x="150" y="8"/>
                  </a:lnTo>
                  <a:lnTo>
                    <a:pt x="174" y="4"/>
                  </a:lnTo>
                  <a:lnTo>
                    <a:pt x="196" y="0"/>
                  </a:lnTo>
                  <a:lnTo>
                    <a:pt x="222" y="0"/>
                  </a:lnTo>
                  <a:lnTo>
                    <a:pt x="222" y="0"/>
                  </a:lnTo>
                  <a:lnTo>
                    <a:pt x="242" y="0"/>
                  </a:lnTo>
                  <a:lnTo>
                    <a:pt x="262" y="2"/>
                  </a:lnTo>
                  <a:lnTo>
                    <a:pt x="280" y="6"/>
                  </a:lnTo>
                  <a:lnTo>
                    <a:pt x="300" y="10"/>
                  </a:lnTo>
                  <a:lnTo>
                    <a:pt x="300" y="10"/>
                  </a:lnTo>
                  <a:lnTo>
                    <a:pt x="316" y="14"/>
                  </a:lnTo>
                  <a:lnTo>
                    <a:pt x="332" y="22"/>
                  </a:lnTo>
                  <a:lnTo>
                    <a:pt x="348" y="30"/>
                  </a:lnTo>
                  <a:lnTo>
                    <a:pt x="360" y="38"/>
                  </a:lnTo>
                  <a:lnTo>
                    <a:pt x="360" y="38"/>
                  </a:lnTo>
                  <a:lnTo>
                    <a:pt x="374" y="48"/>
                  </a:lnTo>
                  <a:lnTo>
                    <a:pt x="384" y="58"/>
                  </a:lnTo>
                  <a:lnTo>
                    <a:pt x="394" y="70"/>
                  </a:lnTo>
                  <a:lnTo>
                    <a:pt x="402" y="82"/>
                  </a:lnTo>
                  <a:lnTo>
                    <a:pt x="402" y="82"/>
                  </a:lnTo>
                  <a:lnTo>
                    <a:pt x="404" y="90"/>
                  </a:lnTo>
                  <a:lnTo>
                    <a:pt x="404" y="90"/>
                  </a:lnTo>
                  <a:lnTo>
                    <a:pt x="404" y="94"/>
                  </a:lnTo>
                  <a:lnTo>
                    <a:pt x="402" y="98"/>
                  </a:lnTo>
                  <a:lnTo>
                    <a:pt x="346" y="138"/>
                  </a:lnTo>
                  <a:lnTo>
                    <a:pt x="346" y="138"/>
                  </a:lnTo>
                  <a:lnTo>
                    <a:pt x="342" y="140"/>
                  </a:lnTo>
                  <a:lnTo>
                    <a:pt x="336" y="140"/>
                  </a:lnTo>
                  <a:lnTo>
                    <a:pt x="336" y="140"/>
                  </a:lnTo>
                  <a:lnTo>
                    <a:pt x="332" y="140"/>
                  </a:lnTo>
                  <a:lnTo>
                    <a:pt x="330" y="138"/>
                  </a:lnTo>
                  <a:lnTo>
                    <a:pt x="330" y="138"/>
                  </a:lnTo>
                  <a:lnTo>
                    <a:pt x="320" y="126"/>
                  </a:lnTo>
                  <a:lnTo>
                    <a:pt x="310" y="114"/>
                  </a:lnTo>
                  <a:lnTo>
                    <a:pt x="298" y="106"/>
                  </a:lnTo>
                  <a:lnTo>
                    <a:pt x="284" y="100"/>
                  </a:lnTo>
                  <a:lnTo>
                    <a:pt x="284" y="100"/>
                  </a:lnTo>
                  <a:lnTo>
                    <a:pt x="268" y="94"/>
                  </a:lnTo>
                  <a:lnTo>
                    <a:pt x="254" y="90"/>
                  </a:lnTo>
                  <a:lnTo>
                    <a:pt x="236" y="88"/>
                  </a:lnTo>
                  <a:lnTo>
                    <a:pt x="218" y="88"/>
                  </a:lnTo>
                  <a:lnTo>
                    <a:pt x="218" y="88"/>
                  </a:lnTo>
                  <a:lnTo>
                    <a:pt x="204" y="88"/>
                  </a:lnTo>
                  <a:lnTo>
                    <a:pt x="190" y="90"/>
                  </a:lnTo>
                  <a:lnTo>
                    <a:pt x="178" y="92"/>
                  </a:lnTo>
                  <a:lnTo>
                    <a:pt x="166" y="98"/>
                  </a:lnTo>
                  <a:lnTo>
                    <a:pt x="154" y="104"/>
                  </a:lnTo>
                  <a:lnTo>
                    <a:pt x="144" y="110"/>
                  </a:lnTo>
                  <a:lnTo>
                    <a:pt x="136" y="118"/>
                  </a:lnTo>
                  <a:lnTo>
                    <a:pt x="128" y="128"/>
                  </a:lnTo>
                  <a:lnTo>
                    <a:pt x="128" y="128"/>
                  </a:lnTo>
                  <a:lnTo>
                    <a:pt x="120" y="140"/>
                  </a:lnTo>
                  <a:lnTo>
                    <a:pt x="114" y="152"/>
                  </a:lnTo>
                  <a:lnTo>
                    <a:pt x="110" y="164"/>
                  </a:lnTo>
                  <a:lnTo>
                    <a:pt x="104" y="178"/>
                  </a:lnTo>
                  <a:lnTo>
                    <a:pt x="100" y="208"/>
                  </a:lnTo>
                  <a:lnTo>
                    <a:pt x="98" y="242"/>
                  </a:lnTo>
                  <a:lnTo>
                    <a:pt x="98" y="242"/>
                  </a:lnTo>
                  <a:lnTo>
                    <a:pt x="100" y="274"/>
                  </a:lnTo>
                  <a:lnTo>
                    <a:pt x="106" y="302"/>
                  </a:lnTo>
                  <a:lnTo>
                    <a:pt x="106" y="302"/>
                  </a:lnTo>
                  <a:lnTo>
                    <a:pt x="110" y="316"/>
                  </a:lnTo>
                  <a:lnTo>
                    <a:pt x="116" y="330"/>
                  </a:lnTo>
                  <a:lnTo>
                    <a:pt x="124" y="342"/>
                  </a:lnTo>
                  <a:lnTo>
                    <a:pt x="132" y="354"/>
                  </a:lnTo>
                  <a:lnTo>
                    <a:pt x="132" y="354"/>
                  </a:lnTo>
                  <a:lnTo>
                    <a:pt x="142" y="364"/>
                  </a:lnTo>
                  <a:lnTo>
                    <a:pt x="152" y="372"/>
                  </a:lnTo>
                  <a:lnTo>
                    <a:pt x="164" y="380"/>
                  </a:lnTo>
                  <a:lnTo>
                    <a:pt x="176" y="388"/>
                  </a:lnTo>
                  <a:lnTo>
                    <a:pt x="176" y="388"/>
                  </a:lnTo>
                  <a:lnTo>
                    <a:pt x="190" y="392"/>
                  </a:lnTo>
                  <a:lnTo>
                    <a:pt x="206" y="396"/>
                  </a:lnTo>
                  <a:lnTo>
                    <a:pt x="222" y="398"/>
                  </a:lnTo>
                  <a:lnTo>
                    <a:pt x="238" y="400"/>
                  </a:lnTo>
                  <a:lnTo>
                    <a:pt x="238" y="400"/>
                  </a:lnTo>
                  <a:lnTo>
                    <a:pt x="278" y="398"/>
                  </a:lnTo>
                  <a:lnTo>
                    <a:pt x="278" y="398"/>
                  </a:lnTo>
                  <a:lnTo>
                    <a:pt x="310" y="396"/>
                  </a:lnTo>
                  <a:lnTo>
                    <a:pt x="310" y="276"/>
                  </a:lnTo>
                  <a:lnTo>
                    <a:pt x="310" y="276"/>
                  </a:lnTo>
                  <a:close/>
                </a:path>
              </a:pathLst>
            </a:custGeom>
            <a:solidFill>
              <a:srgbClr val="B1B2B3"/>
            </a:solidFill>
            <a:ln w="9525">
              <a:noFill/>
              <a:round/>
              <a:headEnd/>
              <a:tailEnd/>
            </a:ln>
          </p:spPr>
          <p:txBody>
            <a:bodyPr/>
            <a:lstStyle/>
            <a:p>
              <a:endParaRPr lang="fr-FR">
                <a:solidFill>
                  <a:srgbClr val="000000"/>
                </a:solidFill>
              </a:endParaRPr>
            </a:p>
          </p:txBody>
        </p:sp>
        <p:sp>
          <p:nvSpPr>
            <p:cNvPr id="11352" name="Freeform 88"/>
            <p:cNvSpPr>
              <a:spLocks/>
            </p:cNvSpPr>
            <p:nvPr userDrawn="1"/>
          </p:nvSpPr>
          <p:spPr bwMode="auto">
            <a:xfrm>
              <a:off x="2403" y="405"/>
              <a:ext cx="956" cy="53"/>
            </a:xfrm>
            <a:custGeom>
              <a:avLst/>
              <a:gdLst/>
              <a:ahLst/>
              <a:cxnLst>
                <a:cxn ang="0">
                  <a:pos x="0" y="0"/>
                </a:cxn>
                <a:cxn ang="0">
                  <a:pos x="0" y="0"/>
                </a:cxn>
                <a:cxn ang="0">
                  <a:pos x="144" y="20"/>
                </a:cxn>
                <a:cxn ang="0">
                  <a:pos x="244" y="32"/>
                </a:cxn>
                <a:cxn ang="0">
                  <a:pos x="364" y="44"/>
                </a:cxn>
                <a:cxn ang="0">
                  <a:pos x="498" y="56"/>
                </a:cxn>
                <a:cxn ang="0">
                  <a:pos x="646" y="68"/>
                </a:cxn>
                <a:cxn ang="0">
                  <a:pos x="808" y="80"/>
                </a:cxn>
                <a:cxn ang="0">
                  <a:pos x="982" y="88"/>
                </a:cxn>
                <a:cxn ang="0">
                  <a:pos x="1164" y="94"/>
                </a:cxn>
                <a:cxn ang="0">
                  <a:pos x="1356" y="96"/>
                </a:cxn>
                <a:cxn ang="0">
                  <a:pos x="1552" y="94"/>
                </a:cxn>
                <a:cxn ang="0">
                  <a:pos x="1654" y="92"/>
                </a:cxn>
                <a:cxn ang="0">
                  <a:pos x="1754" y="88"/>
                </a:cxn>
                <a:cxn ang="0">
                  <a:pos x="1858" y="82"/>
                </a:cxn>
                <a:cxn ang="0">
                  <a:pos x="1960" y="76"/>
                </a:cxn>
                <a:cxn ang="0">
                  <a:pos x="2064" y="66"/>
                </a:cxn>
                <a:cxn ang="0">
                  <a:pos x="2168" y="56"/>
                </a:cxn>
                <a:cxn ang="0">
                  <a:pos x="2272" y="46"/>
                </a:cxn>
                <a:cxn ang="0">
                  <a:pos x="2376" y="32"/>
                </a:cxn>
                <a:cxn ang="0">
                  <a:pos x="2478" y="16"/>
                </a:cxn>
                <a:cxn ang="0">
                  <a:pos x="2582" y="0"/>
                </a:cxn>
                <a:cxn ang="0">
                  <a:pos x="2582" y="0"/>
                </a:cxn>
                <a:cxn ang="0">
                  <a:pos x="2530" y="16"/>
                </a:cxn>
                <a:cxn ang="0">
                  <a:pos x="2458" y="36"/>
                </a:cxn>
                <a:cxn ang="0">
                  <a:pos x="2366" y="54"/>
                </a:cxn>
                <a:cxn ang="0">
                  <a:pos x="2258" y="74"/>
                </a:cxn>
                <a:cxn ang="0">
                  <a:pos x="2130" y="94"/>
                </a:cxn>
                <a:cxn ang="0">
                  <a:pos x="1988" y="110"/>
                </a:cxn>
                <a:cxn ang="0">
                  <a:pos x="1832" y="124"/>
                </a:cxn>
                <a:cxn ang="0">
                  <a:pos x="1664" y="136"/>
                </a:cxn>
                <a:cxn ang="0">
                  <a:pos x="1574" y="140"/>
                </a:cxn>
                <a:cxn ang="0">
                  <a:pos x="1482" y="142"/>
                </a:cxn>
                <a:cxn ang="0">
                  <a:pos x="1388" y="144"/>
                </a:cxn>
                <a:cxn ang="0">
                  <a:pos x="1292" y="144"/>
                </a:cxn>
                <a:cxn ang="0">
                  <a:pos x="1192" y="142"/>
                </a:cxn>
                <a:cxn ang="0">
                  <a:pos x="1092" y="140"/>
                </a:cxn>
                <a:cxn ang="0">
                  <a:pos x="988" y="136"/>
                </a:cxn>
                <a:cxn ang="0">
                  <a:pos x="884" y="128"/>
                </a:cxn>
                <a:cxn ang="0">
                  <a:pos x="778" y="120"/>
                </a:cxn>
                <a:cxn ang="0">
                  <a:pos x="670" y="110"/>
                </a:cxn>
                <a:cxn ang="0">
                  <a:pos x="560" y="98"/>
                </a:cxn>
                <a:cxn ang="0">
                  <a:pos x="450" y="82"/>
                </a:cxn>
                <a:cxn ang="0">
                  <a:pos x="338" y="66"/>
                </a:cxn>
                <a:cxn ang="0">
                  <a:pos x="226" y="46"/>
                </a:cxn>
                <a:cxn ang="0">
                  <a:pos x="114" y="24"/>
                </a:cxn>
                <a:cxn ang="0">
                  <a:pos x="0" y="0"/>
                </a:cxn>
                <a:cxn ang="0">
                  <a:pos x="0" y="0"/>
                </a:cxn>
                <a:cxn ang="0">
                  <a:pos x="0" y="0"/>
                </a:cxn>
              </a:cxnLst>
              <a:rect l="0" t="0" r="r" b="b"/>
              <a:pathLst>
                <a:path w="2582" h="144">
                  <a:moveTo>
                    <a:pt x="0" y="0"/>
                  </a:moveTo>
                  <a:lnTo>
                    <a:pt x="0" y="0"/>
                  </a:lnTo>
                  <a:lnTo>
                    <a:pt x="144" y="20"/>
                  </a:lnTo>
                  <a:lnTo>
                    <a:pt x="244" y="32"/>
                  </a:lnTo>
                  <a:lnTo>
                    <a:pt x="364" y="44"/>
                  </a:lnTo>
                  <a:lnTo>
                    <a:pt x="498" y="56"/>
                  </a:lnTo>
                  <a:lnTo>
                    <a:pt x="646" y="68"/>
                  </a:lnTo>
                  <a:lnTo>
                    <a:pt x="808" y="80"/>
                  </a:lnTo>
                  <a:lnTo>
                    <a:pt x="982" y="88"/>
                  </a:lnTo>
                  <a:lnTo>
                    <a:pt x="1164" y="94"/>
                  </a:lnTo>
                  <a:lnTo>
                    <a:pt x="1356" y="96"/>
                  </a:lnTo>
                  <a:lnTo>
                    <a:pt x="1552" y="94"/>
                  </a:lnTo>
                  <a:lnTo>
                    <a:pt x="1654" y="92"/>
                  </a:lnTo>
                  <a:lnTo>
                    <a:pt x="1754" y="88"/>
                  </a:lnTo>
                  <a:lnTo>
                    <a:pt x="1858" y="82"/>
                  </a:lnTo>
                  <a:lnTo>
                    <a:pt x="1960" y="76"/>
                  </a:lnTo>
                  <a:lnTo>
                    <a:pt x="2064" y="66"/>
                  </a:lnTo>
                  <a:lnTo>
                    <a:pt x="2168" y="56"/>
                  </a:lnTo>
                  <a:lnTo>
                    <a:pt x="2272" y="46"/>
                  </a:lnTo>
                  <a:lnTo>
                    <a:pt x="2376" y="32"/>
                  </a:lnTo>
                  <a:lnTo>
                    <a:pt x="2478" y="16"/>
                  </a:lnTo>
                  <a:lnTo>
                    <a:pt x="2582" y="0"/>
                  </a:lnTo>
                  <a:lnTo>
                    <a:pt x="2582" y="0"/>
                  </a:lnTo>
                  <a:lnTo>
                    <a:pt x="2530" y="16"/>
                  </a:lnTo>
                  <a:lnTo>
                    <a:pt x="2458" y="36"/>
                  </a:lnTo>
                  <a:lnTo>
                    <a:pt x="2366" y="54"/>
                  </a:lnTo>
                  <a:lnTo>
                    <a:pt x="2258" y="74"/>
                  </a:lnTo>
                  <a:lnTo>
                    <a:pt x="2130" y="94"/>
                  </a:lnTo>
                  <a:lnTo>
                    <a:pt x="1988" y="110"/>
                  </a:lnTo>
                  <a:lnTo>
                    <a:pt x="1832" y="124"/>
                  </a:lnTo>
                  <a:lnTo>
                    <a:pt x="1664" y="136"/>
                  </a:lnTo>
                  <a:lnTo>
                    <a:pt x="1574" y="140"/>
                  </a:lnTo>
                  <a:lnTo>
                    <a:pt x="1482" y="142"/>
                  </a:lnTo>
                  <a:lnTo>
                    <a:pt x="1388" y="144"/>
                  </a:lnTo>
                  <a:lnTo>
                    <a:pt x="1292" y="144"/>
                  </a:lnTo>
                  <a:lnTo>
                    <a:pt x="1192" y="142"/>
                  </a:lnTo>
                  <a:lnTo>
                    <a:pt x="1092" y="140"/>
                  </a:lnTo>
                  <a:lnTo>
                    <a:pt x="988" y="136"/>
                  </a:lnTo>
                  <a:lnTo>
                    <a:pt x="884" y="128"/>
                  </a:lnTo>
                  <a:lnTo>
                    <a:pt x="778" y="120"/>
                  </a:lnTo>
                  <a:lnTo>
                    <a:pt x="670" y="110"/>
                  </a:lnTo>
                  <a:lnTo>
                    <a:pt x="560" y="98"/>
                  </a:lnTo>
                  <a:lnTo>
                    <a:pt x="450" y="82"/>
                  </a:lnTo>
                  <a:lnTo>
                    <a:pt x="338" y="66"/>
                  </a:lnTo>
                  <a:lnTo>
                    <a:pt x="226" y="46"/>
                  </a:lnTo>
                  <a:lnTo>
                    <a:pt x="114" y="24"/>
                  </a:lnTo>
                  <a:lnTo>
                    <a:pt x="0" y="0"/>
                  </a:lnTo>
                  <a:lnTo>
                    <a:pt x="0" y="0"/>
                  </a:lnTo>
                  <a:lnTo>
                    <a:pt x="0" y="0"/>
                  </a:lnTo>
                  <a:close/>
                </a:path>
              </a:pathLst>
            </a:custGeom>
            <a:solidFill>
              <a:schemeClr val="bg1"/>
            </a:solidFill>
            <a:ln w="9525">
              <a:noFill/>
              <a:round/>
              <a:headEnd/>
              <a:tailEnd/>
            </a:ln>
          </p:spPr>
          <p:txBody>
            <a:bodyPr/>
            <a:lstStyle/>
            <a:p>
              <a:endParaRPr lang="fr-FR">
                <a:solidFill>
                  <a:srgbClr val="000000"/>
                </a:solidFill>
              </a:endParaRPr>
            </a:p>
          </p:txBody>
        </p:sp>
        <p:sp>
          <p:nvSpPr>
            <p:cNvPr id="11353" name="Freeform 89"/>
            <p:cNvSpPr>
              <a:spLocks/>
            </p:cNvSpPr>
            <p:nvPr userDrawn="1"/>
          </p:nvSpPr>
          <p:spPr bwMode="auto">
            <a:xfrm>
              <a:off x="2516" y="519"/>
              <a:ext cx="65" cy="81"/>
            </a:xfrm>
            <a:custGeom>
              <a:avLst/>
              <a:gdLst/>
              <a:ahLst/>
              <a:cxnLst>
                <a:cxn ang="0">
                  <a:pos x="174" y="220"/>
                </a:cxn>
                <a:cxn ang="0">
                  <a:pos x="140" y="220"/>
                </a:cxn>
                <a:cxn ang="0">
                  <a:pos x="140" y="220"/>
                </a:cxn>
                <a:cxn ang="0">
                  <a:pos x="138" y="220"/>
                </a:cxn>
                <a:cxn ang="0">
                  <a:pos x="136" y="216"/>
                </a:cxn>
                <a:cxn ang="0">
                  <a:pos x="136" y="126"/>
                </a:cxn>
                <a:cxn ang="0">
                  <a:pos x="40" y="126"/>
                </a:cxn>
                <a:cxn ang="0">
                  <a:pos x="40" y="216"/>
                </a:cxn>
                <a:cxn ang="0">
                  <a:pos x="40" y="216"/>
                </a:cxn>
                <a:cxn ang="0">
                  <a:pos x="40" y="220"/>
                </a:cxn>
                <a:cxn ang="0">
                  <a:pos x="38" y="220"/>
                </a:cxn>
                <a:cxn ang="0">
                  <a:pos x="4" y="220"/>
                </a:cxn>
                <a:cxn ang="0">
                  <a:pos x="4" y="220"/>
                </a:cxn>
                <a:cxn ang="0">
                  <a:pos x="2" y="220"/>
                </a:cxn>
                <a:cxn ang="0">
                  <a:pos x="0" y="216"/>
                </a:cxn>
                <a:cxn ang="0">
                  <a:pos x="0" y="4"/>
                </a:cxn>
                <a:cxn ang="0">
                  <a:pos x="0" y="4"/>
                </a:cxn>
                <a:cxn ang="0">
                  <a:pos x="2" y="0"/>
                </a:cxn>
                <a:cxn ang="0">
                  <a:pos x="4" y="0"/>
                </a:cxn>
                <a:cxn ang="0">
                  <a:pos x="38" y="0"/>
                </a:cxn>
                <a:cxn ang="0">
                  <a:pos x="38" y="0"/>
                </a:cxn>
                <a:cxn ang="0">
                  <a:pos x="40" y="0"/>
                </a:cxn>
                <a:cxn ang="0">
                  <a:pos x="40" y="4"/>
                </a:cxn>
                <a:cxn ang="0">
                  <a:pos x="40" y="86"/>
                </a:cxn>
                <a:cxn ang="0">
                  <a:pos x="136" y="86"/>
                </a:cxn>
                <a:cxn ang="0">
                  <a:pos x="136" y="4"/>
                </a:cxn>
                <a:cxn ang="0">
                  <a:pos x="136" y="4"/>
                </a:cxn>
                <a:cxn ang="0">
                  <a:pos x="138" y="0"/>
                </a:cxn>
                <a:cxn ang="0">
                  <a:pos x="140" y="0"/>
                </a:cxn>
                <a:cxn ang="0">
                  <a:pos x="174" y="0"/>
                </a:cxn>
                <a:cxn ang="0">
                  <a:pos x="174" y="0"/>
                </a:cxn>
                <a:cxn ang="0">
                  <a:pos x="176" y="0"/>
                </a:cxn>
                <a:cxn ang="0">
                  <a:pos x="176" y="4"/>
                </a:cxn>
                <a:cxn ang="0">
                  <a:pos x="176" y="216"/>
                </a:cxn>
                <a:cxn ang="0">
                  <a:pos x="176" y="216"/>
                </a:cxn>
                <a:cxn ang="0">
                  <a:pos x="176" y="220"/>
                </a:cxn>
                <a:cxn ang="0">
                  <a:pos x="174" y="220"/>
                </a:cxn>
                <a:cxn ang="0">
                  <a:pos x="174" y="220"/>
                </a:cxn>
                <a:cxn ang="0">
                  <a:pos x="174" y="220"/>
                </a:cxn>
              </a:cxnLst>
              <a:rect l="0" t="0" r="r" b="b"/>
              <a:pathLst>
                <a:path w="176" h="220">
                  <a:moveTo>
                    <a:pt x="174" y="220"/>
                  </a:moveTo>
                  <a:lnTo>
                    <a:pt x="140" y="220"/>
                  </a:lnTo>
                  <a:lnTo>
                    <a:pt x="140" y="220"/>
                  </a:lnTo>
                  <a:lnTo>
                    <a:pt x="138" y="220"/>
                  </a:lnTo>
                  <a:lnTo>
                    <a:pt x="136" y="216"/>
                  </a:lnTo>
                  <a:lnTo>
                    <a:pt x="136" y="126"/>
                  </a:lnTo>
                  <a:lnTo>
                    <a:pt x="40" y="126"/>
                  </a:lnTo>
                  <a:lnTo>
                    <a:pt x="40" y="216"/>
                  </a:lnTo>
                  <a:lnTo>
                    <a:pt x="40" y="216"/>
                  </a:lnTo>
                  <a:lnTo>
                    <a:pt x="40" y="220"/>
                  </a:lnTo>
                  <a:lnTo>
                    <a:pt x="38" y="220"/>
                  </a:lnTo>
                  <a:lnTo>
                    <a:pt x="4" y="220"/>
                  </a:lnTo>
                  <a:lnTo>
                    <a:pt x="4" y="220"/>
                  </a:lnTo>
                  <a:lnTo>
                    <a:pt x="2" y="220"/>
                  </a:lnTo>
                  <a:lnTo>
                    <a:pt x="0" y="216"/>
                  </a:lnTo>
                  <a:lnTo>
                    <a:pt x="0" y="4"/>
                  </a:lnTo>
                  <a:lnTo>
                    <a:pt x="0" y="4"/>
                  </a:lnTo>
                  <a:lnTo>
                    <a:pt x="2" y="0"/>
                  </a:lnTo>
                  <a:lnTo>
                    <a:pt x="4" y="0"/>
                  </a:lnTo>
                  <a:lnTo>
                    <a:pt x="38" y="0"/>
                  </a:lnTo>
                  <a:lnTo>
                    <a:pt x="38" y="0"/>
                  </a:lnTo>
                  <a:lnTo>
                    <a:pt x="40" y="0"/>
                  </a:lnTo>
                  <a:lnTo>
                    <a:pt x="40" y="4"/>
                  </a:lnTo>
                  <a:lnTo>
                    <a:pt x="40" y="86"/>
                  </a:lnTo>
                  <a:lnTo>
                    <a:pt x="136" y="86"/>
                  </a:lnTo>
                  <a:lnTo>
                    <a:pt x="136" y="4"/>
                  </a:lnTo>
                  <a:lnTo>
                    <a:pt x="136" y="4"/>
                  </a:lnTo>
                  <a:lnTo>
                    <a:pt x="138" y="0"/>
                  </a:lnTo>
                  <a:lnTo>
                    <a:pt x="140" y="0"/>
                  </a:lnTo>
                  <a:lnTo>
                    <a:pt x="174" y="0"/>
                  </a:lnTo>
                  <a:lnTo>
                    <a:pt x="174" y="0"/>
                  </a:lnTo>
                  <a:lnTo>
                    <a:pt x="176" y="0"/>
                  </a:lnTo>
                  <a:lnTo>
                    <a:pt x="176" y="4"/>
                  </a:lnTo>
                  <a:lnTo>
                    <a:pt x="176" y="216"/>
                  </a:lnTo>
                  <a:lnTo>
                    <a:pt x="176" y="216"/>
                  </a:lnTo>
                  <a:lnTo>
                    <a:pt x="176" y="220"/>
                  </a:lnTo>
                  <a:lnTo>
                    <a:pt x="174" y="220"/>
                  </a:lnTo>
                  <a:lnTo>
                    <a:pt x="174" y="220"/>
                  </a:lnTo>
                  <a:lnTo>
                    <a:pt x="174" y="220"/>
                  </a:lnTo>
                  <a:close/>
                </a:path>
              </a:pathLst>
            </a:custGeom>
            <a:solidFill>
              <a:schemeClr val="bg1"/>
            </a:solidFill>
            <a:ln w="9525">
              <a:noFill/>
              <a:round/>
              <a:headEnd/>
              <a:tailEnd/>
            </a:ln>
          </p:spPr>
          <p:txBody>
            <a:bodyPr/>
            <a:lstStyle/>
            <a:p>
              <a:endParaRPr lang="fr-FR">
                <a:solidFill>
                  <a:srgbClr val="000000"/>
                </a:solidFill>
              </a:endParaRPr>
            </a:p>
          </p:txBody>
        </p:sp>
        <p:sp>
          <p:nvSpPr>
            <p:cNvPr id="11354" name="Freeform 90"/>
            <p:cNvSpPr>
              <a:spLocks noEditPoints="1"/>
            </p:cNvSpPr>
            <p:nvPr userDrawn="1"/>
          </p:nvSpPr>
          <p:spPr bwMode="auto">
            <a:xfrm>
              <a:off x="2595" y="518"/>
              <a:ext cx="71" cy="84"/>
            </a:xfrm>
            <a:custGeom>
              <a:avLst/>
              <a:gdLst/>
              <a:ahLst/>
              <a:cxnLst>
                <a:cxn ang="0">
                  <a:pos x="96" y="228"/>
                </a:cxn>
                <a:cxn ang="0">
                  <a:pos x="58" y="220"/>
                </a:cxn>
                <a:cxn ang="0">
                  <a:pos x="26" y="196"/>
                </a:cxn>
                <a:cxn ang="0">
                  <a:pos x="8" y="160"/>
                </a:cxn>
                <a:cxn ang="0">
                  <a:pos x="0" y="114"/>
                </a:cxn>
                <a:cxn ang="0">
                  <a:pos x="2" y="90"/>
                </a:cxn>
                <a:cxn ang="0">
                  <a:pos x="16" y="48"/>
                </a:cxn>
                <a:cxn ang="0">
                  <a:pos x="40" y="18"/>
                </a:cxn>
                <a:cxn ang="0">
                  <a:pos x="76" y="2"/>
                </a:cxn>
                <a:cxn ang="0">
                  <a:pos x="98" y="0"/>
                </a:cxn>
                <a:cxn ang="0">
                  <a:pos x="136" y="8"/>
                </a:cxn>
                <a:cxn ang="0">
                  <a:pos x="168" y="32"/>
                </a:cxn>
                <a:cxn ang="0">
                  <a:pos x="186" y="68"/>
                </a:cxn>
                <a:cxn ang="0">
                  <a:pos x="194" y="114"/>
                </a:cxn>
                <a:cxn ang="0">
                  <a:pos x="192" y="138"/>
                </a:cxn>
                <a:cxn ang="0">
                  <a:pos x="178" y="180"/>
                </a:cxn>
                <a:cxn ang="0">
                  <a:pos x="154" y="210"/>
                </a:cxn>
                <a:cxn ang="0">
                  <a:pos x="118" y="226"/>
                </a:cxn>
                <a:cxn ang="0">
                  <a:pos x="96" y="228"/>
                </a:cxn>
                <a:cxn ang="0">
                  <a:pos x="42" y="114"/>
                </a:cxn>
                <a:cxn ang="0">
                  <a:pos x="42" y="130"/>
                </a:cxn>
                <a:cxn ang="0">
                  <a:pos x="50" y="156"/>
                </a:cxn>
                <a:cxn ang="0">
                  <a:pos x="64" y="176"/>
                </a:cxn>
                <a:cxn ang="0">
                  <a:pos x="84" y="188"/>
                </a:cxn>
                <a:cxn ang="0">
                  <a:pos x="98" y="188"/>
                </a:cxn>
                <a:cxn ang="0">
                  <a:pos x="122" y="182"/>
                </a:cxn>
                <a:cxn ang="0">
                  <a:pos x="138" y="168"/>
                </a:cxn>
                <a:cxn ang="0">
                  <a:pos x="150" y="144"/>
                </a:cxn>
                <a:cxn ang="0">
                  <a:pos x="152" y="114"/>
                </a:cxn>
                <a:cxn ang="0">
                  <a:pos x="152" y="98"/>
                </a:cxn>
                <a:cxn ang="0">
                  <a:pos x="144" y="72"/>
                </a:cxn>
                <a:cxn ang="0">
                  <a:pos x="130" y="52"/>
                </a:cxn>
                <a:cxn ang="0">
                  <a:pos x="110" y="40"/>
                </a:cxn>
                <a:cxn ang="0">
                  <a:pos x="96" y="40"/>
                </a:cxn>
                <a:cxn ang="0">
                  <a:pos x="72" y="44"/>
                </a:cxn>
                <a:cxn ang="0">
                  <a:pos x="56" y="60"/>
                </a:cxn>
                <a:cxn ang="0">
                  <a:pos x="44" y="84"/>
                </a:cxn>
                <a:cxn ang="0">
                  <a:pos x="42" y="114"/>
                </a:cxn>
                <a:cxn ang="0">
                  <a:pos x="42" y="114"/>
                </a:cxn>
              </a:cxnLst>
              <a:rect l="0" t="0" r="r" b="b"/>
              <a:pathLst>
                <a:path w="194" h="228">
                  <a:moveTo>
                    <a:pt x="96" y="228"/>
                  </a:moveTo>
                  <a:lnTo>
                    <a:pt x="96" y="228"/>
                  </a:lnTo>
                  <a:lnTo>
                    <a:pt x="76" y="226"/>
                  </a:lnTo>
                  <a:lnTo>
                    <a:pt x="58" y="220"/>
                  </a:lnTo>
                  <a:lnTo>
                    <a:pt x="40" y="210"/>
                  </a:lnTo>
                  <a:lnTo>
                    <a:pt x="26" y="196"/>
                  </a:lnTo>
                  <a:lnTo>
                    <a:pt x="16" y="180"/>
                  </a:lnTo>
                  <a:lnTo>
                    <a:pt x="8" y="160"/>
                  </a:lnTo>
                  <a:lnTo>
                    <a:pt x="2" y="138"/>
                  </a:lnTo>
                  <a:lnTo>
                    <a:pt x="0" y="114"/>
                  </a:lnTo>
                  <a:lnTo>
                    <a:pt x="0" y="114"/>
                  </a:lnTo>
                  <a:lnTo>
                    <a:pt x="2" y="90"/>
                  </a:lnTo>
                  <a:lnTo>
                    <a:pt x="8" y="68"/>
                  </a:lnTo>
                  <a:lnTo>
                    <a:pt x="16" y="48"/>
                  </a:lnTo>
                  <a:lnTo>
                    <a:pt x="26" y="32"/>
                  </a:lnTo>
                  <a:lnTo>
                    <a:pt x="40" y="18"/>
                  </a:lnTo>
                  <a:lnTo>
                    <a:pt x="58" y="8"/>
                  </a:lnTo>
                  <a:lnTo>
                    <a:pt x="76" y="2"/>
                  </a:lnTo>
                  <a:lnTo>
                    <a:pt x="98" y="0"/>
                  </a:lnTo>
                  <a:lnTo>
                    <a:pt x="98" y="0"/>
                  </a:lnTo>
                  <a:lnTo>
                    <a:pt x="118" y="2"/>
                  </a:lnTo>
                  <a:lnTo>
                    <a:pt x="136" y="8"/>
                  </a:lnTo>
                  <a:lnTo>
                    <a:pt x="154" y="18"/>
                  </a:lnTo>
                  <a:lnTo>
                    <a:pt x="168" y="32"/>
                  </a:lnTo>
                  <a:lnTo>
                    <a:pt x="178" y="48"/>
                  </a:lnTo>
                  <a:lnTo>
                    <a:pt x="186" y="68"/>
                  </a:lnTo>
                  <a:lnTo>
                    <a:pt x="192" y="90"/>
                  </a:lnTo>
                  <a:lnTo>
                    <a:pt x="194" y="114"/>
                  </a:lnTo>
                  <a:lnTo>
                    <a:pt x="194" y="114"/>
                  </a:lnTo>
                  <a:lnTo>
                    <a:pt x="192" y="138"/>
                  </a:lnTo>
                  <a:lnTo>
                    <a:pt x="186" y="160"/>
                  </a:lnTo>
                  <a:lnTo>
                    <a:pt x="178" y="180"/>
                  </a:lnTo>
                  <a:lnTo>
                    <a:pt x="168" y="196"/>
                  </a:lnTo>
                  <a:lnTo>
                    <a:pt x="154" y="210"/>
                  </a:lnTo>
                  <a:lnTo>
                    <a:pt x="136" y="220"/>
                  </a:lnTo>
                  <a:lnTo>
                    <a:pt x="118" y="226"/>
                  </a:lnTo>
                  <a:lnTo>
                    <a:pt x="96" y="228"/>
                  </a:lnTo>
                  <a:lnTo>
                    <a:pt x="96" y="228"/>
                  </a:lnTo>
                  <a:lnTo>
                    <a:pt x="96" y="228"/>
                  </a:lnTo>
                  <a:close/>
                  <a:moveTo>
                    <a:pt x="42" y="114"/>
                  </a:moveTo>
                  <a:lnTo>
                    <a:pt x="42" y="114"/>
                  </a:lnTo>
                  <a:lnTo>
                    <a:pt x="42" y="130"/>
                  </a:lnTo>
                  <a:lnTo>
                    <a:pt x="44" y="144"/>
                  </a:lnTo>
                  <a:lnTo>
                    <a:pt x="50" y="156"/>
                  </a:lnTo>
                  <a:lnTo>
                    <a:pt x="56" y="168"/>
                  </a:lnTo>
                  <a:lnTo>
                    <a:pt x="64" y="176"/>
                  </a:lnTo>
                  <a:lnTo>
                    <a:pt x="74" y="182"/>
                  </a:lnTo>
                  <a:lnTo>
                    <a:pt x="84" y="188"/>
                  </a:lnTo>
                  <a:lnTo>
                    <a:pt x="98" y="188"/>
                  </a:lnTo>
                  <a:lnTo>
                    <a:pt x="98" y="188"/>
                  </a:lnTo>
                  <a:lnTo>
                    <a:pt x="110" y="188"/>
                  </a:lnTo>
                  <a:lnTo>
                    <a:pt x="122" y="182"/>
                  </a:lnTo>
                  <a:lnTo>
                    <a:pt x="130" y="176"/>
                  </a:lnTo>
                  <a:lnTo>
                    <a:pt x="138" y="168"/>
                  </a:lnTo>
                  <a:lnTo>
                    <a:pt x="144" y="156"/>
                  </a:lnTo>
                  <a:lnTo>
                    <a:pt x="150" y="144"/>
                  </a:lnTo>
                  <a:lnTo>
                    <a:pt x="152" y="130"/>
                  </a:lnTo>
                  <a:lnTo>
                    <a:pt x="152" y="114"/>
                  </a:lnTo>
                  <a:lnTo>
                    <a:pt x="152" y="114"/>
                  </a:lnTo>
                  <a:lnTo>
                    <a:pt x="152" y="98"/>
                  </a:lnTo>
                  <a:lnTo>
                    <a:pt x="150" y="84"/>
                  </a:lnTo>
                  <a:lnTo>
                    <a:pt x="144" y="72"/>
                  </a:lnTo>
                  <a:lnTo>
                    <a:pt x="138" y="60"/>
                  </a:lnTo>
                  <a:lnTo>
                    <a:pt x="130" y="52"/>
                  </a:lnTo>
                  <a:lnTo>
                    <a:pt x="120" y="44"/>
                  </a:lnTo>
                  <a:lnTo>
                    <a:pt x="110" y="40"/>
                  </a:lnTo>
                  <a:lnTo>
                    <a:pt x="96" y="40"/>
                  </a:lnTo>
                  <a:lnTo>
                    <a:pt x="96" y="40"/>
                  </a:lnTo>
                  <a:lnTo>
                    <a:pt x="84" y="40"/>
                  </a:lnTo>
                  <a:lnTo>
                    <a:pt x="72" y="44"/>
                  </a:lnTo>
                  <a:lnTo>
                    <a:pt x="64" y="52"/>
                  </a:lnTo>
                  <a:lnTo>
                    <a:pt x="56" y="60"/>
                  </a:lnTo>
                  <a:lnTo>
                    <a:pt x="50" y="72"/>
                  </a:lnTo>
                  <a:lnTo>
                    <a:pt x="44" y="84"/>
                  </a:lnTo>
                  <a:lnTo>
                    <a:pt x="42" y="98"/>
                  </a:lnTo>
                  <a:lnTo>
                    <a:pt x="42" y="114"/>
                  </a:lnTo>
                  <a:lnTo>
                    <a:pt x="42" y="114"/>
                  </a:lnTo>
                  <a:lnTo>
                    <a:pt x="42" y="114"/>
                  </a:lnTo>
                  <a:close/>
                </a:path>
              </a:pathLst>
            </a:custGeom>
            <a:solidFill>
              <a:schemeClr val="bg1"/>
            </a:solidFill>
            <a:ln w="9525">
              <a:noFill/>
              <a:round/>
              <a:headEnd/>
              <a:tailEnd/>
            </a:ln>
          </p:spPr>
          <p:txBody>
            <a:bodyPr/>
            <a:lstStyle/>
            <a:p>
              <a:endParaRPr lang="fr-FR">
                <a:solidFill>
                  <a:srgbClr val="000000"/>
                </a:solidFill>
              </a:endParaRPr>
            </a:p>
          </p:txBody>
        </p:sp>
        <p:sp>
          <p:nvSpPr>
            <p:cNvPr id="11355" name="Freeform 91"/>
            <p:cNvSpPr>
              <a:spLocks/>
            </p:cNvSpPr>
            <p:nvPr userDrawn="1"/>
          </p:nvSpPr>
          <p:spPr bwMode="auto">
            <a:xfrm>
              <a:off x="2675" y="518"/>
              <a:ext cx="62" cy="84"/>
            </a:xfrm>
            <a:custGeom>
              <a:avLst/>
              <a:gdLst/>
              <a:ahLst/>
              <a:cxnLst>
                <a:cxn ang="0">
                  <a:pos x="84" y="228"/>
                </a:cxn>
                <a:cxn ang="0">
                  <a:pos x="60" y="226"/>
                </a:cxn>
                <a:cxn ang="0">
                  <a:pos x="36" y="218"/>
                </a:cxn>
                <a:cxn ang="0">
                  <a:pos x="16" y="206"/>
                </a:cxn>
                <a:cxn ang="0">
                  <a:pos x="0" y="192"/>
                </a:cxn>
                <a:cxn ang="0">
                  <a:pos x="0" y="190"/>
                </a:cxn>
                <a:cxn ang="0">
                  <a:pos x="26" y="164"/>
                </a:cxn>
                <a:cxn ang="0">
                  <a:pos x="28" y="164"/>
                </a:cxn>
                <a:cxn ang="0">
                  <a:pos x="30" y="164"/>
                </a:cxn>
                <a:cxn ang="0">
                  <a:pos x="56" y="182"/>
                </a:cxn>
                <a:cxn ang="0">
                  <a:pos x="86" y="190"/>
                </a:cxn>
                <a:cxn ang="0">
                  <a:pos x="104" y="188"/>
                </a:cxn>
                <a:cxn ang="0">
                  <a:pos x="116" y="182"/>
                </a:cxn>
                <a:cxn ang="0">
                  <a:pos x="124" y="174"/>
                </a:cxn>
                <a:cxn ang="0">
                  <a:pos x="126" y="162"/>
                </a:cxn>
                <a:cxn ang="0">
                  <a:pos x="126" y="156"/>
                </a:cxn>
                <a:cxn ang="0">
                  <a:pos x="122" y="148"/>
                </a:cxn>
                <a:cxn ang="0">
                  <a:pos x="100" y="136"/>
                </a:cxn>
                <a:cxn ang="0">
                  <a:pos x="74" y="128"/>
                </a:cxn>
                <a:cxn ang="0">
                  <a:pos x="46" y="118"/>
                </a:cxn>
                <a:cxn ang="0">
                  <a:pos x="26" y="104"/>
                </a:cxn>
                <a:cxn ang="0">
                  <a:pos x="12" y="86"/>
                </a:cxn>
                <a:cxn ang="0">
                  <a:pos x="8" y="62"/>
                </a:cxn>
                <a:cxn ang="0">
                  <a:pos x="10" y="48"/>
                </a:cxn>
                <a:cxn ang="0">
                  <a:pos x="22" y="26"/>
                </a:cxn>
                <a:cxn ang="0">
                  <a:pos x="42" y="10"/>
                </a:cxn>
                <a:cxn ang="0">
                  <a:pos x="70" y="0"/>
                </a:cxn>
                <a:cxn ang="0">
                  <a:pos x="86" y="0"/>
                </a:cxn>
                <a:cxn ang="0">
                  <a:pos x="128" y="8"/>
                </a:cxn>
                <a:cxn ang="0">
                  <a:pos x="162" y="30"/>
                </a:cxn>
                <a:cxn ang="0">
                  <a:pos x="164" y="32"/>
                </a:cxn>
                <a:cxn ang="0">
                  <a:pos x="138" y="58"/>
                </a:cxn>
                <a:cxn ang="0">
                  <a:pos x="136" y="60"/>
                </a:cxn>
                <a:cxn ang="0">
                  <a:pos x="134" y="58"/>
                </a:cxn>
                <a:cxn ang="0">
                  <a:pos x="112" y="44"/>
                </a:cxn>
                <a:cxn ang="0">
                  <a:pos x="84" y="38"/>
                </a:cxn>
                <a:cxn ang="0">
                  <a:pos x="68" y="40"/>
                </a:cxn>
                <a:cxn ang="0">
                  <a:pos x="58" y="46"/>
                </a:cxn>
                <a:cxn ang="0">
                  <a:pos x="50" y="62"/>
                </a:cxn>
                <a:cxn ang="0">
                  <a:pos x="50" y="66"/>
                </a:cxn>
                <a:cxn ang="0">
                  <a:pos x="54" y="74"/>
                </a:cxn>
                <a:cxn ang="0">
                  <a:pos x="74" y="84"/>
                </a:cxn>
                <a:cxn ang="0">
                  <a:pos x="96" y="92"/>
                </a:cxn>
                <a:cxn ang="0">
                  <a:pos x="136" y="108"/>
                </a:cxn>
                <a:cxn ang="0">
                  <a:pos x="156" y="122"/>
                </a:cxn>
                <a:cxn ang="0">
                  <a:pos x="166" y="146"/>
                </a:cxn>
                <a:cxn ang="0">
                  <a:pos x="168" y="160"/>
                </a:cxn>
                <a:cxn ang="0">
                  <a:pos x="162" y="188"/>
                </a:cxn>
                <a:cxn ang="0">
                  <a:pos x="146" y="208"/>
                </a:cxn>
                <a:cxn ang="0">
                  <a:pos x="120" y="222"/>
                </a:cxn>
                <a:cxn ang="0">
                  <a:pos x="84" y="228"/>
                </a:cxn>
                <a:cxn ang="0">
                  <a:pos x="84" y="228"/>
                </a:cxn>
              </a:cxnLst>
              <a:rect l="0" t="0" r="r" b="b"/>
              <a:pathLst>
                <a:path w="168" h="228">
                  <a:moveTo>
                    <a:pt x="84" y="228"/>
                  </a:moveTo>
                  <a:lnTo>
                    <a:pt x="84" y="228"/>
                  </a:lnTo>
                  <a:lnTo>
                    <a:pt x="72" y="228"/>
                  </a:lnTo>
                  <a:lnTo>
                    <a:pt x="60" y="226"/>
                  </a:lnTo>
                  <a:lnTo>
                    <a:pt x="48" y="222"/>
                  </a:lnTo>
                  <a:lnTo>
                    <a:pt x="36" y="218"/>
                  </a:lnTo>
                  <a:lnTo>
                    <a:pt x="26" y="212"/>
                  </a:lnTo>
                  <a:lnTo>
                    <a:pt x="16" y="206"/>
                  </a:lnTo>
                  <a:lnTo>
                    <a:pt x="8" y="200"/>
                  </a:lnTo>
                  <a:lnTo>
                    <a:pt x="0" y="192"/>
                  </a:lnTo>
                  <a:lnTo>
                    <a:pt x="0" y="192"/>
                  </a:lnTo>
                  <a:lnTo>
                    <a:pt x="0" y="190"/>
                  </a:lnTo>
                  <a:lnTo>
                    <a:pt x="2" y="188"/>
                  </a:lnTo>
                  <a:lnTo>
                    <a:pt x="26" y="164"/>
                  </a:lnTo>
                  <a:lnTo>
                    <a:pt x="26" y="164"/>
                  </a:lnTo>
                  <a:lnTo>
                    <a:pt x="28" y="164"/>
                  </a:lnTo>
                  <a:lnTo>
                    <a:pt x="30" y="164"/>
                  </a:lnTo>
                  <a:lnTo>
                    <a:pt x="30" y="164"/>
                  </a:lnTo>
                  <a:lnTo>
                    <a:pt x="42" y="176"/>
                  </a:lnTo>
                  <a:lnTo>
                    <a:pt x="56" y="182"/>
                  </a:lnTo>
                  <a:lnTo>
                    <a:pt x="70" y="188"/>
                  </a:lnTo>
                  <a:lnTo>
                    <a:pt x="86" y="190"/>
                  </a:lnTo>
                  <a:lnTo>
                    <a:pt x="86" y="190"/>
                  </a:lnTo>
                  <a:lnTo>
                    <a:pt x="104" y="188"/>
                  </a:lnTo>
                  <a:lnTo>
                    <a:pt x="110" y="186"/>
                  </a:lnTo>
                  <a:lnTo>
                    <a:pt x="116" y="182"/>
                  </a:lnTo>
                  <a:lnTo>
                    <a:pt x="120" y="178"/>
                  </a:lnTo>
                  <a:lnTo>
                    <a:pt x="124" y="174"/>
                  </a:lnTo>
                  <a:lnTo>
                    <a:pt x="126" y="168"/>
                  </a:lnTo>
                  <a:lnTo>
                    <a:pt x="126" y="162"/>
                  </a:lnTo>
                  <a:lnTo>
                    <a:pt x="126" y="162"/>
                  </a:lnTo>
                  <a:lnTo>
                    <a:pt x="126" y="156"/>
                  </a:lnTo>
                  <a:lnTo>
                    <a:pt x="124" y="152"/>
                  </a:lnTo>
                  <a:lnTo>
                    <a:pt x="122" y="148"/>
                  </a:lnTo>
                  <a:lnTo>
                    <a:pt x="116" y="144"/>
                  </a:lnTo>
                  <a:lnTo>
                    <a:pt x="100" y="136"/>
                  </a:lnTo>
                  <a:lnTo>
                    <a:pt x="74" y="128"/>
                  </a:lnTo>
                  <a:lnTo>
                    <a:pt x="74" y="128"/>
                  </a:lnTo>
                  <a:lnTo>
                    <a:pt x="60" y="122"/>
                  </a:lnTo>
                  <a:lnTo>
                    <a:pt x="46" y="118"/>
                  </a:lnTo>
                  <a:lnTo>
                    <a:pt x="34" y="112"/>
                  </a:lnTo>
                  <a:lnTo>
                    <a:pt x="26" y="104"/>
                  </a:lnTo>
                  <a:lnTo>
                    <a:pt x="18" y="96"/>
                  </a:lnTo>
                  <a:lnTo>
                    <a:pt x="12" y="86"/>
                  </a:lnTo>
                  <a:lnTo>
                    <a:pt x="10" y="76"/>
                  </a:lnTo>
                  <a:lnTo>
                    <a:pt x="8" y="62"/>
                  </a:lnTo>
                  <a:lnTo>
                    <a:pt x="8" y="62"/>
                  </a:lnTo>
                  <a:lnTo>
                    <a:pt x="10" y="48"/>
                  </a:lnTo>
                  <a:lnTo>
                    <a:pt x="14" y="36"/>
                  </a:lnTo>
                  <a:lnTo>
                    <a:pt x="22" y="26"/>
                  </a:lnTo>
                  <a:lnTo>
                    <a:pt x="30" y="16"/>
                  </a:lnTo>
                  <a:lnTo>
                    <a:pt x="42" y="10"/>
                  </a:lnTo>
                  <a:lnTo>
                    <a:pt x="56" y="4"/>
                  </a:lnTo>
                  <a:lnTo>
                    <a:pt x="70" y="0"/>
                  </a:lnTo>
                  <a:lnTo>
                    <a:pt x="86" y="0"/>
                  </a:lnTo>
                  <a:lnTo>
                    <a:pt x="86" y="0"/>
                  </a:lnTo>
                  <a:lnTo>
                    <a:pt x="108" y="2"/>
                  </a:lnTo>
                  <a:lnTo>
                    <a:pt x="128" y="8"/>
                  </a:lnTo>
                  <a:lnTo>
                    <a:pt x="146" y="18"/>
                  </a:lnTo>
                  <a:lnTo>
                    <a:pt x="162" y="30"/>
                  </a:lnTo>
                  <a:lnTo>
                    <a:pt x="162" y="30"/>
                  </a:lnTo>
                  <a:lnTo>
                    <a:pt x="164" y="32"/>
                  </a:lnTo>
                  <a:lnTo>
                    <a:pt x="162" y="34"/>
                  </a:lnTo>
                  <a:lnTo>
                    <a:pt x="138" y="58"/>
                  </a:lnTo>
                  <a:lnTo>
                    <a:pt x="138" y="58"/>
                  </a:lnTo>
                  <a:lnTo>
                    <a:pt x="136" y="60"/>
                  </a:lnTo>
                  <a:lnTo>
                    <a:pt x="134" y="58"/>
                  </a:lnTo>
                  <a:lnTo>
                    <a:pt x="134" y="58"/>
                  </a:lnTo>
                  <a:lnTo>
                    <a:pt x="124" y="50"/>
                  </a:lnTo>
                  <a:lnTo>
                    <a:pt x="112" y="44"/>
                  </a:lnTo>
                  <a:lnTo>
                    <a:pt x="98" y="40"/>
                  </a:lnTo>
                  <a:lnTo>
                    <a:pt x="84" y="38"/>
                  </a:lnTo>
                  <a:lnTo>
                    <a:pt x="84" y="38"/>
                  </a:lnTo>
                  <a:lnTo>
                    <a:pt x="68" y="40"/>
                  </a:lnTo>
                  <a:lnTo>
                    <a:pt x="62" y="42"/>
                  </a:lnTo>
                  <a:lnTo>
                    <a:pt x="58" y="46"/>
                  </a:lnTo>
                  <a:lnTo>
                    <a:pt x="52" y="52"/>
                  </a:lnTo>
                  <a:lnTo>
                    <a:pt x="50" y="62"/>
                  </a:lnTo>
                  <a:lnTo>
                    <a:pt x="50" y="62"/>
                  </a:lnTo>
                  <a:lnTo>
                    <a:pt x="50" y="66"/>
                  </a:lnTo>
                  <a:lnTo>
                    <a:pt x="52" y="70"/>
                  </a:lnTo>
                  <a:lnTo>
                    <a:pt x="54" y="74"/>
                  </a:lnTo>
                  <a:lnTo>
                    <a:pt x="60" y="78"/>
                  </a:lnTo>
                  <a:lnTo>
                    <a:pt x="74" y="84"/>
                  </a:lnTo>
                  <a:lnTo>
                    <a:pt x="96" y="92"/>
                  </a:lnTo>
                  <a:lnTo>
                    <a:pt x="96" y="92"/>
                  </a:lnTo>
                  <a:lnTo>
                    <a:pt x="124" y="102"/>
                  </a:lnTo>
                  <a:lnTo>
                    <a:pt x="136" y="108"/>
                  </a:lnTo>
                  <a:lnTo>
                    <a:pt x="148" y="114"/>
                  </a:lnTo>
                  <a:lnTo>
                    <a:pt x="156" y="122"/>
                  </a:lnTo>
                  <a:lnTo>
                    <a:pt x="162" y="134"/>
                  </a:lnTo>
                  <a:lnTo>
                    <a:pt x="166" y="146"/>
                  </a:lnTo>
                  <a:lnTo>
                    <a:pt x="168" y="160"/>
                  </a:lnTo>
                  <a:lnTo>
                    <a:pt x="168" y="160"/>
                  </a:lnTo>
                  <a:lnTo>
                    <a:pt x="166" y="174"/>
                  </a:lnTo>
                  <a:lnTo>
                    <a:pt x="162" y="188"/>
                  </a:lnTo>
                  <a:lnTo>
                    <a:pt x="156" y="200"/>
                  </a:lnTo>
                  <a:lnTo>
                    <a:pt x="146" y="208"/>
                  </a:lnTo>
                  <a:lnTo>
                    <a:pt x="134" y="216"/>
                  </a:lnTo>
                  <a:lnTo>
                    <a:pt x="120" y="222"/>
                  </a:lnTo>
                  <a:lnTo>
                    <a:pt x="104" y="226"/>
                  </a:lnTo>
                  <a:lnTo>
                    <a:pt x="84" y="228"/>
                  </a:lnTo>
                  <a:lnTo>
                    <a:pt x="84" y="228"/>
                  </a:lnTo>
                  <a:lnTo>
                    <a:pt x="84" y="228"/>
                  </a:lnTo>
                  <a:close/>
                </a:path>
              </a:pathLst>
            </a:custGeom>
            <a:solidFill>
              <a:schemeClr val="bg1"/>
            </a:solidFill>
            <a:ln w="9525">
              <a:noFill/>
              <a:round/>
              <a:headEnd/>
              <a:tailEnd/>
            </a:ln>
          </p:spPr>
          <p:txBody>
            <a:bodyPr/>
            <a:lstStyle/>
            <a:p>
              <a:endParaRPr lang="fr-FR">
                <a:solidFill>
                  <a:srgbClr val="000000"/>
                </a:solidFill>
              </a:endParaRPr>
            </a:p>
          </p:txBody>
        </p:sp>
        <p:sp>
          <p:nvSpPr>
            <p:cNvPr id="11356" name="Freeform 92"/>
            <p:cNvSpPr>
              <a:spLocks noEditPoints="1"/>
            </p:cNvSpPr>
            <p:nvPr userDrawn="1"/>
          </p:nvSpPr>
          <p:spPr bwMode="auto">
            <a:xfrm>
              <a:off x="2752" y="519"/>
              <a:ext cx="62" cy="81"/>
            </a:xfrm>
            <a:custGeom>
              <a:avLst/>
              <a:gdLst/>
              <a:ahLst/>
              <a:cxnLst>
                <a:cxn ang="0">
                  <a:pos x="90" y="140"/>
                </a:cxn>
                <a:cxn ang="0">
                  <a:pos x="40" y="140"/>
                </a:cxn>
                <a:cxn ang="0">
                  <a:pos x="40" y="216"/>
                </a:cxn>
                <a:cxn ang="0">
                  <a:pos x="40" y="216"/>
                </a:cxn>
                <a:cxn ang="0">
                  <a:pos x="38" y="220"/>
                </a:cxn>
                <a:cxn ang="0">
                  <a:pos x="36" y="220"/>
                </a:cxn>
                <a:cxn ang="0">
                  <a:pos x="2" y="220"/>
                </a:cxn>
                <a:cxn ang="0">
                  <a:pos x="2" y="220"/>
                </a:cxn>
                <a:cxn ang="0">
                  <a:pos x="0" y="220"/>
                </a:cxn>
                <a:cxn ang="0">
                  <a:pos x="0" y="216"/>
                </a:cxn>
                <a:cxn ang="0">
                  <a:pos x="0" y="24"/>
                </a:cxn>
                <a:cxn ang="0">
                  <a:pos x="0" y="24"/>
                </a:cxn>
                <a:cxn ang="0">
                  <a:pos x="0" y="14"/>
                </a:cxn>
                <a:cxn ang="0">
                  <a:pos x="6" y="6"/>
                </a:cxn>
                <a:cxn ang="0">
                  <a:pos x="14" y="2"/>
                </a:cxn>
                <a:cxn ang="0">
                  <a:pos x="22" y="0"/>
                </a:cxn>
                <a:cxn ang="0">
                  <a:pos x="94" y="0"/>
                </a:cxn>
                <a:cxn ang="0">
                  <a:pos x="94" y="0"/>
                </a:cxn>
                <a:cxn ang="0">
                  <a:pos x="108" y="0"/>
                </a:cxn>
                <a:cxn ang="0">
                  <a:pos x="122" y="4"/>
                </a:cxn>
                <a:cxn ang="0">
                  <a:pos x="136" y="8"/>
                </a:cxn>
                <a:cxn ang="0">
                  <a:pos x="146" y="16"/>
                </a:cxn>
                <a:cxn ang="0">
                  <a:pos x="156" y="26"/>
                </a:cxn>
                <a:cxn ang="0">
                  <a:pos x="162" y="38"/>
                </a:cxn>
                <a:cxn ang="0">
                  <a:pos x="168" y="52"/>
                </a:cxn>
                <a:cxn ang="0">
                  <a:pos x="168" y="68"/>
                </a:cxn>
                <a:cxn ang="0">
                  <a:pos x="168" y="68"/>
                </a:cxn>
                <a:cxn ang="0">
                  <a:pos x="168" y="86"/>
                </a:cxn>
                <a:cxn ang="0">
                  <a:pos x="162" y="100"/>
                </a:cxn>
                <a:cxn ang="0">
                  <a:pos x="156" y="114"/>
                </a:cxn>
                <a:cxn ang="0">
                  <a:pos x="146" y="124"/>
                </a:cxn>
                <a:cxn ang="0">
                  <a:pos x="134" y="130"/>
                </a:cxn>
                <a:cxn ang="0">
                  <a:pos x="120" y="136"/>
                </a:cxn>
                <a:cxn ang="0">
                  <a:pos x="106" y="140"/>
                </a:cxn>
                <a:cxn ang="0">
                  <a:pos x="90" y="140"/>
                </a:cxn>
                <a:cxn ang="0">
                  <a:pos x="90" y="140"/>
                </a:cxn>
                <a:cxn ang="0">
                  <a:pos x="90" y="140"/>
                </a:cxn>
                <a:cxn ang="0">
                  <a:pos x="92" y="38"/>
                </a:cxn>
                <a:cxn ang="0">
                  <a:pos x="40" y="38"/>
                </a:cxn>
                <a:cxn ang="0">
                  <a:pos x="40" y="102"/>
                </a:cxn>
                <a:cxn ang="0">
                  <a:pos x="92" y="102"/>
                </a:cxn>
                <a:cxn ang="0">
                  <a:pos x="92" y="102"/>
                </a:cxn>
                <a:cxn ang="0">
                  <a:pos x="100" y="102"/>
                </a:cxn>
                <a:cxn ang="0">
                  <a:pos x="108" y="100"/>
                </a:cxn>
                <a:cxn ang="0">
                  <a:pos x="114" y="98"/>
                </a:cxn>
                <a:cxn ang="0">
                  <a:pos x="118" y="94"/>
                </a:cxn>
                <a:cxn ang="0">
                  <a:pos x="122" y="90"/>
                </a:cxn>
                <a:cxn ang="0">
                  <a:pos x="126" y="84"/>
                </a:cxn>
                <a:cxn ang="0">
                  <a:pos x="128" y="76"/>
                </a:cxn>
                <a:cxn ang="0">
                  <a:pos x="128" y="70"/>
                </a:cxn>
                <a:cxn ang="0">
                  <a:pos x="128" y="70"/>
                </a:cxn>
                <a:cxn ang="0">
                  <a:pos x="128" y="62"/>
                </a:cxn>
                <a:cxn ang="0">
                  <a:pos x="126" y="56"/>
                </a:cxn>
                <a:cxn ang="0">
                  <a:pos x="122" y="50"/>
                </a:cxn>
                <a:cxn ang="0">
                  <a:pos x="118" y="46"/>
                </a:cxn>
                <a:cxn ang="0">
                  <a:pos x="114" y="42"/>
                </a:cxn>
                <a:cxn ang="0">
                  <a:pos x="108" y="40"/>
                </a:cxn>
                <a:cxn ang="0">
                  <a:pos x="92" y="38"/>
                </a:cxn>
                <a:cxn ang="0">
                  <a:pos x="92" y="38"/>
                </a:cxn>
                <a:cxn ang="0">
                  <a:pos x="92" y="38"/>
                </a:cxn>
              </a:cxnLst>
              <a:rect l="0" t="0" r="r" b="b"/>
              <a:pathLst>
                <a:path w="168" h="220">
                  <a:moveTo>
                    <a:pt x="90" y="140"/>
                  </a:moveTo>
                  <a:lnTo>
                    <a:pt x="40" y="140"/>
                  </a:lnTo>
                  <a:lnTo>
                    <a:pt x="40" y="216"/>
                  </a:lnTo>
                  <a:lnTo>
                    <a:pt x="40" y="216"/>
                  </a:lnTo>
                  <a:lnTo>
                    <a:pt x="38" y="220"/>
                  </a:lnTo>
                  <a:lnTo>
                    <a:pt x="36" y="220"/>
                  </a:lnTo>
                  <a:lnTo>
                    <a:pt x="2" y="220"/>
                  </a:lnTo>
                  <a:lnTo>
                    <a:pt x="2" y="220"/>
                  </a:lnTo>
                  <a:lnTo>
                    <a:pt x="0" y="220"/>
                  </a:lnTo>
                  <a:lnTo>
                    <a:pt x="0" y="216"/>
                  </a:lnTo>
                  <a:lnTo>
                    <a:pt x="0" y="24"/>
                  </a:lnTo>
                  <a:lnTo>
                    <a:pt x="0" y="24"/>
                  </a:lnTo>
                  <a:lnTo>
                    <a:pt x="0" y="14"/>
                  </a:lnTo>
                  <a:lnTo>
                    <a:pt x="6" y="6"/>
                  </a:lnTo>
                  <a:lnTo>
                    <a:pt x="14" y="2"/>
                  </a:lnTo>
                  <a:lnTo>
                    <a:pt x="22" y="0"/>
                  </a:lnTo>
                  <a:lnTo>
                    <a:pt x="94" y="0"/>
                  </a:lnTo>
                  <a:lnTo>
                    <a:pt x="94" y="0"/>
                  </a:lnTo>
                  <a:lnTo>
                    <a:pt x="108" y="0"/>
                  </a:lnTo>
                  <a:lnTo>
                    <a:pt x="122" y="4"/>
                  </a:lnTo>
                  <a:lnTo>
                    <a:pt x="136" y="8"/>
                  </a:lnTo>
                  <a:lnTo>
                    <a:pt x="146" y="16"/>
                  </a:lnTo>
                  <a:lnTo>
                    <a:pt x="156" y="26"/>
                  </a:lnTo>
                  <a:lnTo>
                    <a:pt x="162" y="38"/>
                  </a:lnTo>
                  <a:lnTo>
                    <a:pt x="168" y="52"/>
                  </a:lnTo>
                  <a:lnTo>
                    <a:pt x="168" y="68"/>
                  </a:lnTo>
                  <a:lnTo>
                    <a:pt x="168" y="68"/>
                  </a:lnTo>
                  <a:lnTo>
                    <a:pt x="168" y="86"/>
                  </a:lnTo>
                  <a:lnTo>
                    <a:pt x="162" y="100"/>
                  </a:lnTo>
                  <a:lnTo>
                    <a:pt x="156" y="114"/>
                  </a:lnTo>
                  <a:lnTo>
                    <a:pt x="146" y="124"/>
                  </a:lnTo>
                  <a:lnTo>
                    <a:pt x="134" y="130"/>
                  </a:lnTo>
                  <a:lnTo>
                    <a:pt x="120" y="136"/>
                  </a:lnTo>
                  <a:lnTo>
                    <a:pt x="106" y="140"/>
                  </a:lnTo>
                  <a:lnTo>
                    <a:pt x="90" y="140"/>
                  </a:lnTo>
                  <a:lnTo>
                    <a:pt x="90" y="140"/>
                  </a:lnTo>
                  <a:lnTo>
                    <a:pt x="90" y="140"/>
                  </a:lnTo>
                  <a:close/>
                  <a:moveTo>
                    <a:pt x="92" y="38"/>
                  </a:moveTo>
                  <a:lnTo>
                    <a:pt x="40" y="38"/>
                  </a:lnTo>
                  <a:lnTo>
                    <a:pt x="40" y="102"/>
                  </a:lnTo>
                  <a:lnTo>
                    <a:pt x="92" y="102"/>
                  </a:lnTo>
                  <a:lnTo>
                    <a:pt x="92" y="102"/>
                  </a:lnTo>
                  <a:lnTo>
                    <a:pt x="100" y="102"/>
                  </a:lnTo>
                  <a:lnTo>
                    <a:pt x="108" y="100"/>
                  </a:lnTo>
                  <a:lnTo>
                    <a:pt x="114" y="98"/>
                  </a:lnTo>
                  <a:lnTo>
                    <a:pt x="118" y="94"/>
                  </a:lnTo>
                  <a:lnTo>
                    <a:pt x="122" y="90"/>
                  </a:lnTo>
                  <a:lnTo>
                    <a:pt x="126" y="84"/>
                  </a:lnTo>
                  <a:lnTo>
                    <a:pt x="128" y="76"/>
                  </a:lnTo>
                  <a:lnTo>
                    <a:pt x="128" y="70"/>
                  </a:lnTo>
                  <a:lnTo>
                    <a:pt x="128" y="70"/>
                  </a:lnTo>
                  <a:lnTo>
                    <a:pt x="128" y="62"/>
                  </a:lnTo>
                  <a:lnTo>
                    <a:pt x="126" y="56"/>
                  </a:lnTo>
                  <a:lnTo>
                    <a:pt x="122" y="50"/>
                  </a:lnTo>
                  <a:lnTo>
                    <a:pt x="118" y="46"/>
                  </a:lnTo>
                  <a:lnTo>
                    <a:pt x="114" y="42"/>
                  </a:lnTo>
                  <a:lnTo>
                    <a:pt x="108" y="40"/>
                  </a:lnTo>
                  <a:lnTo>
                    <a:pt x="92" y="38"/>
                  </a:lnTo>
                  <a:lnTo>
                    <a:pt x="92" y="38"/>
                  </a:lnTo>
                  <a:lnTo>
                    <a:pt x="92" y="38"/>
                  </a:lnTo>
                  <a:close/>
                </a:path>
              </a:pathLst>
            </a:custGeom>
            <a:solidFill>
              <a:schemeClr val="bg1"/>
            </a:solidFill>
            <a:ln w="9525">
              <a:noFill/>
              <a:round/>
              <a:headEnd/>
              <a:tailEnd/>
            </a:ln>
          </p:spPr>
          <p:txBody>
            <a:bodyPr/>
            <a:lstStyle/>
            <a:p>
              <a:endParaRPr lang="fr-FR">
                <a:solidFill>
                  <a:srgbClr val="000000"/>
                </a:solidFill>
              </a:endParaRPr>
            </a:p>
          </p:txBody>
        </p:sp>
        <p:sp>
          <p:nvSpPr>
            <p:cNvPr id="11357" name="Freeform 93"/>
            <p:cNvSpPr>
              <a:spLocks/>
            </p:cNvSpPr>
            <p:nvPr userDrawn="1"/>
          </p:nvSpPr>
          <p:spPr bwMode="auto">
            <a:xfrm>
              <a:off x="2827" y="519"/>
              <a:ext cx="15" cy="81"/>
            </a:xfrm>
            <a:custGeom>
              <a:avLst/>
              <a:gdLst/>
              <a:ahLst/>
              <a:cxnLst>
                <a:cxn ang="0">
                  <a:pos x="38" y="220"/>
                </a:cxn>
                <a:cxn ang="0">
                  <a:pos x="4" y="220"/>
                </a:cxn>
                <a:cxn ang="0">
                  <a:pos x="4" y="220"/>
                </a:cxn>
                <a:cxn ang="0">
                  <a:pos x="0" y="220"/>
                </a:cxn>
                <a:cxn ang="0">
                  <a:pos x="0" y="216"/>
                </a:cxn>
                <a:cxn ang="0">
                  <a:pos x="0" y="4"/>
                </a:cxn>
                <a:cxn ang="0">
                  <a:pos x="0" y="4"/>
                </a:cxn>
                <a:cxn ang="0">
                  <a:pos x="0" y="0"/>
                </a:cxn>
                <a:cxn ang="0">
                  <a:pos x="4" y="0"/>
                </a:cxn>
                <a:cxn ang="0">
                  <a:pos x="38" y="0"/>
                </a:cxn>
                <a:cxn ang="0">
                  <a:pos x="38" y="0"/>
                </a:cxn>
                <a:cxn ang="0">
                  <a:pos x="40" y="0"/>
                </a:cxn>
                <a:cxn ang="0">
                  <a:pos x="40" y="4"/>
                </a:cxn>
                <a:cxn ang="0">
                  <a:pos x="40" y="216"/>
                </a:cxn>
                <a:cxn ang="0">
                  <a:pos x="40" y="216"/>
                </a:cxn>
                <a:cxn ang="0">
                  <a:pos x="40" y="220"/>
                </a:cxn>
                <a:cxn ang="0">
                  <a:pos x="38" y="220"/>
                </a:cxn>
                <a:cxn ang="0">
                  <a:pos x="38" y="220"/>
                </a:cxn>
                <a:cxn ang="0">
                  <a:pos x="38" y="220"/>
                </a:cxn>
              </a:cxnLst>
              <a:rect l="0" t="0" r="r" b="b"/>
              <a:pathLst>
                <a:path w="40" h="220">
                  <a:moveTo>
                    <a:pt x="38" y="220"/>
                  </a:moveTo>
                  <a:lnTo>
                    <a:pt x="4" y="220"/>
                  </a:lnTo>
                  <a:lnTo>
                    <a:pt x="4" y="220"/>
                  </a:lnTo>
                  <a:lnTo>
                    <a:pt x="0" y="220"/>
                  </a:lnTo>
                  <a:lnTo>
                    <a:pt x="0" y="216"/>
                  </a:lnTo>
                  <a:lnTo>
                    <a:pt x="0" y="4"/>
                  </a:lnTo>
                  <a:lnTo>
                    <a:pt x="0" y="4"/>
                  </a:lnTo>
                  <a:lnTo>
                    <a:pt x="0" y="0"/>
                  </a:lnTo>
                  <a:lnTo>
                    <a:pt x="4" y="0"/>
                  </a:lnTo>
                  <a:lnTo>
                    <a:pt x="38" y="0"/>
                  </a:lnTo>
                  <a:lnTo>
                    <a:pt x="38" y="0"/>
                  </a:lnTo>
                  <a:lnTo>
                    <a:pt x="40" y="0"/>
                  </a:lnTo>
                  <a:lnTo>
                    <a:pt x="40" y="4"/>
                  </a:lnTo>
                  <a:lnTo>
                    <a:pt x="40" y="216"/>
                  </a:lnTo>
                  <a:lnTo>
                    <a:pt x="40" y="216"/>
                  </a:lnTo>
                  <a:lnTo>
                    <a:pt x="40" y="220"/>
                  </a:lnTo>
                  <a:lnTo>
                    <a:pt x="38" y="220"/>
                  </a:lnTo>
                  <a:lnTo>
                    <a:pt x="38" y="220"/>
                  </a:lnTo>
                  <a:lnTo>
                    <a:pt x="38" y="220"/>
                  </a:lnTo>
                  <a:close/>
                </a:path>
              </a:pathLst>
            </a:custGeom>
            <a:solidFill>
              <a:schemeClr val="bg1"/>
            </a:solidFill>
            <a:ln w="9525">
              <a:noFill/>
              <a:round/>
              <a:headEnd/>
              <a:tailEnd/>
            </a:ln>
          </p:spPr>
          <p:txBody>
            <a:bodyPr/>
            <a:lstStyle/>
            <a:p>
              <a:endParaRPr lang="fr-FR">
                <a:solidFill>
                  <a:srgbClr val="000000"/>
                </a:solidFill>
              </a:endParaRPr>
            </a:p>
          </p:txBody>
        </p:sp>
        <p:sp>
          <p:nvSpPr>
            <p:cNvPr id="11358" name="Freeform 94"/>
            <p:cNvSpPr>
              <a:spLocks/>
            </p:cNvSpPr>
            <p:nvPr userDrawn="1"/>
          </p:nvSpPr>
          <p:spPr bwMode="auto">
            <a:xfrm>
              <a:off x="2855" y="519"/>
              <a:ext cx="64" cy="81"/>
            </a:xfrm>
            <a:custGeom>
              <a:avLst/>
              <a:gdLst/>
              <a:ahLst/>
              <a:cxnLst>
                <a:cxn ang="0">
                  <a:pos x="170" y="40"/>
                </a:cxn>
                <a:cxn ang="0">
                  <a:pos x="108" y="40"/>
                </a:cxn>
                <a:cxn ang="0">
                  <a:pos x="108" y="216"/>
                </a:cxn>
                <a:cxn ang="0">
                  <a:pos x="108" y="216"/>
                </a:cxn>
                <a:cxn ang="0">
                  <a:pos x="106" y="220"/>
                </a:cxn>
                <a:cxn ang="0">
                  <a:pos x="104" y="220"/>
                </a:cxn>
                <a:cxn ang="0">
                  <a:pos x="70" y="220"/>
                </a:cxn>
                <a:cxn ang="0">
                  <a:pos x="70" y="220"/>
                </a:cxn>
                <a:cxn ang="0">
                  <a:pos x="68" y="220"/>
                </a:cxn>
                <a:cxn ang="0">
                  <a:pos x="66" y="216"/>
                </a:cxn>
                <a:cxn ang="0">
                  <a:pos x="66" y="40"/>
                </a:cxn>
                <a:cxn ang="0">
                  <a:pos x="4" y="40"/>
                </a:cxn>
                <a:cxn ang="0">
                  <a:pos x="4" y="40"/>
                </a:cxn>
                <a:cxn ang="0">
                  <a:pos x="2" y="38"/>
                </a:cxn>
                <a:cxn ang="0">
                  <a:pos x="0" y="36"/>
                </a:cxn>
                <a:cxn ang="0">
                  <a:pos x="0" y="4"/>
                </a:cxn>
                <a:cxn ang="0">
                  <a:pos x="0" y="4"/>
                </a:cxn>
                <a:cxn ang="0">
                  <a:pos x="2" y="0"/>
                </a:cxn>
                <a:cxn ang="0">
                  <a:pos x="4" y="0"/>
                </a:cxn>
                <a:cxn ang="0">
                  <a:pos x="170" y="0"/>
                </a:cxn>
                <a:cxn ang="0">
                  <a:pos x="170" y="0"/>
                </a:cxn>
                <a:cxn ang="0">
                  <a:pos x="172" y="0"/>
                </a:cxn>
                <a:cxn ang="0">
                  <a:pos x="174" y="4"/>
                </a:cxn>
                <a:cxn ang="0">
                  <a:pos x="174" y="36"/>
                </a:cxn>
                <a:cxn ang="0">
                  <a:pos x="174" y="36"/>
                </a:cxn>
                <a:cxn ang="0">
                  <a:pos x="172" y="38"/>
                </a:cxn>
                <a:cxn ang="0">
                  <a:pos x="170" y="40"/>
                </a:cxn>
                <a:cxn ang="0">
                  <a:pos x="170" y="40"/>
                </a:cxn>
                <a:cxn ang="0">
                  <a:pos x="170" y="40"/>
                </a:cxn>
              </a:cxnLst>
              <a:rect l="0" t="0" r="r" b="b"/>
              <a:pathLst>
                <a:path w="174" h="220">
                  <a:moveTo>
                    <a:pt x="170" y="40"/>
                  </a:moveTo>
                  <a:lnTo>
                    <a:pt x="108" y="40"/>
                  </a:lnTo>
                  <a:lnTo>
                    <a:pt x="108" y="216"/>
                  </a:lnTo>
                  <a:lnTo>
                    <a:pt x="108" y="216"/>
                  </a:lnTo>
                  <a:lnTo>
                    <a:pt x="106" y="220"/>
                  </a:lnTo>
                  <a:lnTo>
                    <a:pt x="104" y="220"/>
                  </a:lnTo>
                  <a:lnTo>
                    <a:pt x="70" y="220"/>
                  </a:lnTo>
                  <a:lnTo>
                    <a:pt x="70" y="220"/>
                  </a:lnTo>
                  <a:lnTo>
                    <a:pt x="68" y="220"/>
                  </a:lnTo>
                  <a:lnTo>
                    <a:pt x="66" y="216"/>
                  </a:lnTo>
                  <a:lnTo>
                    <a:pt x="66" y="40"/>
                  </a:lnTo>
                  <a:lnTo>
                    <a:pt x="4" y="40"/>
                  </a:lnTo>
                  <a:lnTo>
                    <a:pt x="4" y="40"/>
                  </a:lnTo>
                  <a:lnTo>
                    <a:pt x="2" y="38"/>
                  </a:lnTo>
                  <a:lnTo>
                    <a:pt x="0" y="36"/>
                  </a:lnTo>
                  <a:lnTo>
                    <a:pt x="0" y="4"/>
                  </a:lnTo>
                  <a:lnTo>
                    <a:pt x="0" y="4"/>
                  </a:lnTo>
                  <a:lnTo>
                    <a:pt x="2" y="0"/>
                  </a:lnTo>
                  <a:lnTo>
                    <a:pt x="4" y="0"/>
                  </a:lnTo>
                  <a:lnTo>
                    <a:pt x="170" y="0"/>
                  </a:lnTo>
                  <a:lnTo>
                    <a:pt x="170" y="0"/>
                  </a:lnTo>
                  <a:lnTo>
                    <a:pt x="172" y="0"/>
                  </a:lnTo>
                  <a:lnTo>
                    <a:pt x="174" y="4"/>
                  </a:lnTo>
                  <a:lnTo>
                    <a:pt x="174" y="36"/>
                  </a:lnTo>
                  <a:lnTo>
                    <a:pt x="174" y="36"/>
                  </a:lnTo>
                  <a:lnTo>
                    <a:pt x="172" y="38"/>
                  </a:lnTo>
                  <a:lnTo>
                    <a:pt x="170" y="40"/>
                  </a:lnTo>
                  <a:lnTo>
                    <a:pt x="170" y="40"/>
                  </a:lnTo>
                  <a:lnTo>
                    <a:pt x="170" y="40"/>
                  </a:lnTo>
                  <a:close/>
                </a:path>
              </a:pathLst>
            </a:custGeom>
            <a:solidFill>
              <a:schemeClr val="bg1"/>
            </a:solidFill>
            <a:ln w="9525">
              <a:noFill/>
              <a:round/>
              <a:headEnd/>
              <a:tailEnd/>
            </a:ln>
          </p:spPr>
          <p:txBody>
            <a:bodyPr/>
            <a:lstStyle/>
            <a:p>
              <a:endParaRPr lang="fr-FR">
                <a:solidFill>
                  <a:srgbClr val="000000"/>
                </a:solidFill>
              </a:endParaRPr>
            </a:p>
          </p:txBody>
        </p:sp>
        <p:sp>
          <p:nvSpPr>
            <p:cNvPr id="11359" name="Freeform 95"/>
            <p:cNvSpPr>
              <a:spLocks noEditPoints="1"/>
            </p:cNvSpPr>
            <p:nvPr userDrawn="1"/>
          </p:nvSpPr>
          <p:spPr bwMode="auto">
            <a:xfrm>
              <a:off x="2925" y="518"/>
              <a:ext cx="76" cy="82"/>
            </a:xfrm>
            <a:custGeom>
              <a:avLst/>
              <a:gdLst/>
              <a:ahLst/>
              <a:cxnLst>
                <a:cxn ang="0">
                  <a:pos x="202" y="224"/>
                </a:cxn>
                <a:cxn ang="0">
                  <a:pos x="164" y="224"/>
                </a:cxn>
                <a:cxn ang="0">
                  <a:pos x="164" y="224"/>
                </a:cxn>
                <a:cxn ang="0">
                  <a:pos x="162" y="224"/>
                </a:cxn>
                <a:cxn ang="0">
                  <a:pos x="160" y="220"/>
                </a:cxn>
                <a:cxn ang="0">
                  <a:pos x="144" y="174"/>
                </a:cxn>
                <a:cxn ang="0">
                  <a:pos x="60" y="174"/>
                </a:cxn>
                <a:cxn ang="0">
                  <a:pos x="42" y="222"/>
                </a:cxn>
                <a:cxn ang="0">
                  <a:pos x="42" y="222"/>
                </a:cxn>
                <a:cxn ang="0">
                  <a:pos x="42" y="224"/>
                </a:cxn>
                <a:cxn ang="0">
                  <a:pos x="38" y="224"/>
                </a:cxn>
                <a:cxn ang="0">
                  <a:pos x="2" y="224"/>
                </a:cxn>
                <a:cxn ang="0">
                  <a:pos x="2" y="224"/>
                </a:cxn>
                <a:cxn ang="0">
                  <a:pos x="0" y="224"/>
                </a:cxn>
                <a:cxn ang="0">
                  <a:pos x="0" y="220"/>
                </a:cxn>
                <a:cxn ang="0">
                  <a:pos x="76" y="20"/>
                </a:cxn>
                <a:cxn ang="0">
                  <a:pos x="76" y="20"/>
                </a:cxn>
                <a:cxn ang="0">
                  <a:pos x="80" y="12"/>
                </a:cxn>
                <a:cxn ang="0">
                  <a:pos x="86" y="6"/>
                </a:cxn>
                <a:cxn ang="0">
                  <a:pos x="94" y="2"/>
                </a:cxn>
                <a:cxn ang="0">
                  <a:pos x="102" y="0"/>
                </a:cxn>
                <a:cxn ang="0">
                  <a:pos x="110" y="2"/>
                </a:cxn>
                <a:cxn ang="0">
                  <a:pos x="118" y="6"/>
                </a:cxn>
                <a:cxn ang="0">
                  <a:pos x="124" y="12"/>
                </a:cxn>
                <a:cxn ang="0">
                  <a:pos x="128" y="20"/>
                </a:cxn>
                <a:cxn ang="0">
                  <a:pos x="204" y="220"/>
                </a:cxn>
                <a:cxn ang="0">
                  <a:pos x="204" y="220"/>
                </a:cxn>
                <a:cxn ang="0">
                  <a:pos x="204" y="222"/>
                </a:cxn>
                <a:cxn ang="0">
                  <a:pos x="202" y="224"/>
                </a:cxn>
                <a:cxn ang="0">
                  <a:pos x="202" y="224"/>
                </a:cxn>
                <a:cxn ang="0">
                  <a:pos x="202" y="224"/>
                </a:cxn>
                <a:cxn ang="0">
                  <a:pos x="112" y="82"/>
                </a:cxn>
                <a:cxn ang="0">
                  <a:pos x="112" y="82"/>
                </a:cxn>
                <a:cxn ang="0">
                  <a:pos x="102" y="48"/>
                </a:cxn>
                <a:cxn ang="0">
                  <a:pos x="102" y="48"/>
                </a:cxn>
                <a:cxn ang="0">
                  <a:pos x="98" y="58"/>
                </a:cxn>
                <a:cxn ang="0">
                  <a:pos x="90" y="84"/>
                </a:cxn>
                <a:cxn ang="0">
                  <a:pos x="72" y="138"/>
                </a:cxn>
                <a:cxn ang="0">
                  <a:pos x="132" y="138"/>
                </a:cxn>
                <a:cxn ang="0">
                  <a:pos x="112" y="82"/>
                </a:cxn>
                <a:cxn ang="0">
                  <a:pos x="112" y="82"/>
                </a:cxn>
              </a:cxnLst>
              <a:rect l="0" t="0" r="r" b="b"/>
              <a:pathLst>
                <a:path w="204" h="224">
                  <a:moveTo>
                    <a:pt x="202" y="224"/>
                  </a:moveTo>
                  <a:lnTo>
                    <a:pt x="164" y="224"/>
                  </a:lnTo>
                  <a:lnTo>
                    <a:pt x="164" y="224"/>
                  </a:lnTo>
                  <a:lnTo>
                    <a:pt x="162" y="224"/>
                  </a:lnTo>
                  <a:lnTo>
                    <a:pt x="160" y="220"/>
                  </a:lnTo>
                  <a:lnTo>
                    <a:pt x="144" y="174"/>
                  </a:lnTo>
                  <a:lnTo>
                    <a:pt x="60" y="174"/>
                  </a:lnTo>
                  <a:lnTo>
                    <a:pt x="42" y="222"/>
                  </a:lnTo>
                  <a:lnTo>
                    <a:pt x="42" y="222"/>
                  </a:lnTo>
                  <a:lnTo>
                    <a:pt x="42" y="224"/>
                  </a:lnTo>
                  <a:lnTo>
                    <a:pt x="38" y="224"/>
                  </a:lnTo>
                  <a:lnTo>
                    <a:pt x="2" y="224"/>
                  </a:lnTo>
                  <a:lnTo>
                    <a:pt x="2" y="224"/>
                  </a:lnTo>
                  <a:lnTo>
                    <a:pt x="0" y="224"/>
                  </a:lnTo>
                  <a:lnTo>
                    <a:pt x="0" y="220"/>
                  </a:lnTo>
                  <a:lnTo>
                    <a:pt x="76" y="20"/>
                  </a:lnTo>
                  <a:lnTo>
                    <a:pt x="76" y="20"/>
                  </a:lnTo>
                  <a:lnTo>
                    <a:pt x="80" y="12"/>
                  </a:lnTo>
                  <a:lnTo>
                    <a:pt x="86" y="6"/>
                  </a:lnTo>
                  <a:lnTo>
                    <a:pt x="94" y="2"/>
                  </a:lnTo>
                  <a:lnTo>
                    <a:pt x="102" y="0"/>
                  </a:lnTo>
                  <a:lnTo>
                    <a:pt x="110" y="2"/>
                  </a:lnTo>
                  <a:lnTo>
                    <a:pt x="118" y="6"/>
                  </a:lnTo>
                  <a:lnTo>
                    <a:pt x="124" y="12"/>
                  </a:lnTo>
                  <a:lnTo>
                    <a:pt x="128" y="20"/>
                  </a:lnTo>
                  <a:lnTo>
                    <a:pt x="204" y="220"/>
                  </a:lnTo>
                  <a:lnTo>
                    <a:pt x="204" y="220"/>
                  </a:lnTo>
                  <a:lnTo>
                    <a:pt x="204" y="222"/>
                  </a:lnTo>
                  <a:lnTo>
                    <a:pt x="202" y="224"/>
                  </a:lnTo>
                  <a:lnTo>
                    <a:pt x="202" y="224"/>
                  </a:lnTo>
                  <a:lnTo>
                    <a:pt x="202" y="224"/>
                  </a:lnTo>
                  <a:close/>
                  <a:moveTo>
                    <a:pt x="112" y="82"/>
                  </a:moveTo>
                  <a:lnTo>
                    <a:pt x="112" y="82"/>
                  </a:lnTo>
                  <a:lnTo>
                    <a:pt x="102" y="48"/>
                  </a:lnTo>
                  <a:lnTo>
                    <a:pt x="102" y="48"/>
                  </a:lnTo>
                  <a:lnTo>
                    <a:pt x="98" y="58"/>
                  </a:lnTo>
                  <a:lnTo>
                    <a:pt x="90" y="84"/>
                  </a:lnTo>
                  <a:lnTo>
                    <a:pt x="72" y="138"/>
                  </a:lnTo>
                  <a:lnTo>
                    <a:pt x="132" y="138"/>
                  </a:lnTo>
                  <a:lnTo>
                    <a:pt x="112" y="82"/>
                  </a:lnTo>
                  <a:lnTo>
                    <a:pt x="112" y="82"/>
                  </a:lnTo>
                  <a:close/>
                </a:path>
              </a:pathLst>
            </a:custGeom>
            <a:solidFill>
              <a:schemeClr val="bg1"/>
            </a:solidFill>
            <a:ln w="9525">
              <a:noFill/>
              <a:round/>
              <a:headEnd/>
              <a:tailEnd/>
            </a:ln>
          </p:spPr>
          <p:txBody>
            <a:bodyPr/>
            <a:lstStyle/>
            <a:p>
              <a:endParaRPr lang="fr-FR">
                <a:solidFill>
                  <a:srgbClr val="000000"/>
                </a:solidFill>
              </a:endParaRPr>
            </a:p>
          </p:txBody>
        </p:sp>
        <p:sp>
          <p:nvSpPr>
            <p:cNvPr id="11360" name="Freeform 96"/>
            <p:cNvSpPr>
              <a:spLocks/>
            </p:cNvSpPr>
            <p:nvPr userDrawn="1"/>
          </p:nvSpPr>
          <p:spPr bwMode="auto">
            <a:xfrm>
              <a:off x="3012" y="519"/>
              <a:ext cx="57" cy="81"/>
            </a:xfrm>
            <a:custGeom>
              <a:avLst/>
              <a:gdLst/>
              <a:ahLst/>
              <a:cxnLst>
                <a:cxn ang="0">
                  <a:pos x="148" y="220"/>
                </a:cxn>
                <a:cxn ang="0">
                  <a:pos x="24" y="220"/>
                </a:cxn>
                <a:cxn ang="0">
                  <a:pos x="24" y="220"/>
                </a:cxn>
                <a:cxn ang="0">
                  <a:pos x="14" y="218"/>
                </a:cxn>
                <a:cxn ang="0">
                  <a:pos x="6" y="214"/>
                </a:cxn>
                <a:cxn ang="0">
                  <a:pos x="2" y="206"/>
                </a:cxn>
                <a:cxn ang="0">
                  <a:pos x="0" y="196"/>
                </a:cxn>
                <a:cxn ang="0">
                  <a:pos x="0" y="4"/>
                </a:cxn>
                <a:cxn ang="0">
                  <a:pos x="0" y="4"/>
                </a:cxn>
                <a:cxn ang="0">
                  <a:pos x="2" y="0"/>
                </a:cxn>
                <a:cxn ang="0">
                  <a:pos x="4" y="0"/>
                </a:cxn>
                <a:cxn ang="0">
                  <a:pos x="38" y="0"/>
                </a:cxn>
                <a:cxn ang="0">
                  <a:pos x="38" y="0"/>
                </a:cxn>
                <a:cxn ang="0">
                  <a:pos x="40" y="0"/>
                </a:cxn>
                <a:cxn ang="0">
                  <a:pos x="42" y="4"/>
                </a:cxn>
                <a:cxn ang="0">
                  <a:pos x="42" y="180"/>
                </a:cxn>
                <a:cxn ang="0">
                  <a:pos x="148" y="180"/>
                </a:cxn>
                <a:cxn ang="0">
                  <a:pos x="148" y="180"/>
                </a:cxn>
                <a:cxn ang="0">
                  <a:pos x="152" y="182"/>
                </a:cxn>
                <a:cxn ang="0">
                  <a:pos x="152" y="184"/>
                </a:cxn>
                <a:cxn ang="0">
                  <a:pos x="152" y="216"/>
                </a:cxn>
                <a:cxn ang="0">
                  <a:pos x="152" y="216"/>
                </a:cxn>
                <a:cxn ang="0">
                  <a:pos x="152" y="220"/>
                </a:cxn>
                <a:cxn ang="0">
                  <a:pos x="148" y="220"/>
                </a:cxn>
                <a:cxn ang="0">
                  <a:pos x="148" y="220"/>
                </a:cxn>
                <a:cxn ang="0">
                  <a:pos x="148" y="220"/>
                </a:cxn>
              </a:cxnLst>
              <a:rect l="0" t="0" r="r" b="b"/>
              <a:pathLst>
                <a:path w="152" h="220">
                  <a:moveTo>
                    <a:pt x="148" y="220"/>
                  </a:moveTo>
                  <a:lnTo>
                    <a:pt x="24" y="220"/>
                  </a:lnTo>
                  <a:lnTo>
                    <a:pt x="24" y="220"/>
                  </a:lnTo>
                  <a:lnTo>
                    <a:pt x="14" y="218"/>
                  </a:lnTo>
                  <a:lnTo>
                    <a:pt x="6" y="214"/>
                  </a:lnTo>
                  <a:lnTo>
                    <a:pt x="2" y="206"/>
                  </a:lnTo>
                  <a:lnTo>
                    <a:pt x="0" y="196"/>
                  </a:lnTo>
                  <a:lnTo>
                    <a:pt x="0" y="4"/>
                  </a:lnTo>
                  <a:lnTo>
                    <a:pt x="0" y="4"/>
                  </a:lnTo>
                  <a:lnTo>
                    <a:pt x="2" y="0"/>
                  </a:lnTo>
                  <a:lnTo>
                    <a:pt x="4" y="0"/>
                  </a:lnTo>
                  <a:lnTo>
                    <a:pt x="38" y="0"/>
                  </a:lnTo>
                  <a:lnTo>
                    <a:pt x="38" y="0"/>
                  </a:lnTo>
                  <a:lnTo>
                    <a:pt x="40" y="0"/>
                  </a:lnTo>
                  <a:lnTo>
                    <a:pt x="42" y="4"/>
                  </a:lnTo>
                  <a:lnTo>
                    <a:pt x="42" y="180"/>
                  </a:lnTo>
                  <a:lnTo>
                    <a:pt x="148" y="180"/>
                  </a:lnTo>
                  <a:lnTo>
                    <a:pt x="148" y="180"/>
                  </a:lnTo>
                  <a:lnTo>
                    <a:pt x="152" y="182"/>
                  </a:lnTo>
                  <a:lnTo>
                    <a:pt x="152" y="184"/>
                  </a:lnTo>
                  <a:lnTo>
                    <a:pt x="152" y="216"/>
                  </a:lnTo>
                  <a:lnTo>
                    <a:pt x="152" y="216"/>
                  </a:lnTo>
                  <a:lnTo>
                    <a:pt x="152" y="220"/>
                  </a:lnTo>
                  <a:lnTo>
                    <a:pt x="148" y="220"/>
                  </a:lnTo>
                  <a:lnTo>
                    <a:pt x="148" y="220"/>
                  </a:lnTo>
                  <a:lnTo>
                    <a:pt x="148" y="220"/>
                  </a:lnTo>
                  <a:close/>
                </a:path>
              </a:pathLst>
            </a:custGeom>
            <a:solidFill>
              <a:schemeClr val="bg1"/>
            </a:solidFill>
            <a:ln w="9525">
              <a:noFill/>
              <a:round/>
              <a:headEnd/>
              <a:tailEnd/>
            </a:ln>
          </p:spPr>
          <p:txBody>
            <a:bodyPr/>
            <a:lstStyle/>
            <a:p>
              <a:endParaRPr lang="fr-FR">
                <a:solidFill>
                  <a:srgbClr val="000000"/>
                </a:solidFill>
              </a:endParaRPr>
            </a:p>
          </p:txBody>
        </p:sp>
        <p:sp>
          <p:nvSpPr>
            <p:cNvPr id="11361" name="Freeform 97"/>
            <p:cNvSpPr>
              <a:spLocks/>
            </p:cNvSpPr>
            <p:nvPr userDrawn="1"/>
          </p:nvSpPr>
          <p:spPr bwMode="auto">
            <a:xfrm>
              <a:off x="3082" y="519"/>
              <a:ext cx="15" cy="81"/>
            </a:xfrm>
            <a:custGeom>
              <a:avLst/>
              <a:gdLst/>
              <a:ahLst/>
              <a:cxnLst>
                <a:cxn ang="0">
                  <a:pos x="38" y="220"/>
                </a:cxn>
                <a:cxn ang="0">
                  <a:pos x="4" y="220"/>
                </a:cxn>
                <a:cxn ang="0">
                  <a:pos x="4" y="220"/>
                </a:cxn>
                <a:cxn ang="0">
                  <a:pos x="0" y="220"/>
                </a:cxn>
                <a:cxn ang="0">
                  <a:pos x="0" y="216"/>
                </a:cxn>
                <a:cxn ang="0">
                  <a:pos x="0" y="4"/>
                </a:cxn>
                <a:cxn ang="0">
                  <a:pos x="0" y="4"/>
                </a:cxn>
                <a:cxn ang="0">
                  <a:pos x="0" y="0"/>
                </a:cxn>
                <a:cxn ang="0">
                  <a:pos x="4" y="0"/>
                </a:cxn>
                <a:cxn ang="0">
                  <a:pos x="38" y="0"/>
                </a:cxn>
                <a:cxn ang="0">
                  <a:pos x="38" y="0"/>
                </a:cxn>
                <a:cxn ang="0">
                  <a:pos x="40" y="0"/>
                </a:cxn>
                <a:cxn ang="0">
                  <a:pos x="40" y="4"/>
                </a:cxn>
                <a:cxn ang="0">
                  <a:pos x="40" y="216"/>
                </a:cxn>
                <a:cxn ang="0">
                  <a:pos x="40" y="216"/>
                </a:cxn>
                <a:cxn ang="0">
                  <a:pos x="40" y="220"/>
                </a:cxn>
                <a:cxn ang="0">
                  <a:pos x="38" y="220"/>
                </a:cxn>
                <a:cxn ang="0">
                  <a:pos x="38" y="220"/>
                </a:cxn>
                <a:cxn ang="0">
                  <a:pos x="38" y="220"/>
                </a:cxn>
              </a:cxnLst>
              <a:rect l="0" t="0" r="r" b="b"/>
              <a:pathLst>
                <a:path w="40" h="220">
                  <a:moveTo>
                    <a:pt x="38" y="220"/>
                  </a:moveTo>
                  <a:lnTo>
                    <a:pt x="4" y="220"/>
                  </a:lnTo>
                  <a:lnTo>
                    <a:pt x="4" y="220"/>
                  </a:lnTo>
                  <a:lnTo>
                    <a:pt x="0" y="220"/>
                  </a:lnTo>
                  <a:lnTo>
                    <a:pt x="0" y="216"/>
                  </a:lnTo>
                  <a:lnTo>
                    <a:pt x="0" y="4"/>
                  </a:lnTo>
                  <a:lnTo>
                    <a:pt x="0" y="4"/>
                  </a:lnTo>
                  <a:lnTo>
                    <a:pt x="0" y="0"/>
                  </a:lnTo>
                  <a:lnTo>
                    <a:pt x="4" y="0"/>
                  </a:lnTo>
                  <a:lnTo>
                    <a:pt x="38" y="0"/>
                  </a:lnTo>
                  <a:lnTo>
                    <a:pt x="38" y="0"/>
                  </a:lnTo>
                  <a:lnTo>
                    <a:pt x="40" y="0"/>
                  </a:lnTo>
                  <a:lnTo>
                    <a:pt x="40" y="4"/>
                  </a:lnTo>
                  <a:lnTo>
                    <a:pt x="40" y="216"/>
                  </a:lnTo>
                  <a:lnTo>
                    <a:pt x="40" y="216"/>
                  </a:lnTo>
                  <a:lnTo>
                    <a:pt x="40" y="220"/>
                  </a:lnTo>
                  <a:lnTo>
                    <a:pt x="38" y="220"/>
                  </a:lnTo>
                  <a:lnTo>
                    <a:pt x="38" y="220"/>
                  </a:lnTo>
                  <a:lnTo>
                    <a:pt x="38" y="220"/>
                  </a:lnTo>
                  <a:close/>
                </a:path>
              </a:pathLst>
            </a:custGeom>
            <a:solidFill>
              <a:schemeClr val="bg1"/>
            </a:solidFill>
            <a:ln w="9525">
              <a:noFill/>
              <a:round/>
              <a:headEnd/>
              <a:tailEnd/>
            </a:ln>
          </p:spPr>
          <p:txBody>
            <a:bodyPr/>
            <a:lstStyle/>
            <a:p>
              <a:endParaRPr lang="fr-FR">
                <a:solidFill>
                  <a:srgbClr val="000000"/>
                </a:solidFill>
              </a:endParaRPr>
            </a:p>
          </p:txBody>
        </p:sp>
        <p:sp>
          <p:nvSpPr>
            <p:cNvPr id="11362" name="Freeform 98"/>
            <p:cNvSpPr>
              <a:spLocks/>
            </p:cNvSpPr>
            <p:nvPr userDrawn="1"/>
          </p:nvSpPr>
          <p:spPr bwMode="auto">
            <a:xfrm>
              <a:off x="3109" y="519"/>
              <a:ext cx="65" cy="81"/>
            </a:xfrm>
            <a:custGeom>
              <a:avLst/>
              <a:gdLst/>
              <a:ahLst/>
              <a:cxnLst>
                <a:cxn ang="0">
                  <a:pos x="170" y="40"/>
                </a:cxn>
                <a:cxn ang="0">
                  <a:pos x="108" y="40"/>
                </a:cxn>
                <a:cxn ang="0">
                  <a:pos x="108" y="216"/>
                </a:cxn>
                <a:cxn ang="0">
                  <a:pos x="108" y="216"/>
                </a:cxn>
                <a:cxn ang="0">
                  <a:pos x="106" y="220"/>
                </a:cxn>
                <a:cxn ang="0">
                  <a:pos x="104" y="220"/>
                </a:cxn>
                <a:cxn ang="0">
                  <a:pos x="70" y="220"/>
                </a:cxn>
                <a:cxn ang="0">
                  <a:pos x="70" y="220"/>
                </a:cxn>
                <a:cxn ang="0">
                  <a:pos x="68" y="220"/>
                </a:cxn>
                <a:cxn ang="0">
                  <a:pos x="66" y="216"/>
                </a:cxn>
                <a:cxn ang="0">
                  <a:pos x="66" y="40"/>
                </a:cxn>
                <a:cxn ang="0">
                  <a:pos x="4" y="40"/>
                </a:cxn>
                <a:cxn ang="0">
                  <a:pos x="4" y="40"/>
                </a:cxn>
                <a:cxn ang="0">
                  <a:pos x="2" y="38"/>
                </a:cxn>
                <a:cxn ang="0">
                  <a:pos x="0" y="36"/>
                </a:cxn>
                <a:cxn ang="0">
                  <a:pos x="0" y="4"/>
                </a:cxn>
                <a:cxn ang="0">
                  <a:pos x="0" y="4"/>
                </a:cxn>
                <a:cxn ang="0">
                  <a:pos x="2" y="0"/>
                </a:cxn>
                <a:cxn ang="0">
                  <a:pos x="4" y="0"/>
                </a:cxn>
                <a:cxn ang="0">
                  <a:pos x="170" y="0"/>
                </a:cxn>
                <a:cxn ang="0">
                  <a:pos x="170" y="0"/>
                </a:cxn>
                <a:cxn ang="0">
                  <a:pos x="172" y="0"/>
                </a:cxn>
                <a:cxn ang="0">
                  <a:pos x="174" y="4"/>
                </a:cxn>
                <a:cxn ang="0">
                  <a:pos x="174" y="36"/>
                </a:cxn>
                <a:cxn ang="0">
                  <a:pos x="174" y="36"/>
                </a:cxn>
                <a:cxn ang="0">
                  <a:pos x="172" y="38"/>
                </a:cxn>
                <a:cxn ang="0">
                  <a:pos x="170" y="40"/>
                </a:cxn>
                <a:cxn ang="0">
                  <a:pos x="170" y="40"/>
                </a:cxn>
                <a:cxn ang="0">
                  <a:pos x="170" y="40"/>
                </a:cxn>
              </a:cxnLst>
              <a:rect l="0" t="0" r="r" b="b"/>
              <a:pathLst>
                <a:path w="174" h="220">
                  <a:moveTo>
                    <a:pt x="170" y="40"/>
                  </a:moveTo>
                  <a:lnTo>
                    <a:pt x="108" y="40"/>
                  </a:lnTo>
                  <a:lnTo>
                    <a:pt x="108" y="216"/>
                  </a:lnTo>
                  <a:lnTo>
                    <a:pt x="108" y="216"/>
                  </a:lnTo>
                  <a:lnTo>
                    <a:pt x="106" y="220"/>
                  </a:lnTo>
                  <a:lnTo>
                    <a:pt x="104" y="220"/>
                  </a:lnTo>
                  <a:lnTo>
                    <a:pt x="70" y="220"/>
                  </a:lnTo>
                  <a:lnTo>
                    <a:pt x="70" y="220"/>
                  </a:lnTo>
                  <a:lnTo>
                    <a:pt x="68" y="220"/>
                  </a:lnTo>
                  <a:lnTo>
                    <a:pt x="66" y="216"/>
                  </a:lnTo>
                  <a:lnTo>
                    <a:pt x="66" y="40"/>
                  </a:lnTo>
                  <a:lnTo>
                    <a:pt x="4" y="40"/>
                  </a:lnTo>
                  <a:lnTo>
                    <a:pt x="4" y="40"/>
                  </a:lnTo>
                  <a:lnTo>
                    <a:pt x="2" y="38"/>
                  </a:lnTo>
                  <a:lnTo>
                    <a:pt x="0" y="36"/>
                  </a:lnTo>
                  <a:lnTo>
                    <a:pt x="0" y="4"/>
                  </a:lnTo>
                  <a:lnTo>
                    <a:pt x="0" y="4"/>
                  </a:lnTo>
                  <a:lnTo>
                    <a:pt x="2" y="0"/>
                  </a:lnTo>
                  <a:lnTo>
                    <a:pt x="4" y="0"/>
                  </a:lnTo>
                  <a:lnTo>
                    <a:pt x="170" y="0"/>
                  </a:lnTo>
                  <a:lnTo>
                    <a:pt x="170" y="0"/>
                  </a:lnTo>
                  <a:lnTo>
                    <a:pt x="172" y="0"/>
                  </a:lnTo>
                  <a:lnTo>
                    <a:pt x="174" y="4"/>
                  </a:lnTo>
                  <a:lnTo>
                    <a:pt x="174" y="36"/>
                  </a:lnTo>
                  <a:lnTo>
                    <a:pt x="174" y="36"/>
                  </a:lnTo>
                  <a:lnTo>
                    <a:pt x="172" y="38"/>
                  </a:lnTo>
                  <a:lnTo>
                    <a:pt x="170" y="40"/>
                  </a:lnTo>
                  <a:lnTo>
                    <a:pt x="170" y="40"/>
                  </a:lnTo>
                  <a:lnTo>
                    <a:pt x="170" y="40"/>
                  </a:lnTo>
                  <a:close/>
                </a:path>
              </a:pathLst>
            </a:custGeom>
            <a:solidFill>
              <a:schemeClr val="bg1"/>
            </a:solidFill>
            <a:ln w="9525">
              <a:noFill/>
              <a:round/>
              <a:headEnd/>
              <a:tailEnd/>
            </a:ln>
          </p:spPr>
          <p:txBody>
            <a:bodyPr/>
            <a:lstStyle/>
            <a:p>
              <a:endParaRPr lang="fr-FR">
                <a:solidFill>
                  <a:srgbClr val="000000"/>
                </a:solidFill>
              </a:endParaRPr>
            </a:p>
          </p:txBody>
        </p:sp>
        <p:sp>
          <p:nvSpPr>
            <p:cNvPr id="11363" name="Freeform 99"/>
            <p:cNvSpPr>
              <a:spLocks/>
            </p:cNvSpPr>
            <p:nvPr userDrawn="1"/>
          </p:nvSpPr>
          <p:spPr bwMode="auto">
            <a:xfrm>
              <a:off x="3178" y="519"/>
              <a:ext cx="76" cy="81"/>
            </a:xfrm>
            <a:custGeom>
              <a:avLst/>
              <a:gdLst/>
              <a:ahLst/>
              <a:cxnLst>
                <a:cxn ang="0">
                  <a:pos x="122" y="132"/>
                </a:cxn>
                <a:cxn ang="0">
                  <a:pos x="122" y="216"/>
                </a:cxn>
                <a:cxn ang="0">
                  <a:pos x="122" y="216"/>
                </a:cxn>
                <a:cxn ang="0">
                  <a:pos x="120" y="220"/>
                </a:cxn>
                <a:cxn ang="0">
                  <a:pos x="118" y="220"/>
                </a:cxn>
                <a:cxn ang="0">
                  <a:pos x="84" y="220"/>
                </a:cxn>
                <a:cxn ang="0">
                  <a:pos x="84" y="220"/>
                </a:cxn>
                <a:cxn ang="0">
                  <a:pos x="82" y="220"/>
                </a:cxn>
                <a:cxn ang="0">
                  <a:pos x="80" y="216"/>
                </a:cxn>
                <a:cxn ang="0">
                  <a:pos x="80" y="134"/>
                </a:cxn>
                <a:cxn ang="0">
                  <a:pos x="0" y="4"/>
                </a:cxn>
                <a:cxn ang="0">
                  <a:pos x="0" y="4"/>
                </a:cxn>
                <a:cxn ang="0">
                  <a:pos x="0" y="0"/>
                </a:cxn>
                <a:cxn ang="0">
                  <a:pos x="2" y="0"/>
                </a:cxn>
                <a:cxn ang="0">
                  <a:pos x="42" y="0"/>
                </a:cxn>
                <a:cxn ang="0">
                  <a:pos x="42" y="0"/>
                </a:cxn>
                <a:cxn ang="0">
                  <a:pos x="44" y="0"/>
                </a:cxn>
                <a:cxn ang="0">
                  <a:pos x="46" y="2"/>
                </a:cxn>
                <a:cxn ang="0">
                  <a:pos x="78" y="56"/>
                </a:cxn>
                <a:cxn ang="0">
                  <a:pos x="78" y="56"/>
                </a:cxn>
                <a:cxn ang="0">
                  <a:pos x="102" y="98"/>
                </a:cxn>
                <a:cxn ang="0">
                  <a:pos x="102" y="98"/>
                </a:cxn>
                <a:cxn ang="0">
                  <a:pos x="126" y="56"/>
                </a:cxn>
                <a:cxn ang="0">
                  <a:pos x="156" y="2"/>
                </a:cxn>
                <a:cxn ang="0">
                  <a:pos x="156" y="2"/>
                </a:cxn>
                <a:cxn ang="0">
                  <a:pos x="158" y="0"/>
                </a:cxn>
                <a:cxn ang="0">
                  <a:pos x="160" y="0"/>
                </a:cxn>
                <a:cxn ang="0">
                  <a:pos x="200" y="0"/>
                </a:cxn>
                <a:cxn ang="0">
                  <a:pos x="200" y="0"/>
                </a:cxn>
                <a:cxn ang="0">
                  <a:pos x="204" y="0"/>
                </a:cxn>
                <a:cxn ang="0">
                  <a:pos x="202" y="4"/>
                </a:cxn>
                <a:cxn ang="0">
                  <a:pos x="122" y="132"/>
                </a:cxn>
                <a:cxn ang="0">
                  <a:pos x="122" y="132"/>
                </a:cxn>
              </a:cxnLst>
              <a:rect l="0" t="0" r="r" b="b"/>
              <a:pathLst>
                <a:path w="204" h="220">
                  <a:moveTo>
                    <a:pt x="122" y="132"/>
                  </a:moveTo>
                  <a:lnTo>
                    <a:pt x="122" y="216"/>
                  </a:lnTo>
                  <a:lnTo>
                    <a:pt x="122" y="216"/>
                  </a:lnTo>
                  <a:lnTo>
                    <a:pt x="120" y="220"/>
                  </a:lnTo>
                  <a:lnTo>
                    <a:pt x="118" y="220"/>
                  </a:lnTo>
                  <a:lnTo>
                    <a:pt x="84" y="220"/>
                  </a:lnTo>
                  <a:lnTo>
                    <a:pt x="84" y="220"/>
                  </a:lnTo>
                  <a:lnTo>
                    <a:pt x="82" y="220"/>
                  </a:lnTo>
                  <a:lnTo>
                    <a:pt x="80" y="216"/>
                  </a:lnTo>
                  <a:lnTo>
                    <a:pt x="80" y="134"/>
                  </a:lnTo>
                  <a:lnTo>
                    <a:pt x="0" y="4"/>
                  </a:lnTo>
                  <a:lnTo>
                    <a:pt x="0" y="4"/>
                  </a:lnTo>
                  <a:lnTo>
                    <a:pt x="0" y="0"/>
                  </a:lnTo>
                  <a:lnTo>
                    <a:pt x="2" y="0"/>
                  </a:lnTo>
                  <a:lnTo>
                    <a:pt x="42" y="0"/>
                  </a:lnTo>
                  <a:lnTo>
                    <a:pt x="42" y="0"/>
                  </a:lnTo>
                  <a:lnTo>
                    <a:pt x="44" y="0"/>
                  </a:lnTo>
                  <a:lnTo>
                    <a:pt x="46" y="2"/>
                  </a:lnTo>
                  <a:lnTo>
                    <a:pt x="78" y="56"/>
                  </a:lnTo>
                  <a:lnTo>
                    <a:pt x="78" y="56"/>
                  </a:lnTo>
                  <a:lnTo>
                    <a:pt x="102" y="98"/>
                  </a:lnTo>
                  <a:lnTo>
                    <a:pt x="102" y="98"/>
                  </a:lnTo>
                  <a:lnTo>
                    <a:pt x="126" y="56"/>
                  </a:lnTo>
                  <a:lnTo>
                    <a:pt x="156" y="2"/>
                  </a:lnTo>
                  <a:lnTo>
                    <a:pt x="156" y="2"/>
                  </a:lnTo>
                  <a:lnTo>
                    <a:pt x="158" y="0"/>
                  </a:lnTo>
                  <a:lnTo>
                    <a:pt x="160" y="0"/>
                  </a:lnTo>
                  <a:lnTo>
                    <a:pt x="200" y="0"/>
                  </a:lnTo>
                  <a:lnTo>
                    <a:pt x="200" y="0"/>
                  </a:lnTo>
                  <a:lnTo>
                    <a:pt x="204" y="0"/>
                  </a:lnTo>
                  <a:lnTo>
                    <a:pt x="202" y="4"/>
                  </a:lnTo>
                  <a:lnTo>
                    <a:pt x="122" y="132"/>
                  </a:lnTo>
                  <a:lnTo>
                    <a:pt x="122" y="132"/>
                  </a:lnTo>
                  <a:close/>
                </a:path>
              </a:pathLst>
            </a:custGeom>
            <a:solidFill>
              <a:schemeClr val="bg1"/>
            </a:solidFill>
            <a:ln w="9525">
              <a:noFill/>
              <a:round/>
              <a:headEnd/>
              <a:tailEnd/>
            </a:ln>
          </p:spPr>
          <p:txBody>
            <a:bodyPr/>
            <a:lstStyle/>
            <a:p>
              <a:endParaRPr lang="fr-FR">
                <a:solidFill>
                  <a:srgbClr val="000000"/>
                </a:solidFill>
              </a:endParaRPr>
            </a:p>
          </p:txBody>
        </p:sp>
      </p:grpSp>
      <p:sp>
        <p:nvSpPr>
          <p:cNvPr id="28" name="Espace réservé du numéro de diapositive 5"/>
          <p:cNvSpPr txBox="1">
            <a:spLocks/>
          </p:cNvSpPr>
          <p:nvPr userDrawn="1"/>
        </p:nvSpPr>
        <p:spPr bwMode="auto">
          <a:xfrm>
            <a:off x="8493185" y="6381750"/>
            <a:ext cx="65081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7DD655F-E408-47A2-BB1C-F2841B24E8C2}" type="slidenum">
              <a:rPr kumimoji="0" lang="fr-FR" sz="1000" b="0" i="0" u="none" strike="noStrike" kern="1200" cap="none" spc="0" normalizeH="0" baseline="0" noProof="0" smtClean="0">
                <a:ln>
                  <a:noFill/>
                </a:ln>
                <a:solidFill>
                  <a:srgbClr val="B1B2B3"/>
                </a:solidFill>
                <a:effectLst/>
                <a:uLnTx/>
                <a:uFillTx/>
                <a:latin typeface="+mj-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fr-FR" sz="1000" b="0" i="0" u="none" strike="noStrike" kern="1200" cap="none" spc="0" normalizeH="0" baseline="0" noProof="0">
              <a:ln>
                <a:noFill/>
              </a:ln>
              <a:solidFill>
                <a:srgbClr val="B1B2B3"/>
              </a:solidFill>
              <a:effectLst/>
              <a:uLnTx/>
              <a:uFillTx/>
              <a:latin typeface="+mj-lt"/>
              <a:ea typeface="+mn-ea"/>
              <a:cs typeface="+mn-cs"/>
            </a:endParaRPr>
          </a:p>
        </p:txBody>
      </p:sp>
    </p:spTree>
    <p:extLst>
      <p:ext uri="{BB962C8B-B14F-4D97-AF65-F5344CB8AC3E}">
        <p14:creationId xmlns="" xmlns:p14="http://schemas.microsoft.com/office/powerpoint/2010/main" val="29166094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a:xfrm>
            <a:off x="3124200" y="6245225"/>
            <a:ext cx="2895600" cy="476250"/>
          </a:xfrm>
          <a:prstGeom prst="rect">
            <a:avLst/>
          </a:prstGeom>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79721AD5-963D-4804-BBE8-3D785DD078F9}" type="slidenum">
              <a:rPr lang="fr-FR"/>
              <a:pPr/>
              <a:t>‹N°›</a:t>
            </a:fld>
            <a:endParaRPr lang="fr-FR"/>
          </a:p>
        </p:txBody>
      </p:sp>
    </p:spTree>
    <p:extLst>
      <p:ext uri="{BB962C8B-B14F-4D97-AF65-F5344CB8AC3E}">
        <p14:creationId xmlns="" xmlns:p14="http://schemas.microsoft.com/office/powerpoint/2010/main" val="39304131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a:xfrm>
            <a:off x="3124200" y="6245225"/>
            <a:ext cx="2895600" cy="476250"/>
          </a:xfrm>
          <a:prstGeom prst="rect">
            <a:avLst/>
          </a:prstGeom>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44BF46F8-5920-40E0-BCFF-73D575BFFEFE}" type="slidenum">
              <a:rPr lang="fr-FR"/>
              <a:pPr/>
              <a:t>‹N°›</a:t>
            </a:fld>
            <a:endParaRPr lang="fr-FR"/>
          </a:p>
        </p:txBody>
      </p:sp>
    </p:spTree>
    <p:extLst>
      <p:ext uri="{BB962C8B-B14F-4D97-AF65-F5344CB8AC3E}">
        <p14:creationId xmlns="" xmlns:p14="http://schemas.microsoft.com/office/powerpoint/2010/main" val="22365609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73088" y="1695450"/>
            <a:ext cx="3849687" cy="3800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75175" y="1695450"/>
            <a:ext cx="3849688" cy="3800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a:xfrm>
            <a:off x="3124200" y="6245225"/>
            <a:ext cx="2895600" cy="476250"/>
          </a:xfrm>
          <a:prstGeom prst="rect">
            <a:avLst/>
          </a:prstGeom>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6E9D14D2-21D1-4F12-A717-5ED5FF67E864}" type="slidenum">
              <a:rPr lang="fr-FR"/>
              <a:pPr/>
              <a:t>‹N°›</a:t>
            </a:fld>
            <a:endParaRPr lang="fr-FR"/>
          </a:p>
        </p:txBody>
      </p:sp>
    </p:spTree>
    <p:extLst>
      <p:ext uri="{BB962C8B-B14F-4D97-AF65-F5344CB8AC3E}">
        <p14:creationId xmlns="" xmlns:p14="http://schemas.microsoft.com/office/powerpoint/2010/main" val="25621258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solidFill>
                <a:srgbClr val="000000"/>
              </a:solidFill>
            </a:endParaRPr>
          </a:p>
        </p:txBody>
      </p:sp>
      <p:sp>
        <p:nvSpPr>
          <p:cNvPr id="8" name="Espace réservé du pied de page 7"/>
          <p:cNvSpPr>
            <a:spLocks noGrp="1"/>
          </p:cNvSpPr>
          <p:nvPr>
            <p:ph type="ftr" sz="quarter" idx="11"/>
          </p:nvPr>
        </p:nvSpPr>
        <p:spPr>
          <a:xfrm>
            <a:off x="3124200" y="6245225"/>
            <a:ext cx="2895600" cy="476250"/>
          </a:xfrm>
          <a:prstGeom prst="rect">
            <a:avLst/>
          </a:prstGeom>
        </p:spPr>
        <p:txBody>
          <a:bodyPr/>
          <a:lstStyle>
            <a:lvl1pPr>
              <a:defRPr/>
            </a:lvl1pPr>
          </a:lstStyle>
          <a:p>
            <a:endParaRPr lang="fr-FR">
              <a:solidFill>
                <a:srgbClr val="000000"/>
              </a:solidFill>
            </a:endParaRPr>
          </a:p>
        </p:txBody>
      </p:sp>
      <p:sp>
        <p:nvSpPr>
          <p:cNvPr id="9" name="Espace réservé du numéro de diapositive 8"/>
          <p:cNvSpPr>
            <a:spLocks noGrp="1"/>
          </p:cNvSpPr>
          <p:nvPr>
            <p:ph type="sldNum" sz="quarter" idx="12"/>
          </p:nvPr>
        </p:nvSpPr>
        <p:spPr/>
        <p:txBody>
          <a:bodyPr/>
          <a:lstStyle>
            <a:lvl1pPr>
              <a:defRPr/>
            </a:lvl1pPr>
          </a:lstStyle>
          <a:p>
            <a:fld id="{61068289-2A7A-4BFC-A3EF-6A0FD686D814}" type="slidenum">
              <a:rPr lang="fr-FR"/>
              <a:pPr/>
              <a:t>‹N°›</a:t>
            </a:fld>
            <a:endParaRPr lang="fr-FR"/>
          </a:p>
        </p:txBody>
      </p:sp>
    </p:spTree>
    <p:extLst>
      <p:ext uri="{BB962C8B-B14F-4D97-AF65-F5344CB8AC3E}">
        <p14:creationId xmlns="" xmlns:p14="http://schemas.microsoft.com/office/powerpoint/2010/main" val="336181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78421" y="1"/>
            <a:ext cx="7665579" cy="999858"/>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73088" y="1695450"/>
            <a:ext cx="3849687" cy="3800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75175" y="1695450"/>
            <a:ext cx="3849688" cy="3800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a:xfrm>
            <a:off x="3124200" y="6245225"/>
            <a:ext cx="2895600" cy="476250"/>
          </a:xfrm>
          <a:prstGeom prst="rect">
            <a:avLst/>
          </a:prstGeom>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E77352A5-58A8-4374-B07C-934763EB2210}" type="slidenum">
              <a:rPr lang="fr-FR"/>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solidFill>
                <a:srgbClr val="000000"/>
              </a:solidFill>
            </a:endParaRPr>
          </a:p>
        </p:txBody>
      </p:sp>
      <p:sp>
        <p:nvSpPr>
          <p:cNvPr id="4" name="Espace réservé du pied de page 3"/>
          <p:cNvSpPr>
            <a:spLocks noGrp="1"/>
          </p:cNvSpPr>
          <p:nvPr>
            <p:ph type="ftr" sz="quarter" idx="11"/>
          </p:nvPr>
        </p:nvSpPr>
        <p:spPr>
          <a:xfrm>
            <a:off x="3124200" y="6245225"/>
            <a:ext cx="2895600" cy="476250"/>
          </a:xfrm>
          <a:prstGeom prst="rect">
            <a:avLst/>
          </a:prstGeom>
        </p:spPr>
        <p:txBody>
          <a:bodyPr/>
          <a:lstStyle>
            <a:lvl1pPr>
              <a:defRPr/>
            </a:lvl1pPr>
          </a:lstStyle>
          <a:p>
            <a:endParaRPr lang="fr-FR">
              <a:solidFill>
                <a:srgbClr val="000000"/>
              </a:solidFill>
            </a:endParaRPr>
          </a:p>
        </p:txBody>
      </p:sp>
      <p:sp>
        <p:nvSpPr>
          <p:cNvPr id="5" name="Espace réservé du numéro de diapositive 4"/>
          <p:cNvSpPr>
            <a:spLocks noGrp="1"/>
          </p:cNvSpPr>
          <p:nvPr>
            <p:ph type="sldNum" sz="quarter" idx="12"/>
          </p:nvPr>
        </p:nvSpPr>
        <p:spPr/>
        <p:txBody>
          <a:bodyPr/>
          <a:lstStyle>
            <a:lvl1pPr>
              <a:defRPr/>
            </a:lvl1pPr>
          </a:lstStyle>
          <a:p>
            <a:fld id="{F5866B9F-3577-414D-9B70-F30F6A923FD9}" type="slidenum">
              <a:rPr lang="fr-FR"/>
              <a:pPr/>
              <a:t>‹N°›</a:t>
            </a:fld>
            <a:endParaRPr lang="fr-FR"/>
          </a:p>
        </p:txBody>
      </p:sp>
    </p:spTree>
    <p:extLst>
      <p:ext uri="{BB962C8B-B14F-4D97-AF65-F5344CB8AC3E}">
        <p14:creationId xmlns="" xmlns:p14="http://schemas.microsoft.com/office/powerpoint/2010/main" val="22632488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solidFill>
                <a:srgbClr val="000000"/>
              </a:solidFill>
            </a:endParaRPr>
          </a:p>
        </p:txBody>
      </p:sp>
      <p:sp>
        <p:nvSpPr>
          <p:cNvPr id="3" name="Espace réservé du pied de page 2"/>
          <p:cNvSpPr>
            <a:spLocks noGrp="1"/>
          </p:cNvSpPr>
          <p:nvPr>
            <p:ph type="ftr" sz="quarter" idx="11"/>
          </p:nvPr>
        </p:nvSpPr>
        <p:spPr>
          <a:xfrm>
            <a:off x="3124200" y="6245225"/>
            <a:ext cx="2895600" cy="476250"/>
          </a:xfrm>
          <a:prstGeom prst="rect">
            <a:avLst/>
          </a:prstGeom>
        </p:spPr>
        <p:txBody>
          <a:bodyPr/>
          <a:lstStyle>
            <a:lvl1pPr>
              <a:defRPr/>
            </a:lvl1pPr>
          </a:lstStyle>
          <a:p>
            <a:endParaRPr lang="fr-FR">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9E6F1A6E-5C72-4F0C-880D-04D6D883A154}" type="slidenum">
              <a:rPr lang="fr-FR"/>
              <a:pPr/>
              <a:t>‹N°›</a:t>
            </a:fld>
            <a:endParaRPr lang="fr-FR"/>
          </a:p>
        </p:txBody>
      </p:sp>
    </p:spTree>
    <p:extLst>
      <p:ext uri="{BB962C8B-B14F-4D97-AF65-F5344CB8AC3E}">
        <p14:creationId xmlns="" xmlns:p14="http://schemas.microsoft.com/office/powerpoint/2010/main" val="19856655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a:xfrm>
            <a:off x="3124200" y="6245225"/>
            <a:ext cx="2895600" cy="476250"/>
          </a:xfrm>
          <a:prstGeom prst="rect">
            <a:avLst/>
          </a:prstGeom>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610A475D-312D-4C44-B5C0-C5BB6A872829}" type="slidenum">
              <a:rPr lang="fr-FR"/>
              <a:pPr/>
              <a:t>‹N°›</a:t>
            </a:fld>
            <a:endParaRPr lang="fr-FR"/>
          </a:p>
        </p:txBody>
      </p:sp>
    </p:spTree>
    <p:extLst>
      <p:ext uri="{BB962C8B-B14F-4D97-AF65-F5344CB8AC3E}">
        <p14:creationId xmlns="" xmlns:p14="http://schemas.microsoft.com/office/powerpoint/2010/main" val="19944757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solidFill>
                <a:srgbClr val="000000"/>
              </a:solidFill>
            </a:endParaRPr>
          </a:p>
        </p:txBody>
      </p:sp>
      <p:sp>
        <p:nvSpPr>
          <p:cNvPr id="6" name="Espace réservé du pied de page 5"/>
          <p:cNvSpPr>
            <a:spLocks noGrp="1"/>
          </p:cNvSpPr>
          <p:nvPr>
            <p:ph type="ftr" sz="quarter" idx="11"/>
          </p:nvPr>
        </p:nvSpPr>
        <p:spPr>
          <a:xfrm>
            <a:off x="3124200" y="6245225"/>
            <a:ext cx="2895600" cy="476250"/>
          </a:xfrm>
          <a:prstGeom prst="rect">
            <a:avLst/>
          </a:prstGeom>
        </p:spPr>
        <p:txBody>
          <a:bodyPr/>
          <a:lstStyle>
            <a:lvl1pPr>
              <a:defRPr/>
            </a:lvl1pPr>
          </a:lstStyle>
          <a:p>
            <a:endParaRPr lang="fr-FR">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FC1954B8-A26C-4420-AEE1-F860B8D3157F}" type="slidenum">
              <a:rPr lang="fr-FR"/>
              <a:pPr/>
              <a:t>‹N°›</a:t>
            </a:fld>
            <a:endParaRPr lang="fr-FR"/>
          </a:p>
        </p:txBody>
      </p:sp>
    </p:spTree>
    <p:extLst>
      <p:ext uri="{BB962C8B-B14F-4D97-AF65-F5344CB8AC3E}">
        <p14:creationId xmlns="" xmlns:p14="http://schemas.microsoft.com/office/powerpoint/2010/main" val="1716777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a:xfrm>
            <a:off x="3124200" y="6245225"/>
            <a:ext cx="2895600" cy="476250"/>
          </a:xfrm>
          <a:prstGeom prst="rect">
            <a:avLst/>
          </a:prstGeom>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372FB868-CD50-4A56-B7D6-B5EC670077CC}" type="slidenum">
              <a:rPr lang="fr-FR"/>
              <a:pPr/>
              <a:t>‹N°›</a:t>
            </a:fld>
            <a:endParaRPr lang="fr-FR"/>
          </a:p>
        </p:txBody>
      </p:sp>
    </p:spTree>
    <p:extLst>
      <p:ext uri="{BB962C8B-B14F-4D97-AF65-F5344CB8AC3E}">
        <p14:creationId xmlns="" xmlns:p14="http://schemas.microsoft.com/office/powerpoint/2010/main" val="28073098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2463" y="0"/>
            <a:ext cx="2141537" cy="54959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73088" y="0"/>
            <a:ext cx="6276975" cy="54959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solidFill>
                <a:srgbClr val="000000"/>
              </a:solidFill>
            </a:endParaRPr>
          </a:p>
        </p:txBody>
      </p:sp>
      <p:sp>
        <p:nvSpPr>
          <p:cNvPr id="5" name="Espace réservé du pied de page 4"/>
          <p:cNvSpPr>
            <a:spLocks noGrp="1"/>
          </p:cNvSpPr>
          <p:nvPr>
            <p:ph type="ftr" sz="quarter" idx="11"/>
          </p:nvPr>
        </p:nvSpPr>
        <p:spPr>
          <a:xfrm>
            <a:off x="3124200" y="6245225"/>
            <a:ext cx="2895600" cy="476250"/>
          </a:xfrm>
          <a:prstGeom prst="rect">
            <a:avLst/>
          </a:prstGeom>
        </p:spPr>
        <p:txBody>
          <a:bodyPr/>
          <a:lstStyle>
            <a:lvl1pPr>
              <a:defRPr/>
            </a:lvl1p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09708E76-0FE3-4E32-96BD-3C4140D75DB7}" type="slidenum">
              <a:rPr lang="fr-FR"/>
              <a:pPr/>
              <a:t>‹N°›</a:t>
            </a:fld>
            <a:endParaRPr lang="fr-FR"/>
          </a:p>
        </p:txBody>
      </p:sp>
    </p:spTree>
    <p:extLst>
      <p:ext uri="{BB962C8B-B14F-4D97-AF65-F5344CB8AC3E}">
        <p14:creationId xmlns="" xmlns:p14="http://schemas.microsoft.com/office/powerpoint/2010/main" val="3285550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a:xfrm>
            <a:off x="3124200" y="6245225"/>
            <a:ext cx="2895600" cy="476250"/>
          </a:xfrm>
          <a:prstGeom prst="rect">
            <a:avLst/>
          </a:prstGeom>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4FF2A97E-FFCD-4161-991E-16E41598E078}"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78421" y="1"/>
            <a:ext cx="7665579" cy="999858"/>
          </a:xfrm>
          <a:prstGeom prst="rect">
            <a:avLst/>
          </a:prstGeom>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a:xfrm>
            <a:off x="3124200" y="6245225"/>
            <a:ext cx="2895600" cy="476250"/>
          </a:xfrm>
          <a:prstGeom prst="rect">
            <a:avLst/>
          </a:prstGeom>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644CF41A-FF69-4685-923D-73AA3B3D3B45}"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a:xfrm>
            <a:off x="3124200" y="6245225"/>
            <a:ext cx="2895600" cy="476250"/>
          </a:xfrm>
          <a:prstGeom prst="rect">
            <a:avLst/>
          </a:prstGeom>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BEAF9288-1653-4059-892A-A169557271E0}"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a:xfrm>
            <a:off x="3124200" y="6245225"/>
            <a:ext cx="2895600" cy="476250"/>
          </a:xfrm>
          <a:prstGeom prst="rect">
            <a:avLst/>
          </a:prstGeom>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B437D3D3-E058-490F-A12C-7804F25E462B}"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a:xfrm>
            <a:off x="3124200" y="6245225"/>
            <a:ext cx="2895600" cy="476250"/>
          </a:xfrm>
          <a:prstGeom prst="rect">
            <a:avLst/>
          </a:prstGeom>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A51CCBAA-3FA3-45E3-9FBC-5F6CAFAB6843}"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j-lt"/>
              </a:defRPr>
            </a:lvl1pPr>
          </a:lstStyle>
          <a:p>
            <a:endParaRPr lang="fr-FR"/>
          </a:p>
        </p:txBody>
      </p:sp>
      <p:sp>
        <p:nvSpPr>
          <p:cNvPr id="8200" name="Rectangle 8"/>
          <p:cNvSpPr>
            <a:spLocks noGrp="1" noChangeArrowheads="1"/>
          </p:cNvSpPr>
          <p:nvPr>
            <p:ph type="body" idx="1"/>
          </p:nvPr>
        </p:nvSpPr>
        <p:spPr bwMode="auto">
          <a:xfrm>
            <a:off x="573088" y="1695450"/>
            <a:ext cx="7851775" cy="3800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243" name="Line 51"/>
          <p:cNvSpPr>
            <a:spLocks noChangeShapeType="1"/>
          </p:cNvSpPr>
          <p:nvPr/>
        </p:nvSpPr>
        <p:spPr bwMode="auto">
          <a:xfrm>
            <a:off x="1876425" y="0"/>
            <a:ext cx="0" cy="1174750"/>
          </a:xfrm>
          <a:prstGeom prst="line">
            <a:avLst/>
          </a:prstGeom>
          <a:noFill/>
          <a:ln w="25400">
            <a:solidFill>
              <a:schemeClr val="bg1"/>
            </a:solidFill>
            <a:round/>
            <a:headEnd/>
            <a:tailEnd/>
          </a:ln>
          <a:effectLst/>
        </p:spPr>
        <p:txBody>
          <a:bodyPr/>
          <a:lstStyle/>
          <a:p>
            <a:endParaRPr lang="fr-FR"/>
          </a:p>
        </p:txBody>
      </p:sp>
      <p:sp>
        <p:nvSpPr>
          <p:cNvPr id="8275" name="Rectangle 83"/>
          <p:cNvSpPr>
            <a:spLocks noGrp="1" noChangeArrowheads="1"/>
          </p:cNvSpPr>
          <p:nvPr>
            <p:ph type="sldNum" sz="quarter" idx="4"/>
          </p:nvPr>
        </p:nvSpPr>
        <p:spPr bwMode="auto">
          <a:xfrm>
            <a:off x="8493185" y="6381750"/>
            <a:ext cx="65081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rgbClr val="B1B2B3"/>
                </a:solidFill>
                <a:latin typeface="+mj-lt"/>
              </a:defRPr>
            </a:lvl1pPr>
          </a:lstStyle>
          <a:p>
            <a:fld id="{44BCEB24-516E-4408-A1BD-BD83E07A9D55}" type="slidenum">
              <a:rPr lang="fr-FR" smtClean="0"/>
              <a:pPr/>
              <a:t>‹N°›</a:t>
            </a:fld>
            <a:endParaRPr lang="fr-FR" dirty="0"/>
          </a:p>
        </p:txBody>
      </p:sp>
      <p:pic>
        <p:nvPicPr>
          <p:cNvPr id="40" name="Image 39" descr="bandeau-noir.jpg"/>
          <p:cNvPicPr>
            <a:picLocks noChangeAspect="1"/>
          </p:cNvPicPr>
          <p:nvPr/>
        </p:nvPicPr>
        <p:blipFill>
          <a:blip r:embed="rId13" cstate="email"/>
          <a:srcRect/>
          <a:stretch>
            <a:fillRect/>
          </a:stretch>
        </p:blipFill>
        <p:spPr bwMode="auto">
          <a:xfrm>
            <a:off x="0" y="0"/>
            <a:ext cx="9144000" cy="1203325"/>
          </a:xfrm>
          <a:prstGeom prst="rect">
            <a:avLst/>
          </a:prstGeom>
          <a:noFill/>
          <a:ln w="9525">
            <a:noFill/>
            <a:miter lim="800000"/>
            <a:headEnd/>
            <a:tailEnd/>
          </a:ln>
        </p:spPr>
      </p:pic>
      <p:sp>
        <p:nvSpPr>
          <p:cNvPr id="41" name="Rectangle 7"/>
          <p:cNvSpPr>
            <a:spLocks noGrp="1" noChangeArrowheads="1"/>
          </p:cNvSpPr>
          <p:nvPr>
            <p:ph type="title"/>
          </p:nvPr>
        </p:nvSpPr>
        <p:spPr bwMode="auto">
          <a:xfrm>
            <a:off x="1469877" y="-1"/>
            <a:ext cx="7674124" cy="982768"/>
          </a:xfrm>
          <a:prstGeom prst="rect">
            <a:avLst/>
          </a:prstGeom>
          <a:noFill/>
          <a:ln w="9525">
            <a:noFill/>
            <a:miter lim="800000"/>
            <a:headEnd/>
            <a:tailEnd/>
          </a:ln>
          <a:effectLst/>
        </p:spPr>
        <p:txBody>
          <a:bodyPr vert="horz" wrap="square" lIns="91440" tIns="162000" rIns="91440" bIns="45720" numCol="1" anchor="t" anchorCtr="0" compatLnSpc="1">
            <a:prstTxWarp prst="textNoShape">
              <a:avLst/>
            </a:prstTxWarp>
          </a:bodyPr>
          <a:lstStyle/>
          <a:p>
            <a:pPr lvl="0"/>
            <a:r>
              <a:rPr lang="fr-FR" smtClean="0"/>
              <a:t>Cliquez pour modifier le style du titre</a:t>
            </a:r>
          </a:p>
        </p:txBody>
      </p:sp>
    </p:spTree>
  </p:cSld>
  <p:clrMap bg1="lt1" tx1="dk1" bg2="lt2" tx2="dk2" accent1="accent1" accent2="accent2" accent3="accent3" accent4="accent4" accent5="accent5" accent6="accent6" hlink="hlink" folHlink="folHlink"/>
  <p:sldLayoutIdLst>
    <p:sldLayoutId id="2147483651"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rtl="0" fontAlgn="base">
        <a:lnSpc>
          <a:spcPct val="85000"/>
        </a:lnSpc>
        <a:spcBef>
          <a:spcPct val="0"/>
        </a:spcBef>
        <a:spcAft>
          <a:spcPct val="0"/>
        </a:spcAft>
        <a:defRPr sz="3000">
          <a:solidFill>
            <a:schemeClr val="bg1"/>
          </a:solidFill>
          <a:latin typeface="+mj-lt"/>
          <a:ea typeface="+mj-ea"/>
          <a:cs typeface="+mj-cs"/>
        </a:defRPr>
      </a:lvl1pPr>
      <a:lvl2pPr algn="l" rtl="0" fontAlgn="base">
        <a:lnSpc>
          <a:spcPct val="85000"/>
        </a:lnSpc>
        <a:spcBef>
          <a:spcPct val="0"/>
        </a:spcBef>
        <a:spcAft>
          <a:spcPct val="0"/>
        </a:spcAft>
        <a:defRPr sz="3000">
          <a:solidFill>
            <a:schemeClr val="bg1"/>
          </a:solidFill>
          <a:latin typeface="Arial" charset="0"/>
          <a:cs typeface="Arial" charset="0"/>
        </a:defRPr>
      </a:lvl2pPr>
      <a:lvl3pPr algn="l" rtl="0" fontAlgn="base">
        <a:lnSpc>
          <a:spcPct val="85000"/>
        </a:lnSpc>
        <a:spcBef>
          <a:spcPct val="0"/>
        </a:spcBef>
        <a:spcAft>
          <a:spcPct val="0"/>
        </a:spcAft>
        <a:defRPr sz="3000">
          <a:solidFill>
            <a:schemeClr val="bg1"/>
          </a:solidFill>
          <a:latin typeface="Arial" charset="0"/>
          <a:cs typeface="Arial" charset="0"/>
        </a:defRPr>
      </a:lvl3pPr>
      <a:lvl4pPr algn="l" rtl="0" fontAlgn="base">
        <a:lnSpc>
          <a:spcPct val="85000"/>
        </a:lnSpc>
        <a:spcBef>
          <a:spcPct val="0"/>
        </a:spcBef>
        <a:spcAft>
          <a:spcPct val="0"/>
        </a:spcAft>
        <a:defRPr sz="3000">
          <a:solidFill>
            <a:schemeClr val="bg1"/>
          </a:solidFill>
          <a:latin typeface="Arial" charset="0"/>
          <a:cs typeface="Arial" charset="0"/>
        </a:defRPr>
      </a:lvl4pPr>
      <a:lvl5pPr algn="l" rtl="0" fontAlgn="base">
        <a:lnSpc>
          <a:spcPct val="85000"/>
        </a:lnSpc>
        <a:spcBef>
          <a:spcPct val="0"/>
        </a:spcBef>
        <a:spcAft>
          <a:spcPct val="0"/>
        </a:spcAft>
        <a:defRPr sz="3000">
          <a:solidFill>
            <a:schemeClr val="bg1"/>
          </a:solidFill>
          <a:latin typeface="Arial" charset="0"/>
          <a:cs typeface="Arial" charset="0"/>
        </a:defRPr>
      </a:lvl5pPr>
      <a:lvl6pPr marL="457200" algn="l" rtl="0" fontAlgn="base">
        <a:lnSpc>
          <a:spcPct val="85000"/>
        </a:lnSpc>
        <a:spcBef>
          <a:spcPct val="0"/>
        </a:spcBef>
        <a:spcAft>
          <a:spcPct val="0"/>
        </a:spcAft>
        <a:defRPr sz="3000">
          <a:solidFill>
            <a:schemeClr val="bg1"/>
          </a:solidFill>
          <a:latin typeface="Arial" charset="0"/>
          <a:cs typeface="Arial" charset="0"/>
        </a:defRPr>
      </a:lvl6pPr>
      <a:lvl7pPr marL="914400" algn="l" rtl="0" fontAlgn="base">
        <a:lnSpc>
          <a:spcPct val="85000"/>
        </a:lnSpc>
        <a:spcBef>
          <a:spcPct val="0"/>
        </a:spcBef>
        <a:spcAft>
          <a:spcPct val="0"/>
        </a:spcAft>
        <a:defRPr sz="3000">
          <a:solidFill>
            <a:schemeClr val="bg1"/>
          </a:solidFill>
          <a:latin typeface="Arial" charset="0"/>
          <a:cs typeface="Arial" charset="0"/>
        </a:defRPr>
      </a:lvl7pPr>
      <a:lvl8pPr marL="1371600" algn="l" rtl="0" fontAlgn="base">
        <a:lnSpc>
          <a:spcPct val="85000"/>
        </a:lnSpc>
        <a:spcBef>
          <a:spcPct val="0"/>
        </a:spcBef>
        <a:spcAft>
          <a:spcPct val="0"/>
        </a:spcAft>
        <a:defRPr sz="3000">
          <a:solidFill>
            <a:schemeClr val="bg1"/>
          </a:solidFill>
          <a:latin typeface="Arial" charset="0"/>
          <a:cs typeface="Arial" charset="0"/>
        </a:defRPr>
      </a:lvl8pPr>
      <a:lvl9pPr marL="1828800" algn="l" rtl="0" fontAlgn="base">
        <a:lnSpc>
          <a:spcPct val="85000"/>
        </a:lnSpc>
        <a:spcBef>
          <a:spcPct val="0"/>
        </a:spcBef>
        <a:spcAft>
          <a:spcPct val="0"/>
        </a:spcAft>
        <a:defRPr sz="3000">
          <a:solidFill>
            <a:schemeClr val="bg1"/>
          </a:solidFill>
          <a:latin typeface="Arial" charset="0"/>
          <a:cs typeface="Arial" charset="0"/>
        </a:defRPr>
      </a:lvl9pPr>
    </p:titleStyle>
    <p:bodyStyle>
      <a:lvl1pPr marL="176213" indent="-176213" algn="l" rtl="0" fontAlgn="base">
        <a:spcBef>
          <a:spcPct val="20000"/>
        </a:spcBef>
        <a:spcAft>
          <a:spcPct val="0"/>
        </a:spcAft>
        <a:buClr>
          <a:srgbClr val="5D004A"/>
        </a:buClr>
        <a:defRPr sz="2400" b="1">
          <a:solidFill>
            <a:srgbClr val="4D4D4D"/>
          </a:solidFill>
          <a:latin typeface="+mn-lt"/>
          <a:ea typeface="+mn-ea"/>
          <a:cs typeface="+mn-cs"/>
        </a:defRPr>
      </a:lvl1pPr>
      <a:lvl2pPr marL="536575" indent="-180975" algn="l" rtl="0" fontAlgn="base">
        <a:spcBef>
          <a:spcPct val="90000"/>
        </a:spcBef>
        <a:spcAft>
          <a:spcPct val="0"/>
        </a:spcAft>
        <a:buClr>
          <a:srgbClr val="0092BB"/>
        </a:buClr>
        <a:buSzPct val="150000"/>
        <a:buChar char="•"/>
        <a:defRPr sz="2000">
          <a:solidFill>
            <a:schemeClr val="tx2"/>
          </a:solidFill>
          <a:latin typeface="Bliss-Light" pitchFamily="34" charset="0"/>
        </a:defRPr>
      </a:lvl2pPr>
      <a:lvl3pPr marL="890588" indent="-174625" algn="l" rtl="0" fontAlgn="base">
        <a:spcBef>
          <a:spcPct val="40000"/>
        </a:spcBef>
        <a:spcAft>
          <a:spcPct val="0"/>
        </a:spcAft>
        <a:buClr>
          <a:srgbClr val="0092BB"/>
        </a:buClr>
        <a:buChar char="•"/>
        <a:defRPr>
          <a:solidFill>
            <a:schemeClr val="tx2"/>
          </a:solidFill>
          <a:latin typeface="Bliss-Light" pitchFamily="34" charset="0"/>
        </a:defRPr>
      </a:lvl3pPr>
      <a:lvl4pPr marL="1254125" indent="-184150" algn="l" rtl="0" fontAlgn="base">
        <a:spcBef>
          <a:spcPct val="40000"/>
        </a:spcBef>
        <a:spcAft>
          <a:spcPct val="0"/>
        </a:spcAft>
        <a:buClr>
          <a:srgbClr val="0092BB"/>
        </a:buClr>
        <a:buChar char="•"/>
        <a:defRPr>
          <a:solidFill>
            <a:schemeClr val="tx2"/>
          </a:solidFill>
          <a:latin typeface="Bliss-Light" pitchFamily="34" charset="0"/>
        </a:defRPr>
      </a:lvl4pPr>
      <a:lvl5pPr marL="1617663" indent="-184150" algn="l" rtl="0" fontAlgn="base">
        <a:spcBef>
          <a:spcPct val="40000"/>
        </a:spcBef>
        <a:spcAft>
          <a:spcPct val="0"/>
        </a:spcAft>
        <a:buClr>
          <a:srgbClr val="0092BB"/>
        </a:buClr>
        <a:buChar char="•"/>
        <a:defRPr>
          <a:solidFill>
            <a:schemeClr val="tx2"/>
          </a:solidFill>
          <a:latin typeface="Bliss-Light" pitchFamily="34" charset="0"/>
        </a:defRPr>
      </a:lvl5pPr>
      <a:lvl6pPr marL="2074863" indent="-184150" algn="l" rtl="0" fontAlgn="base">
        <a:spcBef>
          <a:spcPct val="40000"/>
        </a:spcBef>
        <a:spcAft>
          <a:spcPct val="0"/>
        </a:spcAft>
        <a:buClr>
          <a:srgbClr val="0092BB"/>
        </a:buClr>
        <a:buChar char="•"/>
        <a:defRPr>
          <a:solidFill>
            <a:schemeClr val="tx2"/>
          </a:solidFill>
          <a:latin typeface="Bliss-Light" pitchFamily="34" charset="0"/>
        </a:defRPr>
      </a:lvl6pPr>
      <a:lvl7pPr marL="2532063" indent="-184150" algn="l" rtl="0" fontAlgn="base">
        <a:spcBef>
          <a:spcPct val="40000"/>
        </a:spcBef>
        <a:spcAft>
          <a:spcPct val="0"/>
        </a:spcAft>
        <a:buClr>
          <a:srgbClr val="0092BB"/>
        </a:buClr>
        <a:buChar char="•"/>
        <a:defRPr>
          <a:solidFill>
            <a:schemeClr val="tx2"/>
          </a:solidFill>
          <a:latin typeface="Bliss-Light" pitchFamily="34" charset="0"/>
        </a:defRPr>
      </a:lvl7pPr>
      <a:lvl8pPr marL="2989263" indent="-184150" algn="l" rtl="0" fontAlgn="base">
        <a:spcBef>
          <a:spcPct val="40000"/>
        </a:spcBef>
        <a:spcAft>
          <a:spcPct val="0"/>
        </a:spcAft>
        <a:buClr>
          <a:srgbClr val="0092BB"/>
        </a:buClr>
        <a:buChar char="•"/>
        <a:defRPr>
          <a:solidFill>
            <a:schemeClr val="tx2"/>
          </a:solidFill>
          <a:latin typeface="Bliss-Light" pitchFamily="34" charset="0"/>
        </a:defRPr>
      </a:lvl8pPr>
      <a:lvl9pPr marL="3446463" indent="-184150" algn="l" rtl="0" fontAlgn="base">
        <a:spcBef>
          <a:spcPct val="40000"/>
        </a:spcBef>
        <a:spcAft>
          <a:spcPct val="0"/>
        </a:spcAft>
        <a:buClr>
          <a:srgbClr val="0092BB"/>
        </a:buClr>
        <a:buChar char="•"/>
        <a:defRPr>
          <a:solidFill>
            <a:schemeClr val="tx2"/>
          </a:solidFill>
          <a:latin typeface="Bliss-Light" pitchFamily="34"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j-lt"/>
              </a:defRPr>
            </a:lvl1pPr>
          </a:lstStyle>
          <a:p>
            <a:endParaRPr lang="fr-FR"/>
          </a:p>
        </p:txBody>
      </p:sp>
      <p:sp>
        <p:nvSpPr>
          <p:cNvPr id="10245" name="Rectangle 5"/>
          <p:cNvSpPr>
            <a:spLocks noGrp="1" noChangeArrowheads="1"/>
          </p:cNvSpPr>
          <p:nvPr>
            <p:ph type="sldNum" sz="quarter" idx="4"/>
          </p:nvPr>
        </p:nvSpPr>
        <p:spPr bwMode="auto">
          <a:xfrm>
            <a:off x="123825"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B1B2B3"/>
                </a:solidFill>
                <a:latin typeface="+mj-lt"/>
              </a:defRPr>
            </a:lvl1pPr>
          </a:lstStyle>
          <a:p>
            <a:fld id="{137044F4-5475-4251-A961-42B65233D1FA}" type="slidenum">
              <a:rPr lang="fr-FR"/>
              <a:pPr/>
              <a:t>‹N°›</a:t>
            </a:fld>
            <a:endParaRPr lang="fr-FR"/>
          </a:p>
        </p:txBody>
      </p:sp>
      <p:sp>
        <p:nvSpPr>
          <p:cNvPr id="10246" name="Line 6"/>
          <p:cNvSpPr>
            <a:spLocks noChangeShapeType="1"/>
          </p:cNvSpPr>
          <p:nvPr/>
        </p:nvSpPr>
        <p:spPr bwMode="auto">
          <a:xfrm>
            <a:off x="1876425" y="0"/>
            <a:ext cx="0" cy="1174750"/>
          </a:xfrm>
          <a:prstGeom prst="line">
            <a:avLst/>
          </a:prstGeom>
          <a:noFill/>
          <a:ln w="25400">
            <a:solidFill>
              <a:schemeClr val="bg1"/>
            </a:solidFill>
            <a:round/>
            <a:headEnd/>
            <a:tailEnd/>
          </a:ln>
          <a:effectLst/>
        </p:spPr>
        <p:txBody>
          <a:bodyPr/>
          <a:lstStyle/>
          <a:p>
            <a:endParaRPr lang="fr-FR"/>
          </a:p>
        </p:txBody>
      </p:sp>
      <p:sp>
        <p:nvSpPr>
          <p:cNvPr id="10247" name="Rectangle 7"/>
          <p:cNvSpPr>
            <a:spLocks noGrp="1" noChangeArrowheads="1"/>
          </p:cNvSpPr>
          <p:nvPr>
            <p:ph type="title"/>
          </p:nvPr>
        </p:nvSpPr>
        <p:spPr bwMode="auto">
          <a:xfrm>
            <a:off x="1469877" y="-1"/>
            <a:ext cx="7674124" cy="982768"/>
          </a:xfrm>
          <a:prstGeom prst="rect">
            <a:avLst/>
          </a:prstGeom>
          <a:noFill/>
          <a:ln w="9525">
            <a:noFill/>
            <a:miter lim="800000"/>
            <a:headEnd/>
            <a:tailEnd/>
          </a:ln>
          <a:effectLst/>
        </p:spPr>
        <p:txBody>
          <a:bodyPr vert="horz" wrap="square" lIns="91440" tIns="162000" rIns="91440" bIns="45720" numCol="1" anchor="t" anchorCtr="0" compatLnSpc="1">
            <a:prstTxWarp prst="textNoShape">
              <a:avLst/>
            </a:prstTxWarp>
          </a:bodyPr>
          <a:lstStyle/>
          <a:p>
            <a:pPr lvl="0"/>
            <a:r>
              <a:rPr lang="fr-FR" smtClean="0"/>
              <a:t>Cliquez pour modifier le style du titre</a:t>
            </a:r>
          </a:p>
        </p:txBody>
      </p:sp>
      <p:sp>
        <p:nvSpPr>
          <p:cNvPr id="10248" name="Rectangle 8"/>
          <p:cNvSpPr>
            <a:spLocks noGrp="1" noChangeArrowheads="1"/>
          </p:cNvSpPr>
          <p:nvPr>
            <p:ph type="body" idx="1"/>
          </p:nvPr>
        </p:nvSpPr>
        <p:spPr bwMode="auto">
          <a:xfrm>
            <a:off x="573088" y="1695450"/>
            <a:ext cx="7851775" cy="3800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41" name="Image 40" descr="bandeau-noir.jpg"/>
          <p:cNvPicPr>
            <a:picLocks noChangeAspect="1"/>
          </p:cNvPicPr>
          <p:nvPr/>
        </p:nvPicPr>
        <p:blipFill>
          <a:blip r:embed="rId13" cstate="email"/>
          <a:srcRect/>
          <a:stretch>
            <a:fillRect/>
          </a:stretch>
        </p:blipFill>
        <p:spPr bwMode="auto">
          <a:xfrm>
            <a:off x="0" y="0"/>
            <a:ext cx="9144000" cy="1203325"/>
          </a:xfrm>
          <a:prstGeom prst="rect">
            <a:avLst/>
          </a:prstGeom>
          <a:noFill/>
          <a:ln w="9525">
            <a:noFill/>
            <a:miter lim="800000"/>
            <a:headEnd/>
            <a:tailEnd/>
          </a:ln>
        </p:spPr>
      </p:pic>
      <p:sp>
        <p:nvSpPr>
          <p:cNvPr id="9" name="Rectangle 83"/>
          <p:cNvSpPr txBox="1">
            <a:spLocks noChangeArrowheads="1"/>
          </p:cNvSpPr>
          <p:nvPr/>
        </p:nvSpPr>
        <p:spPr bwMode="auto">
          <a:xfrm>
            <a:off x="8493185" y="6381750"/>
            <a:ext cx="65081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rgbClr val="B1B2B3"/>
                </a:solidFill>
                <a:latin typeface="+mj-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4BCEB24-516E-4408-A1BD-BD83E07A9D55}" type="slidenum">
              <a:rPr kumimoji="0" lang="fr-FR" sz="1000" b="0" i="0" u="none" strike="noStrike" kern="1200" cap="none" spc="0" normalizeH="0" baseline="0" noProof="0" smtClean="0">
                <a:ln>
                  <a:noFill/>
                </a:ln>
                <a:solidFill>
                  <a:srgbClr val="B1B2B3"/>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1000" b="0" i="0" u="none" strike="noStrike" kern="1200" cap="none" spc="0" normalizeH="0" baseline="0" noProof="0" dirty="0">
              <a:ln>
                <a:noFill/>
              </a:ln>
              <a:solidFill>
                <a:srgbClr val="B1B2B3"/>
              </a:solidFill>
              <a:effectLst/>
              <a:uLnTx/>
              <a:uFillTx/>
              <a:latin typeface="+mj-lt"/>
              <a:ea typeface="+mn-ea"/>
              <a:cs typeface="+mn-cs"/>
            </a:endParaRPr>
          </a:p>
        </p:txBody>
      </p:sp>
    </p:spTree>
  </p:cSld>
  <p:clrMap bg1="lt1" tx1="dk1" bg2="lt2" tx2="dk2" accent1="accent1" accent2="accent2" accent3="accent3" accent4="accent4" accent5="accent5" accent6="accent6" hlink="hlink" folHlink="folHlink"/>
  <p:sldLayoutIdLst>
    <p:sldLayoutId id="214748365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fontAlgn="base">
        <a:lnSpc>
          <a:spcPct val="85000"/>
        </a:lnSpc>
        <a:spcBef>
          <a:spcPct val="0"/>
        </a:spcBef>
        <a:spcAft>
          <a:spcPct val="0"/>
        </a:spcAft>
        <a:defRPr sz="3000">
          <a:solidFill>
            <a:schemeClr val="bg1"/>
          </a:solidFill>
          <a:latin typeface="+mj-lt"/>
          <a:ea typeface="+mj-ea"/>
          <a:cs typeface="+mj-cs"/>
        </a:defRPr>
      </a:lvl1pPr>
      <a:lvl2pPr algn="l" rtl="0" fontAlgn="base">
        <a:lnSpc>
          <a:spcPct val="85000"/>
        </a:lnSpc>
        <a:spcBef>
          <a:spcPct val="0"/>
        </a:spcBef>
        <a:spcAft>
          <a:spcPct val="0"/>
        </a:spcAft>
        <a:defRPr sz="3000">
          <a:solidFill>
            <a:schemeClr val="bg1"/>
          </a:solidFill>
          <a:latin typeface="Arial" charset="0"/>
          <a:cs typeface="Arial" charset="0"/>
        </a:defRPr>
      </a:lvl2pPr>
      <a:lvl3pPr algn="l" rtl="0" fontAlgn="base">
        <a:lnSpc>
          <a:spcPct val="85000"/>
        </a:lnSpc>
        <a:spcBef>
          <a:spcPct val="0"/>
        </a:spcBef>
        <a:spcAft>
          <a:spcPct val="0"/>
        </a:spcAft>
        <a:defRPr sz="3000">
          <a:solidFill>
            <a:schemeClr val="bg1"/>
          </a:solidFill>
          <a:latin typeface="Arial" charset="0"/>
          <a:cs typeface="Arial" charset="0"/>
        </a:defRPr>
      </a:lvl3pPr>
      <a:lvl4pPr algn="l" rtl="0" fontAlgn="base">
        <a:lnSpc>
          <a:spcPct val="85000"/>
        </a:lnSpc>
        <a:spcBef>
          <a:spcPct val="0"/>
        </a:spcBef>
        <a:spcAft>
          <a:spcPct val="0"/>
        </a:spcAft>
        <a:defRPr sz="3000">
          <a:solidFill>
            <a:schemeClr val="bg1"/>
          </a:solidFill>
          <a:latin typeface="Arial" charset="0"/>
          <a:cs typeface="Arial" charset="0"/>
        </a:defRPr>
      </a:lvl4pPr>
      <a:lvl5pPr algn="l" rtl="0" fontAlgn="base">
        <a:lnSpc>
          <a:spcPct val="85000"/>
        </a:lnSpc>
        <a:spcBef>
          <a:spcPct val="0"/>
        </a:spcBef>
        <a:spcAft>
          <a:spcPct val="0"/>
        </a:spcAft>
        <a:defRPr sz="3000">
          <a:solidFill>
            <a:schemeClr val="bg1"/>
          </a:solidFill>
          <a:latin typeface="Arial" charset="0"/>
          <a:cs typeface="Arial" charset="0"/>
        </a:defRPr>
      </a:lvl5pPr>
      <a:lvl6pPr marL="457200" algn="l" rtl="0" fontAlgn="base">
        <a:lnSpc>
          <a:spcPct val="85000"/>
        </a:lnSpc>
        <a:spcBef>
          <a:spcPct val="0"/>
        </a:spcBef>
        <a:spcAft>
          <a:spcPct val="0"/>
        </a:spcAft>
        <a:defRPr sz="3000">
          <a:solidFill>
            <a:schemeClr val="bg1"/>
          </a:solidFill>
          <a:latin typeface="Arial" charset="0"/>
          <a:cs typeface="Arial" charset="0"/>
        </a:defRPr>
      </a:lvl6pPr>
      <a:lvl7pPr marL="914400" algn="l" rtl="0" fontAlgn="base">
        <a:lnSpc>
          <a:spcPct val="85000"/>
        </a:lnSpc>
        <a:spcBef>
          <a:spcPct val="0"/>
        </a:spcBef>
        <a:spcAft>
          <a:spcPct val="0"/>
        </a:spcAft>
        <a:defRPr sz="3000">
          <a:solidFill>
            <a:schemeClr val="bg1"/>
          </a:solidFill>
          <a:latin typeface="Arial" charset="0"/>
          <a:cs typeface="Arial" charset="0"/>
        </a:defRPr>
      </a:lvl7pPr>
      <a:lvl8pPr marL="1371600" algn="l" rtl="0" fontAlgn="base">
        <a:lnSpc>
          <a:spcPct val="85000"/>
        </a:lnSpc>
        <a:spcBef>
          <a:spcPct val="0"/>
        </a:spcBef>
        <a:spcAft>
          <a:spcPct val="0"/>
        </a:spcAft>
        <a:defRPr sz="3000">
          <a:solidFill>
            <a:schemeClr val="bg1"/>
          </a:solidFill>
          <a:latin typeface="Arial" charset="0"/>
          <a:cs typeface="Arial" charset="0"/>
        </a:defRPr>
      </a:lvl8pPr>
      <a:lvl9pPr marL="1828800" algn="l" rtl="0" fontAlgn="base">
        <a:lnSpc>
          <a:spcPct val="85000"/>
        </a:lnSpc>
        <a:spcBef>
          <a:spcPct val="0"/>
        </a:spcBef>
        <a:spcAft>
          <a:spcPct val="0"/>
        </a:spcAft>
        <a:defRPr sz="3000">
          <a:solidFill>
            <a:schemeClr val="bg1"/>
          </a:solidFill>
          <a:latin typeface="Arial" charset="0"/>
          <a:cs typeface="Arial" charset="0"/>
        </a:defRPr>
      </a:lvl9pPr>
    </p:titleStyle>
    <p:bodyStyle>
      <a:lvl1pPr marL="176213" indent="-176213" algn="l" rtl="0" fontAlgn="base">
        <a:spcBef>
          <a:spcPct val="20000"/>
        </a:spcBef>
        <a:spcAft>
          <a:spcPct val="0"/>
        </a:spcAft>
        <a:buClr>
          <a:srgbClr val="5D004A"/>
        </a:buClr>
        <a:defRPr sz="2400" b="1">
          <a:solidFill>
            <a:srgbClr val="4D4D4D"/>
          </a:solidFill>
          <a:latin typeface="+mn-lt"/>
          <a:ea typeface="+mn-ea"/>
          <a:cs typeface="+mn-cs"/>
        </a:defRPr>
      </a:lvl1pPr>
      <a:lvl2pPr marL="536575" indent="-180975" algn="l" rtl="0" fontAlgn="base">
        <a:spcBef>
          <a:spcPct val="90000"/>
        </a:spcBef>
        <a:spcAft>
          <a:spcPct val="0"/>
        </a:spcAft>
        <a:buClr>
          <a:srgbClr val="0092BB"/>
        </a:buClr>
        <a:buSzPct val="150000"/>
        <a:buChar char="•"/>
        <a:defRPr sz="2000">
          <a:solidFill>
            <a:schemeClr val="tx2"/>
          </a:solidFill>
          <a:latin typeface="Bliss-Light" pitchFamily="34" charset="0"/>
        </a:defRPr>
      </a:lvl2pPr>
      <a:lvl3pPr marL="890588" indent="-174625" algn="l" rtl="0" fontAlgn="base">
        <a:spcBef>
          <a:spcPct val="40000"/>
        </a:spcBef>
        <a:spcAft>
          <a:spcPct val="0"/>
        </a:spcAft>
        <a:buClr>
          <a:srgbClr val="0092BB"/>
        </a:buClr>
        <a:buChar char="•"/>
        <a:defRPr>
          <a:solidFill>
            <a:schemeClr val="tx2"/>
          </a:solidFill>
          <a:latin typeface="Bliss-Light" pitchFamily="34" charset="0"/>
        </a:defRPr>
      </a:lvl3pPr>
      <a:lvl4pPr marL="1254125" indent="-184150" algn="l" rtl="0" fontAlgn="base">
        <a:spcBef>
          <a:spcPct val="40000"/>
        </a:spcBef>
        <a:spcAft>
          <a:spcPct val="0"/>
        </a:spcAft>
        <a:buClr>
          <a:srgbClr val="0092BB"/>
        </a:buClr>
        <a:buChar char="•"/>
        <a:defRPr>
          <a:solidFill>
            <a:schemeClr val="tx2"/>
          </a:solidFill>
          <a:latin typeface="Bliss-Light" pitchFamily="34" charset="0"/>
        </a:defRPr>
      </a:lvl4pPr>
      <a:lvl5pPr marL="1617663" indent="-184150" algn="l" rtl="0" fontAlgn="base">
        <a:spcBef>
          <a:spcPct val="40000"/>
        </a:spcBef>
        <a:spcAft>
          <a:spcPct val="0"/>
        </a:spcAft>
        <a:buClr>
          <a:srgbClr val="0092BB"/>
        </a:buClr>
        <a:buChar char="•"/>
        <a:defRPr>
          <a:solidFill>
            <a:schemeClr val="tx2"/>
          </a:solidFill>
          <a:latin typeface="Bliss-Light" pitchFamily="34" charset="0"/>
        </a:defRPr>
      </a:lvl5pPr>
      <a:lvl6pPr marL="2074863" indent="-184150" algn="l" rtl="0" fontAlgn="base">
        <a:spcBef>
          <a:spcPct val="40000"/>
        </a:spcBef>
        <a:spcAft>
          <a:spcPct val="0"/>
        </a:spcAft>
        <a:buClr>
          <a:srgbClr val="0092BB"/>
        </a:buClr>
        <a:buChar char="•"/>
        <a:defRPr>
          <a:solidFill>
            <a:schemeClr val="tx2"/>
          </a:solidFill>
          <a:latin typeface="Bliss-Light" pitchFamily="34" charset="0"/>
        </a:defRPr>
      </a:lvl6pPr>
      <a:lvl7pPr marL="2532063" indent="-184150" algn="l" rtl="0" fontAlgn="base">
        <a:spcBef>
          <a:spcPct val="40000"/>
        </a:spcBef>
        <a:spcAft>
          <a:spcPct val="0"/>
        </a:spcAft>
        <a:buClr>
          <a:srgbClr val="0092BB"/>
        </a:buClr>
        <a:buChar char="•"/>
        <a:defRPr>
          <a:solidFill>
            <a:schemeClr val="tx2"/>
          </a:solidFill>
          <a:latin typeface="Bliss-Light" pitchFamily="34" charset="0"/>
        </a:defRPr>
      </a:lvl7pPr>
      <a:lvl8pPr marL="2989263" indent="-184150" algn="l" rtl="0" fontAlgn="base">
        <a:spcBef>
          <a:spcPct val="40000"/>
        </a:spcBef>
        <a:spcAft>
          <a:spcPct val="0"/>
        </a:spcAft>
        <a:buClr>
          <a:srgbClr val="0092BB"/>
        </a:buClr>
        <a:buChar char="•"/>
        <a:defRPr>
          <a:solidFill>
            <a:schemeClr val="tx2"/>
          </a:solidFill>
          <a:latin typeface="Bliss-Light" pitchFamily="34" charset="0"/>
        </a:defRPr>
      </a:lvl8pPr>
      <a:lvl9pPr marL="3446463" indent="-184150" algn="l" rtl="0" fontAlgn="base">
        <a:spcBef>
          <a:spcPct val="40000"/>
        </a:spcBef>
        <a:spcAft>
          <a:spcPct val="0"/>
        </a:spcAft>
        <a:buClr>
          <a:srgbClr val="0092BB"/>
        </a:buClr>
        <a:buChar char="•"/>
        <a:defRPr>
          <a:solidFill>
            <a:schemeClr val="tx2"/>
          </a:solidFill>
          <a:latin typeface="Bliss-Light" pitchFamily="34"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fr-FR">
              <a:solidFill>
                <a:prstClr val="black">
                  <a:tint val="75000"/>
                </a:prstClr>
              </a:solidFill>
              <a:latin typeface="Calibri"/>
            </a:endParaRPr>
          </a:p>
        </p:txBody>
      </p:sp>
      <p:pic>
        <p:nvPicPr>
          <p:cNvPr id="7" name="Image 6" descr="bandeau-noir.jpg"/>
          <p:cNvPicPr>
            <a:picLocks noChangeAspect="1"/>
          </p:cNvPicPr>
          <p:nvPr/>
        </p:nvPicPr>
        <p:blipFill>
          <a:blip r:embed="rId14" cstate="email"/>
          <a:srcRect/>
          <a:stretch>
            <a:fillRect/>
          </a:stretch>
        </p:blipFill>
        <p:spPr bwMode="auto">
          <a:xfrm>
            <a:off x="0" y="0"/>
            <a:ext cx="9144000" cy="1203325"/>
          </a:xfrm>
          <a:prstGeom prst="rect">
            <a:avLst/>
          </a:prstGeom>
          <a:noFill/>
          <a:ln w="9525">
            <a:noFill/>
            <a:miter lim="800000"/>
            <a:headEnd/>
            <a:tailEnd/>
          </a:ln>
        </p:spPr>
      </p:pic>
      <p:sp>
        <p:nvSpPr>
          <p:cNvPr id="8" name="Espace réservé du titre 7"/>
          <p:cNvSpPr>
            <a:spLocks noGrp="1" noChangeArrowheads="1"/>
          </p:cNvSpPr>
          <p:nvPr>
            <p:ph type="title"/>
          </p:nvPr>
        </p:nvSpPr>
        <p:spPr bwMode="auto">
          <a:xfrm>
            <a:off x="1469877" y="-1"/>
            <a:ext cx="7674124" cy="982768"/>
          </a:xfrm>
          <a:prstGeom prst="rect">
            <a:avLst/>
          </a:prstGeom>
          <a:noFill/>
          <a:ln w="9525">
            <a:noFill/>
            <a:miter lim="800000"/>
            <a:headEnd/>
            <a:tailEnd/>
          </a:ln>
          <a:effectLst/>
        </p:spPr>
        <p:txBody>
          <a:bodyPr vert="horz" wrap="square" lIns="91440" tIns="162000" rIns="91440" bIns="45720" numCol="1" anchor="t" anchorCtr="0" compatLnSpc="1">
            <a:prstTxWarp prst="textNoShape">
              <a:avLst/>
            </a:prstTxWarp>
          </a:bodyPr>
          <a:lstStyle/>
          <a:p>
            <a:pPr lvl="0"/>
            <a:r>
              <a:rPr lang="fr-FR" smtClean="0"/>
              <a:t>Cliquez pour modifier le style du titre</a:t>
            </a:r>
          </a:p>
        </p:txBody>
      </p:sp>
      <p:sp>
        <p:nvSpPr>
          <p:cNvPr id="9" name="Rectangle 83"/>
          <p:cNvSpPr txBox="1">
            <a:spLocks noChangeArrowheads="1"/>
          </p:cNvSpPr>
          <p:nvPr/>
        </p:nvSpPr>
        <p:spPr bwMode="auto">
          <a:xfrm>
            <a:off x="8493185" y="6381750"/>
            <a:ext cx="65081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rgbClr val="B1B2B3"/>
                </a:solidFill>
                <a:latin typeface="+mj-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4BCEB24-516E-4408-A1BD-BD83E07A9D55}" type="slidenum">
              <a:rPr kumimoji="0" lang="fr-FR" sz="1000" b="0" i="0" u="none" strike="noStrike" kern="1200" cap="none" spc="0" normalizeH="0" baseline="0" noProof="0" smtClean="0">
                <a:ln>
                  <a:noFill/>
                </a:ln>
                <a:solidFill>
                  <a:srgbClr val="B1B2B3"/>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1000" b="0" i="0" u="none" strike="noStrike" kern="1200" cap="none" spc="0" normalizeH="0" baseline="0" noProof="0" dirty="0">
              <a:ln>
                <a:noFill/>
              </a:ln>
              <a:solidFill>
                <a:srgbClr val="B1B2B3"/>
              </a:solidFill>
              <a:effectLst/>
              <a:uLnTx/>
              <a:uFillTx/>
              <a:latin typeface="+mj-lt"/>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j-lt"/>
              </a:defRPr>
            </a:lvl1pPr>
          </a:lstStyle>
          <a:p>
            <a:endParaRPr lang="fr-FR">
              <a:solidFill>
                <a:srgbClr val="000000"/>
              </a:solidFill>
            </a:endParaRPr>
          </a:p>
        </p:txBody>
      </p:sp>
      <p:sp>
        <p:nvSpPr>
          <p:cNvPr id="10245" name="Rectangle 5"/>
          <p:cNvSpPr>
            <a:spLocks noGrp="1" noChangeArrowheads="1"/>
          </p:cNvSpPr>
          <p:nvPr>
            <p:ph type="sldNum" sz="quarter" idx="4"/>
          </p:nvPr>
        </p:nvSpPr>
        <p:spPr bwMode="auto">
          <a:xfrm>
            <a:off x="123825"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B1B2B3"/>
                </a:solidFill>
                <a:latin typeface="+mj-lt"/>
              </a:defRPr>
            </a:lvl1pPr>
          </a:lstStyle>
          <a:p>
            <a:fld id="{137044F4-5475-4251-A961-42B65233D1FA}" type="slidenum">
              <a:rPr lang="fr-FR"/>
              <a:pPr/>
              <a:t>‹N°›</a:t>
            </a:fld>
            <a:endParaRPr lang="fr-FR"/>
          </a:p>
        </p:txBody>
      </p:sp>
      <p:sp>
        <p:nvSpPr>
          <p:cNvPr id="10246" name="Line 6"/>
          <p:cNvSpPr>
            <a:spLocks noChangeShapeType="1"/>
          </p:cNvSpPr>
          <p:nvPr/>
        </p:nvSpPr>
        <p:spPr bwMode="auto">
          <a:xfrm>
            <a:off x="1876425" y="0"/>
            <a:ext cx="0" cy="1174750"/>
          </a:xfrm>
          <a:prstGeom prst="line">
            <a:avLst/>
          </a:prstGeom>
          <a:noFill/>
          <a:ln w="25400">
            <a:solidFill>
              <a:schemeClr val="bg1"/>
            </a:solidFill>
            <a:round/>
            <a:headEnd/>
            <a:tailEnd/>
          </a:ln>
          <a:effectLst/>
        </p:spPr>
        <p:txBody>
          <a:bodyPr/>
          <a:lstStyle/>
          <a:p>
            <a:endParaRPr lang="fr-FR">
              <a:solidFill>
                <a:srgbClr val="000000"/>
              </a:solidFill>
            </a:endParaRPr>
          </a:p>
        </p:txBody>
      </p:sp>
      <p:sp>
        <p:nvSpPr>
          <p:cNvPr id="10247" name="Rectangle 7"/>
          <p:cNvSpPr>
            <a:spLocks noGrp="1" noChangeArrowheads="1"/>
          </p:cNvSpPr>
          <p:nvPr>
            <p:ph type="title"/>
          </p:nvPr>
        </p:nvSpPr>
        <p:spPr bwMode="auto">
          <a:xfrm>
            <a:off x="2162175" y="0"/>
            <a:ext cx="6981825" cy="1143000"/>
          </a:xfrm>
          <a:prstGeom prst="rect">
            <a:avLst/>
          </a:prstGeom>
          <a:noFill/>
          <a:ln w="9525">
            <a:noFill/>
            <a:miter lim="800000"/>
            <a:headEnd/>
            <a:tailEnd/>
          </a:ln>
          <a:effectLst/>
        </p:spPr>
        <p:txBody>
          <a:bodyPr vert="horz" wrap="square" lIns="91440" tIns="162000" rIns="91440" bIns="45720" numCol="1" anchor="t" anchorCtr="0" compatLnSpc="1">
            <a:prstTxWarp prst="textNoShape">
              <a:avLst/>
            </a:prstTxWarp>
          </a:bodyPr>
          <a:lstStyle/>
          <a:p>
            <a:pPr lvl="0"/>
            <a:r>
              <a:rPr lang="fr-FR" smtClean="0"/>
              <a:t>Cliquez pour modifier le style du titre</a:t>
            </a:r>
          </a:p>
        </p:txBody>
      </p:sp>
      <p:sp>
        <p:nvSpPr>
          <p:cNvPr id="10248" name="Rectangle 8"/>
          <p:cNvSpPr>
            <a:spLocks noGrp="1" noChangeArrowheads="1"/>
          </p:cNvSpPr>
          <p:nvPr>
            <p:ph type="body" idx="1"/>
          </p:nvPr>
        </p:nvSpPr>
        <p:spPr bwMode="auto">
          <a:xfrm>
            <a:off x="573088" y="1695450"/>
            <a:ext cx="7851775" cy="3800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38" name="Image 37" descr="bandeau-noir.jpg"/>
          <p:cNvPicPr>
            <a:picLocks noChangeAspect="1"/>
          </p:cNvPicPr>
          <p:nvPr/>
        </p:nvPicPr>
        <p:blipFill>
          <a:blip r:embed="rId13" cstate="email"/>
          <a:srcRect/>
          <a:stretch>
            <a:fillRect/>
          </a:stretch>
        </p:blipFill>
        <p:spPr bwMode="auto">
          <a:xfrm>
            <a:off x="0" y="0"/>
            <a:ext cx="9144000" cy="1203325"/>
          </a:xfrm>
          <a:prstGeom prst="rect">
            <a:avLst/>
          </a:prstGeom>
          <a:noFill/>
          <a:ln w="9525">
            <a:noFill/>
            <a:miter lim="800000"/>
            <a:headEnd/>
            <a:tailEnd/>
          </a:ln>
        </p:spPr>
      </p:pic>
      <p:sp>
        <p:nvSpPr>
          <p:cNvPr id="9" name="Rectangle 83"/>
          <p:cNvSpPr txBox="1">
            <a:spLocks noChangeArrowheads="1"/>
          </p:cNvSpPr>
          <p:nvPr/>
        </p:nvSpPr>
        <p:spPr bwMode="auto">
          <a:xfrm>
            <a:off x="8493185" y="6381750"/>
            <a:ext cx="650815"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rgbClr val="B1B2B3"/>
                </a:solidFill>
                <a:latin typeface="+mj-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4BCEB24-516E-4408-A1BD-BD83E07A9D55}" type="slidenum">
              <a:rPr kumimoji="0" lang="fr-FR" sz="1000" b="0" i="0" u="none" strike="noStrike" kern="1200" cap="none" spc="0" normalizeH="0" baseline="0" noProof="0" smtClean="0">
                <a:ln>
                  <a:noFill/>
                </a:ln>
                <a:solidFill>
                  <a:srgbClr val="B1B2B3"/>
                </a:solidFill>
                <a:effectLst/>
                <a:uLnTx/>
                <a:uFillTx/>
                <a:latin typeface="+mj-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1000" b="0" i="0" u="none" strike="noStrike" kern="1200" cap="none" spc="0" normalizeH="0" baseline="0" noProof="0" dirty="0">
              <a:ln>
                <a:noFill/>
              </a:ln>
              <a:solidFill>
                <a:srgbClr val="B1B2B3"/>
              </a:solidFill>
              <a:effectLst/>
              <a:uLnTx/>
              <a:uFillTx/>
              <a:latin typeface="+mj-lt"/>
              <a:ea typeface="+mn-ea"/>
              <a:cs typeface="+mn-cs"/>
            </a:endParaRPr>
          </a:p>
        </p:txBody>
      </p:sp>
    </p:spTree>
    <p:extLst>
      <p:ext uri="{BB962C8B-B14F-4D97-AF65-F5344CB8AC3E}">
        <p14:creationId xmlns="" xmlns:p14="http://schemas.microsoft.com/office/powerpoint/2010/main" val="6724154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rtl="0" fontAlgn="base">
        <a:lnSpc>
          <a:spcPct val="85000"/>
        </a:lnSpc>
        <a:spcBef>
          <a:spcPct val="0"/>
        </a:spcBef>
        <a:spcAft>
          <a:spcPct val="0"/>
        </a:spcAft>
        <a:defRPr sz="3000">
          <a:solidFill>
            <a:schemeClr val="bg1"/>
          </a:solidFill>
          <a:latin typeface="+mj-lt"/>
          <a:ea typeface="+mj-ea"/>
          <a:cs typeface="+mj-cs"/>
        </a:defRPr>
      </a:lvl1pPr>
      <a:lvl2pPr algn="l" rtl="0" fontAlgn="base">
        <a:lnSpc>
          <a:spcPct val="85000"/>
        </a:lnSpc>
        <a:spcBef>
          <a:spcPct val="0"/>
        </a:spcBef>
        <a:spcAft>
          <a:spcPct val="0"/>
        </a:spcAft>
        <a:defRPr sz="3000">
          <a:solidFill>
            <a:schemeClr val="bg1"/>
          </a:solidFill>
          <a:latin typeface="Arial" charset="0"/>
          <a:cs typeface="Arial" charset="0"/>
        </a:defRPr>
      </a:lvl2pPr>
      <a:lvl3pPr algn="l" rtl="0" fontAlgn="base">
        <a:lnSpc>
          <a:spcPct val="85000"/>
        </a:lnSpc>
        <a:spcBef>
          <a:spcPct val="0"/>
        </a:spcBef>
        <a:spcAft>
          <a:spcPct val="0"/>
        </a:spcAft>
        <a:defRPr sz="3000">
          <a:solidFill>
            <a:schemeClr val="bg1"/>
          </a:solidFill>
          <a:latin typeface="Arial" charset="0"/>
          <a:cs typeface="Arial" charset="0"/>
        </a:defRPr>
      </a:lvl3pPr>
      <a:lvl4pPr algn="l" rtl="0" fontAlgn="base">
        <a:lnSpc>
          <a:spcPct val="85000"/>
        </a:lnSpc>
        <a:spcBef>
          <a:spcPct val="0"/>
        </a:spcBef>
        <a:spcAft>
          <a:spcPct val="0"/>
        </a:spcAft>
        <a:defRPr sz="3000">
          <a:solidFill>
            <a:schemeClr val="bg1"/>
          </a:solidFill>
          <a:latin typeface="Arial" charset="0"/>
          <a:cs typeface="Arial" charset="0"/>
        </a:defRPr>
      </a:lvl4pPr>
      <a:lvl5pPr algn="l" rtl="0" fontAlgn="base">
        <a:lnSpc>
          <a:spcPct val="85000"/>
        </a:lnSpc>
        <a:spcBef>
          <a:spcPct val="0"/>
        </a:spcBef>
        <a:spcAft>
          <a:spcPct val="0"/>
        </a:spcAft>
        <a:defRPr sz="3000">
          <a:solidFill>
            <a:schemeClr val="bg1"/>
          </a:solidFill>
          <a:latin typeface="Arial" charset="0"/>
          <a:cs typeface="Arial" charset="0"/>
        </a:defRPr>
      </a:lvl5pPr>
      <a:lvl6pPr marL="457200" algn="l" rtl="0" fontAlgn="base">
        <a:lnSpc>
          <a:spcPct val="85000"/>
        </a:lnSpc>
        <a:spcBef>
          <a:spcPct val="0"/>
        </a:spcBef>
        <a:spcAft>
          <a:spcPct val="0"/>
        </a:spcAft>
        <a:defRPr sz="3000">
          <a:solidFill>
            <a:schemeClr val="bg1"/>
          </a:solidFill>
          <a:latin typeface="Arial" charset="0"/>
          <a:cs typeface="Arial" charset="0"/>
        </a:defRPr>
      </a:lvl6pPr>
      <a:lvl7pPr marL="914400" algn="l" rtl="0" fontAlgn="base">
        <a:lnSpc>
          <a:spcPct val="85000"/>
        </a:lnSpc>
        <a:spcBef>
          <a:spcPct val="0"/>
        </a:spcBef>
        <a:spcAft>
          <a:spcPct val="0"/>
        </a:spcAft>
        <a:defRPr sz="3000">
          <a:solidFill>
            <a:schemeClr val="bg1"/>
          </a:solidFill>
          <a:latin typeface="Arial" charset="0"/>
          <a:cs typeface="Arial" charset="0"/>
        </a:defRPr>
      </a:lvl7pPr>
      <a:lvl8pPr marL="1371600" algn="l" rtl="0" fontAlgn="base">
        <a:lnSpc>
          <a:spcPct val="85000"/>
        </a:lnSpc>
        <a:spcBef>
          <a:spcPct val="0"/>
        </a:spcBef>
        <a:spcAft>
          <a:spcPct val="0"/>
        </a:spcAft>
        <a:defRPr sz="3000">
          <a:solidFill>
            <a:schemeClr val="bg1"/>
          </a:solidFill>
          <a:latin typeface="Arial" charset="0"/>
          <a:cs typeface="Arial" charset="0"/>
        </a:defRPr>
      </a:lvl8pPr>
      <a:lvl9pPr marL="1828800" algn="l" rtl="0" fontAlgn="base">
        <a:lnSpc>
          <a:spcPct val="85000"/>
        </a:lnSpc>
        <a:spcBef>
          <a:spcPct val="0"/>
        </a:spcBef>
        <a:spcAft>
          <a:spcPct val="0"/>
        </a:spcAft>
        <a:defRPr sz="3000">
          <a:solidFill>
            <a:schemeClr val="bg1"/>
          </a:solidFill>
          <a:latin typeface="Arial" charset="0"/>
          <a:cs typeface="Arial" charset="0"/>
        </a:defRPr>
      </a:lvl9pPr>
    </p:titleStyle>
    <p:bodyStyle>
      <a:lvl1pPr marL="176213" indent="-176213" algn="l" rtl="0" fontAlgn="base">
        <a:spcBef>
          <a:spcPct val="20000"/>
        </a:spcBef>
        <a:spcAft>
          <a:spcPct val="0"/>
        </a:spcAft>
        <a:buClr>
          <a:srgbClr val="5D004A"/>
        </a:buClr>
        <a:defRPr sz="2400" b="1">
          <a:solidFill>
            <a:srgbClr val="4D4D4D"/>
          </a:solidFill>
          <a:latin typeface="+mn-lt"/>
          <a:ea typeface="+mn-ea"/>
          <a:cs typeface="+mn-cs"/>
        </a:defRPr>
      </a:lvl1pPr>
      <a:lvl2pPr marL="536575" indent="-180975" algn="l" rtl="0" fontAlgn="base">
        <a:spcBef>
          <a:spcPct val="90000"/>
        </a:spcBef>
        <a:spcAft>
          <a:spcPct val="0"/>
        </a:spcAft>
        <a:buClr>
          <a:srgbClr val="0092BB"/>
        </a:buClr>
        <a:buSzPct val="150000"/>
        <a:buChar char="•"/>
        <a:defRPr sz="2000">
          <a:solidFill>
            <a:schemeClr val="tx2"/>
          </a:solidFill>
          <a:latin typeface="Bliss-Light" pitchFamily="34" charset="0"/>
        </a:defRPr>
      </a:lvl2pPr>
      <a:lvl3pPr marL="890588" indent="-174625" algn="l" rtl="0" fontAlgn="base">
        <a:spcBef>
          <a:spcPct val="40000"/>
        </a:spcBef>
        <a:spcAft>
          <a:spcPct val="0"/>
        </a:spcAft>
        <a:buClr>
          <a:srgbClr val="0092BB"/>
        </a:buClr>
        <a:buChar char="•"/>
        <a:defRPr>
          <a:solidFill>
            <a:schemeClr val="tx2"/>
          </a:solidFill>
          <a:latin typeface="Bliss-Light" pitchFamily="34" charset="0"/>
        </a:defRPr>
      </a:lvl3pPr>
      <a:lvl4pPr marL="1254125" indent="-184150" algn="l" rtl="0" fontAlgn="base">
        <a:spcBef>
          <a:spcPct val="40000"/>
        </a:spcBef>
        <a:spcAft>
          <a:spcPct val="0"/>
        </a:spcAft>
        <a:buClr>
          <a:srgbClr val="0092BB"/>
        </a:buClr>
        <a:buChar char="•"/>
        <a:defRPr>
          <a:solidFill>
            <a:schemeClr val="tx2"/>
          </a:solidFill>
          <a:latin typeface="Bliss-Light" pitchFamily="34" charset="0"/>
        </a:defRPr>
      </a:lvl4pPr>
      <a:lvl5pPr marL="1617663" indent="-184150" algn="l" rtl="0" fontAlgn="base">
        <a:spcBef>
          <a:spcPct val="40000"/>
        </a:spcBef>
        <a:spcAft>
          <a:spcPct val="0"/>
        </a:spcAft>
        <a:buClr>
          <a:srgbClr val="0092BB"/>
        </a:buClr>
        <a:buChar char="•"/>
        <a:defRPr>
          <a:solidFill>
            <a:schemeClr val="tx2"/>
          </a:solidFill>
          <a:latin typeface="Bliss-Light" pitchFamily="34" charset="0"/>
        </a:defRPr>
      </a:lvl5pPr>
      <a:lvl6pPr marL="2074863" indent="-184150" algn="l" rtl="0" fontAlgn="base">
        <a:spcBef>
          <a:spcPct val="40000"/>
        </a:spcBef>
        <a:spcAft>
          <a:spcPct val="0"/>
        </a:spcAft>
        <a:buClr>
          <a:srgbClr val="0092BB"/>
        </a:buClr>
        <a:buChar char="•"/>
        <a:defRPr>
          <a:solidFill>
            <a:schemeClr val="tx2"/>
          </a:solidFill>
          <a:latin typeface="Bliss-Light" pitchFamily="34" charset="0"/>
        </a:defRPr>
      </a:lvl6pPr>
      <a:lvl7pPr marL="2532063" indent="-184150" algn="l" rtl="0" fontAlgn="base">
        <a:spcBef>
          <a:spcPct val="40000"/>
        </a:spcBef>
        <a:spcAft>
          <a:spcPct val="0"/>
        </a:spcAft>
        <a:buClr>
          <a:srgbClr val="0092BB"/>
        </a:buClr>
        <a:buChar char="•"/>
        <a:defRPr>
          <a:solidFill>
            <a:schemeClr val="tx2"/>
          </a:solidFill>
          <a:latin typeface="Bliss-Light" pitchFamily="34" charset="0"/>
        </a:defRPr>
      </a:lvl7pPr>
      <a:lvl8pPr marL="2989263" indent="-184150" algn="l" rtl="0" fontAlgn="base">
        <a:spcBef>
          <a:spcPct val="40000"/>
        </a:spcBef>
        <a:spcAft>
          <a:spcPct val="0"/>
        </a:spcAft>
        <a:buClr>
          <a:srgbClr val="0092BB"/>
        </a:buClr>
        <a:buChar char="•"/>
        <a:defRPr>
          <a:solidFill>
            <a:schemeClr val="tx2"/>
          </a:solidFill>
          <a:latin typeface="Bliss-Light" pitchFamily="34" charset="0"/>
        </a:defRPr>
      </a:lvl8pPr>
      <a:lvl9pPr marL="3446463" indent="-184150" algn="l" rtl="0" fontAlgn="base">
        <a:spcBef>
          <a:spcPct val="40000"/>
        </a:spcBef>
        <a:spcAft>
          <a:spcPct val="0"/>
        </a:spcAft>
        <a:buClr>
          <a:srgbClr val="0092BB"/>
        </a:buClr>
        <a:buChar char="•"/>
        <a:defRPr>
          <a:solidFill>
            <a:schemeClr val="tx2"/>
          </a:solidFill>
          <a:latin typeface="Bliss-Light" pitchFamily="34"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6.xml"/><Relationship Id="rId4" Type="http://schemas.openxmlformats.org/officeDocument/2006/relationships/chart" Target="../charts/chart7.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ole\Partages\ETUDES\Dossiers en cours\DOSSIER PARTAGE\Lyon Réunion\Photos\Foule Congrès N&amp;B.jpg"/>
          <p:cNvPicPr>
            <a:picLocks noChangeAspect="1" noChangeArrowheads="1"/>
          </p:cNvPicPr>
          <p:nvPr/>
        </p:nvPicPr>
        <p:blipFill>
          <a:blip r:embed="rId2" cstate="screen"/>
          <a:srcRect/>
          <a:stretch>
            <a:fillRect/>
          </a:stretch>
        </p:blipFill>
        <p:spPr bwMode="auto">
          <a:xfrm>
            <a:off x="0" y="769090"/>
            <a:ext cx="9144000" cy="6088910"/>
          </a:xfrm>
          <a:prstGeom prst="rect">
            <a:avLst/>
          </a:prstGeom>
          <a:noFill/>
        </p:spPr>
      </p:pic>
      <p:pic>
        <p:nvPicPr>
          <p:cNvPr id="5" name="Image 4" descr="bandeau-noir.jpg"/>
          <p:cNvPicPr>
            <a:picLocks noChangeAspect="1"/>
          </p:cNvPicPr>
          <p:nvPr/>
        </p:nvPicPr>
        <p:blipFill>
          <a:blip r:embed="rId3" cstate="email"/>
          <a:srcRect/>
          <a:stretch>
            <a:fillRect/>
          </a:stretch>
        </p:blipFill>
        <p:spPr bwMode="auto">
          <a:xfrm>
            <a:off x="0" y="0"/>
            <a:ext cx="9144000" cy="1203325"/>
          </a:xfrm>
          <a:prstGeom prst="rect">
            <a:avLst/>
          </a:prstGeom>
          <a:noFill/>
          <a:ln w="9525">
            <a:noFill/>
            <a:miter lim="800000"/>
            <a:headEnd/>
            <a:tailEnd/>
          </a:ln>
        </p:spPr>
      </p:pic>
      <p:sp>
        <p:nvSpPr>
          <p:cNvPr id="4" name="Titre 1"/>
          <p:cNvSpPr txBox="1">
            <a:spLocks/>
          </p:cNvSpPr>
          <p:nvPr/>
        </p:nvSpPr>
        <p:spPr bwMode="auto">
          <a:xfrm>
            <a:off x="1469877" y="-1"/>
            <a:ext cx="7674124" cy="982768"/>
          </a:xfrm>
          <a:prstGeom prst="rect">
            <a:avLst/>
          </a:prstGeom>
          <a:noFill/>
          <a:ln w="9525">
            <a:noFill/>
            <a:miter lim="800000"/>
            <a:headEnd/>
            <a:tailEnd/>
          </a:ln>
          <a:effectLst/>
        </p:spPr>
        <p:txBody>
          <a:bodyPr vert="horz" wrap="square" lIns="91440" tIns="16200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Le tourisme d’affaires au</a:t>
            </a:r>
            <a:r>
              <a:rPr kumimoji="0" lang="fr-FR" sz="2600" b="1" i="0" u="none" strike="noStrike" kern="1200" cap="none" spc="0" normalizeH="0" noProof="0" dirty="0" smtClean="0">
                <a:ln>
                  <a:noFill/>
                </a:ln>
                <a:solidFill>
                  <a:schemeClr val="bg1"/>
                </a:solidFill>
                <a:effectLst/>
                <a:uLnTx/>
                <a:uFillTx/>
                <a:latin typeface="Arial" pitchFamily="34" charset="0"/>
                <a:ea typeface="+mj-ea"/>
                <a:cs typeface="Arial" pitchFamily="34" charset="0"/>
              </a:rPr>
              <a:t> sein du Grand Lyon</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2600" b="1" i="1" baseline="0" dirty="0" smtClean="0">
                <a:solidFill>
                  <a:schemeClr val="bg1"/>
                </a:solidFill>
                <a:latin typeface="Arial" pitchFamily="34" charset="0"/>
                <a:ea typeface="+mj-ea"/>
                <a:cs typeface="Arial" pitchFamily="34" charset="0"/>
              </a:rPr>
              <a:t>Enquête pluriannuelle – Edition 2011</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 xmlns:p14="http://schemas.microsoft.com/office/powerpoint/2010/main" val="1174687792"/>
              </p:ext>
            </p:extLst>
          </p:nvPr>
        </p:nvGraphicFramePr>
        <p:xfrm>
          <a:off x="155448" y="1563624"/>
          <a:ext cx="8835878" cy="4008120"/>
        </p:xfrm>
        <a:graphic>
          <a:graphicData uri="http://schemas.openxmlformats.org/drawingml/2006/table">
            <a:tbl>
              <a:tblPr firstRow="1" bandRow="1">
                <a:tableStyleId>{5C22544A-7EE6-4342-B048-85BDC9FD1C3A}</a:tableStyleId>
              </a:tblPr>
              <a:tblGrid>
                <a:gridCol w="2526518"/>
                <a:gridCol w="1051560"/>
                <a:gridCol w="896112"/>
                <a:gridCol w="1152144"/>
                <a:gridCol w="1143000"/>
                <a:gridCol w="1033272"/>
                <a:gridCol w="1033272"/>
              </a:tblGrid>
              <a:tr h="738862">
                <a:tc>
                  <a:txBody>
                    <a:bodyPr/>
                    <a:lstStyle/>
                    <a:p>
                      <a:endParaRPr lang="fr-FR" sz="1200" baseline="0" dirty="0">
                        <a:latin typeface="+mj-lt"/>
                      </a:endParaRPr>
                    </a:p>
                  </a:txBody>
                  <a:tcPr vert="vert27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6C8"/>
                    </a:solidFill>
                  </a:tcPr>
                </a:tc>
                <a:tc>
                  <a:txBody>
                    <a:bodyPr/>
                    <a:lstStyle/>
                    <a:p>
                      <a:pPr algn="ctr"/>
                      <a:r>
                        <a:rPr lang="fr-FR" sz="1200" baseline="0" dirty="0" smtClean="0">
                          <a:latin typeface="+mj-lt"/>
                        </a:rPr>
                        <a:t>Centre des Congrès et Parcs des Expositions</a:t>
                      </a:r>
                      <a:endParaRPr lang="fr-FR" sz="1200" baseline="0" dirty="0">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6C8"/>
                    </a:solidFill>
                  </a:tcPr>
                </a:tc>
                <a:tc>
                  <a:txBody>
                    <a:bodyPr/>
                    <a:lstStyle/>
                    <a:p>
                      <a:pPr algn="ctr"/>
                      <a:r>
                        <a:rPr lang="fr-FR" sz="1200" baseline="0" dirty="0" smtClean="0">
                          <a:latin typeface="+mj-lt"/>
                        </a:rPr>
                        <a:t>Centres d’Affaires</a:t>
                      </a:r>
                      <a:endParaRPr lang="fr-FR" sz="1200" baseline="0" dirty="0">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6C8"/>
                    </a:solidFill>
                  </a:tcPr>
                </a:tc>
                <a:tc>
                  <a:txBody>
                    <a:bodyPr/>
                    <a:lstStyle/>
                    <a:p>
                      <a:pPr algn="ctr"/>
                      <a:r>
                        <a:rPr lang="fr-FR" sz="1200" baseline="0" dirty="0" smtClean="0">
                          <a:latin typeface="+mj-lt"/>
                        </a:rPr>
                        <a:t>Espaces de réunion sans hébergement</a:t>
                      </a:r>
                      <a:endParaRPr lang="fr-FR" sz="1200" baseline="0" dirty="0">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6C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kern="1200" baseline="0" dirty="0" smtClean="0">
                          <a:solidFill>
                            <a:schemeClr val="lt1"/>
                          </a:solidFill>
                          <a:latin typeface="+mj-lt"/>
                          <a:ea typeface="+mn-ea"/>
                          <a:cs typeface="+mn-cs"/>
                        </a:rPr>
                        <a:t>Espaces de réunion avec hébergement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6C8"/>
                    </a:solidFill>
                  </a:tcPr>
                </a:tc>
                <a:tc>
                  <a:txBody>
                    <a:bodyPr/>
                    <a:lstStyle/>
                    <a:p>
                      <a:pPr algn="ctr"/>
                      <a:r>
                        <a:rPr lang="fr-FR" sz="1200" baseline="0" dirty="0" smtClean="0">
                          <a:latin typeface="+mj-lt"/>
                        </a:rPr>
                        <a:t>Espaces de réunion flottants ou mobiles</a:t>
                      </a:r>
                      <a:endParaRPr lang="fr-FR" sz="1200" baseline="0" dirty="0">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6C8"/>
                    </a:solidFill>
                  </a:tcPr>
                </a:tc>
                <a:tc>
                  <a:txBody>
                    <a:bodyPr/>
                    <a:lstStyle/>
                    <a:p>
                      <a:pPr algn="ctr"/>
                      <a:r>
                        <a:rPr lang="fr-FR" sz="1200" baseline="0" dirty="0" smtClean="0">
                          <a:latin typeface="+mj-lt"/>
                        </a:rPr>
                        <a:t>Universités</a:t>
                      </a:r>
                      <a:endParaRPr lang="fr-FR" sz="1200" baseline="0" dirty="0">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6C8"/>
                    </a:solidFill>
                  </a:tcPr>
                </a:tc>
              </a:tr>
              <a:tr h="273653">
                <a:tc>
                  <a:txBody>
                    <a:bodyPr/>
                    <a:lstStyle/>
                    <a:p>
                      <a:r>
                        <a:rPr lang="fr-FR" sz="1300" b="1" dirty="0" smtClean="0">
                          <a:solidFill>
                            <a:srgbClr val="4D4D4D"/>
                          </a:solidFill>
                          <a:latin typeface="+mj-lt"/>
                        </a:rPr>
                        <a:t>Congrès &amp; Réunions</a:t>
                      </a:r>
                      <a:endParaRPr lang="fr-FR" sz="1300" b="1" dirty="0">
                        <a:solidFill>
                          <a:srgbClr val="4D4D4D"/>
                        </a:solidFill>
                        <a:latin typeface="+mj-lt"/>
                      </a:endParaRPr>
                    </a:p>
                  </a:txBody>
                  <a:tcPr>
                    <a:lnT w="38100" cmpd="sng">
                      <a:noFill/>
                    </a:lnT>
                    <a:solidFill>
                      <a:srgbClr val="B7DEE8"/>
                    </a:solidFill>
                  </a:tcPr>
                </a:tc>
                <a:tc>
                  <a:txBody>
                    <a:bodyPr/>
                    <a:lstStyle/>
                    <a:p>
                      <a:pPr algn="ctr"/>
                      <a:r>
                        <a:rPr lang="fr-FR" sz="1300" dirty="0" smtClean="0">
                          <a:solidFill>
                            <a:srgbClr val="4D4D4D"/>
                          </a:solidFill>
                          <a:latin typeface="+mj-lt"/>
                          <a:cs typeface="Times New Roman"/>
                        </a:rPr>
                        <a:t>√</a:t>
                      </a:r>
                      <a:endParaRPr lang="fr-FR" sz="1300" dirty="0">
                        <a:solidFill>
                          <a:srgbClr val="4D4D4D"/>
                        </a:solidFill>
                        <a:latin typeface="+mj-lt"/>
                      </a:endParaRPr>
                    </a:p>
                  </a:txBody>
                  <a:tcPr>
                    <a:lnT w="38100" cmpd="sng">
                      <a:noFill/>
                    </a:lnT>
                    <a:solidFill>
                      <a:srgbClr val="B7DE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300" dirty="0" smtClean="0">
                          <a:solidFill>
                            <a:srgbClr val="4D4D4D"/>
                          </a:solidFill>
                          <a:latin typeface="+mj-lt"/>
                          <a:cs typeface="Times New Roman"/>
                        </a:rPr>
                        <a:t>√</a:t>
                      </a:r>
                      <a:endParaRPr lang="fr-FR" sz="1300" dirty="0" smtClean="0">
                        <a:solidFill>
                          <a:srgbClr val="4D4D4D"/>
                        </a:solidFill>
                        <a:latin typeface="+mj-lt"/>
                      </a:endParaRPr>
                    </a:p>
                  </a:txBody>
                  <a:tcPr>
                    <a:lnT w="38100" cmpd="sng">
                      <a:noFill/>
                    </a:lnT>
                    <a:solidFill>
                      <a:srgbClr val="B7DEE8"/>
                    </a:solidFill>
                  </a:tcPr>
                </a:tc>
                <a:tc>
                  <a:txBody>
                    <a:bodyPr/>
                    <a:lstStyle/>
                    <a:p>
                      <a:pPr algn="ctr"/>
                      <a:r>
                        <a:rPr lang="fr-FR" sz="1300" dirty="0" smtClean="0">
                          <a:solidFill>
                            <a:srgbClr val="4D4D4D"/>
                          </a:solidFill>
                          <a:latin typeface="+mj-lt"/>
                          <a:cs typeface="Times New Roman"/>
                        </a:rPr>
                        <a:t>√</a:t>
                      </a:r>
                      <a:endParaRPr lang="fr-FR" sz="1300" dirty="0">
                        <a:solidFill>
                          <a:srgbClr val="4D4D4D"/>
                        </a:solidFill>
                        <a:latin typeface="+mj-lt"/>
                      </a:endParaRPr>
                    </a:p>
                  </a:txBody>
                  <a:tcPr>
                    <a:lnT w="38100" cmpd="sng">
                      <a:noFill/>
                    </a:lnT>
                    <a:solidFill>
                      <a:srgbClr val="B7DE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300" dirty="0" smtClean="0">
                          <a:solidFill>
                            <a:srgbClr val="4D4D4D"/>
                          </a:solidFill>
                          <a:latin typeface="+mj-lt"/>
                          <a:cs typeface="Times New Roman"/>
                        </a:rPr>
                        <a:t>√</a:t>
                      </a:r>
                      <a:endParaRPr lang="fr-FR" sz="1300" dirty="0" smtClean="0">
                        <a:solidFill>
                          <a:srgbClr val="4D4D4D"/>
                        </a:solidFill>
                        <a:latin typeface="+mj-lt"/>
                      </a:endParaRPr>
                    </a:p>
                  </a:txBody>
                  <a:tcPr>
                    <a:lnT w="38100" cmpd="sng">
                      <a:noFill/>
                    </a:lnT>
                    <a:solidFill>
                      <a:srgbClr val="B7DEE8"/>
                    </a:solidFill>
                  </a:tcPr>
                </a:tc>
                <a:tc>
                  <a:txBody>
                    <a:bodyPr/>
                    <a:lstStyle/>
                    <a:p>
                      <a:pPr algn="ctr"/>
                      <a:r>
                        <a:rPr lang="fr-FR" sz="1300" dirty="0" smtClean="0">
                          <a:solidFill>
                            <a:srgbClr val="4D4D4D"/>
                          </a:solidFill>
                          <a:latin typeface="+mj-lt"/>
                          <a:cs typeface="Times New Roman"/>
                        </a:rPr>
                        <a:t>√</a:t>
                      </a:r>
                      <a:endParaRPr lang="fr-FR" sz="1300" dirty="0">
                        <a:solidFill>
                          <a:srgbClr val="4D4D4D"/>
                        </a:solidFill>
                        <a:latin typeface="+mj-lt"/>
                      </a:endParaRPr>
                    </a:p>
                  </a:txBody>
                  <a:tcPr>
                    <a:lnT w="38100" cmpd="sng">
                      <a:noFill/>
                    </a:lnT>
                    <a:solidFill>
                      <a:srgbClr val="B7DEE8"/>
                    </a:solidFill>
                  </a:tcPr>
                </a:tc>
                <a:tc>
                  <a:txBody>
                    <a:bodyPr/>
                    <a:lstStyle/>
                    <a:p>
                      <a:pPr algn="ctr"/>
                      <a:r>
                        <a:rPr lang="fr-FR" sz="1300" dirty="0" smtClean="0">
                          <a:solidFill>
                            <a:srgbClr val="4D4D4D"/>
                          </a:solidFill>
                          <a:latin typeface="+mj-lt"/>
                        </a:rPr>
                        <a:t>i</a:t>
                      </a:r>
                      <a:endParaRPr lang="fr-FR" sz="1300" dirty="0">
                        <a:solidFill>
                          <a:srgbClr val="4D4D4D"/>
                        </a:solidFill>
                        <a:latin typeface="+mj-lt"/>
                      </a:endParaRPr>
                    </a:p>
                  </a:txBody>
                  <a:tcPr>
                    <a:lnT w="38100" cmpd="sng">
                      <a:noFill/>
                    </a:lnT>
                    <a:solidFill>
                      <a:srgbClr val="B7DEE8"/>
                    </a:solidFill>
                  </a:tcPr>
                </a:tc>
              </a:tr>
              <a:tr h="273653">
                <a:tc>
                  <a:txBody>
                    <a:bodyPr/>
                    <a:lstStyle/>
                    <a:p>
                      <a:pPr marL="0" indent="0" algn="l"/>
                      <a:r>
                        <a:rPr lang="fr-FR" sz="1300" b="0" dirty="0" smtClean="0">
                          <a:solidFill>
                            <a:srgbClr val="4D4D4D"/>
                          </a:solidFill>
                          <a:latin typeface="+mj-lt"/>
                        </a:rPr>
                        <a:t>1.1  Séminaires, réunions</a:t>
                      </a:r>
                    </a:p>
                  </a:txBody>
                  <a:tcPr/>
                </a:tc>
                <a:tc>
                  <a:txBody>
                    <a:bodyPr/>
                    <a:lstStyle/>
                    <a:p>
                      <a:pPr algn="ctr"/>
                      <a:r>
                        <a:rPr lang="fr-FR" sz="1300" dirty="0" smtClean="0">
                          <a:solidFill>
                            <a:srgbClr val="4D4D4D"/>
                          </a:solidFill>
                          <a:latin typeface="+mj-lt"/>
                          <a:cs typeface="Times New Roman"/>
                        </a:rPr>
                        <a:t>√</a:t>
                      </a:r>
                      <a:endParaRPr lang="fr-FR" sz="1300" dirty="0">
                        <a:solidFill>
                          <a:srgbClr val="4D4D4D"/>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300" dirty="0" smtClean="0">
                          <a:solidFill>
                            <a:srgbClr val="4D4D4D"/>
                          </a:solidFill>
                          <a:latin typeface="+mj-lt"/>
                          <a:cs typeface="Times New Roman"/>
                        </a:rPr>
                        <a:t>√</a:t>
                      </a:r>
                      <a:endParaRPr lang="fr-FR" sz="1300" dirty="0" smtClean="0">
                        <a:solidFill>
                          <a:srgbClr val="4D4D4D"/>
                        </a:solidFill>
                        <a:latin typeface="+mj-lt"/>
                      </a:endParaRPr>
                    </a:p>
                  </a:txBody>
                  <a:tcPr/>
                </a:tc>
                <a:tc>
                  <a:txBody>
                    <a:bodyPr/>
                    <a:lstStyle/>
                    <a:p>
                      <a:pPr algn="ctr"/>
                      <a:r>
                        <a:rPr lang="fr-FR" sz="1300" dirty="0" smtClean="0">
                          <a:solidFill>
                            <a:srgbClr val="4D4D4D"/>
                          </a:solidFill>
                          <a:latin typeface="+mj-lt"/>
                          <a:cs typeface="Times New Roman"/>
                        </a:rPr>
                        <a:t>√</a:t>
                      </a:r>
                      <a:endParaRPr lang="fr-FR" sz="1300" dirty="0">
                        <a:solidFill>
                          <a:srgbClr val="4D4D4D"/>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300" dirty="0" smtClean="0">
                          <a:solidFill>
                            <a:srgbClr val="4D4D4D"/>
                          </a:solidFill>
                          <a:latin typeface="+mj-lt"/>
                          <a:cs typeface="Times New Roman"/>
                        </a:rPr>
                        <a:t>√</a:t>
                      </a:r>
                      <a:endParaRPr lang="fr-FR" sz="1300" dirty="0" smtClean="0">
                        <a:solidFill>
                          <a:srgbClr val="4D4D4D"/>
                        </a:solidFill>
                        <a:latin typeface="+mj-lt"/>
                      </a:endParaRPr>
                    </a:p>
                  </a:txBody>
                  <a:tcPr/>
                </a:tc>
                <a:tc>
                  <a:txBody>
                    <a:bodyPr/>
                    <a:lstStyle/>
                    <a:p>
                      <a:pPr algn="ctr"/>
                      <a:r>
                        <a:rPr lang="fr-FR" sz="1300" dirty="0" smtClean="0">
                          <a:solidFill>
                            <a:srgbClr val="4D4D4D"/>
                          </a:solidFill>
                          <a:latin typeface="+mj-lt"/>
                          <a:cs typeface="Times New Roman"/>
                        </a:rPr>
                        <a:t>√</a:t>
                      </a:r>
                      <a:endParaRPr lang="fr-FR" sz="1300" dirty="0">
                        <a:solidFill>
                          <a:srgbClr val="4D4D4D"/>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300" dirty="0" smtClean="0">
                        <a:solidFill>
                          <a:srgbClr val="4D4D4D"/>
                        </a:solidFill>
                        <a:latin typeface="+mj-lt"/>
                      </a:endParaRPr>
                    </a:p>
                  </a:txBody>
                  <a:tcPr/>
                </a:tc>
              </a:tr>
              <a:tr h="273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b="0" dirty="0" smtClean="0">
                          <a:solidFill>
                            <a:srgbClr val="4D4D4D"/>
                          </a:solidFill>
                          <a:latin typeface="+mj-lt"/>
                        </a:rPr>
                        <a:t>1.2</a:t>
                      </a:r>
                      <a:r>
                        <a:rPr lang="fr-FR" sz="1300" b="0" baseline="0" dirty="0" smtClean="0">
                          <a:solidFill>
                            <a:srgbClr val="4D4D4D"/>
                          </a:solidFill>
                          <a:latin typeface="+mj-lt"/>
                        </a:rPr>
                        <a:t>  </a:t>
                      </a:r>
                      <a:r>
                        <a:rPr lang="fr-FR" sz="1300" b="0" dirty="0" smtClean="0">
                          <a:solidFill>
                            <a:srgbClr val="4D4D4D"/>
                          </a:solidFill>
                          <a:latin typeface="+mj-lt"/>
                        </a:rPr>
                        <a:t>Congrès associatifs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300" dirty="0" smtClean="0">
                          <a:solidFill>
                            <a:srgbClr val="4D4D4D"/>
                          </a:solidFill>
                          <a:latin typeface="+mj-lt"/>
                          <a:cs typeface="Times New Roman"/>
                        </a:rPr>
                        <a:t>√</a:t>
                      </a:r>
                      <a:endParaRPr lang="fr-FR" sz="1300" dirty="0" smtClean="0">
                        <a:solidFill>
                          <a:srgbClr val="4D4D4D"/>
                        </a:solidFill>
                        <a:latin typeface="+mj-lt"/>
                      </a:endParaRPr>
                    </a:p>
                  </a:txBody>
                  <a:tcPr/>
                </a:tc>
                <a:tc>
                  <a:txBody>
                    <a:bodyPr/>
                    <a:lstStyle/>
                    <a:p>
                      <a:pPr algn="ctr"/>
                      <a:endParaRPr lang="fr-FR" sz="1300" dirty="0">
                        <a:solidFill>
                          <a:srgbClr val="4D4D4D"/>
                        </a:solidFill>
                        <a:latin typeface="+mj-lt"/>
                      </a:endParaRPr>
                    </a:p>
                  </a:txBody>
                  <a:tcPr/>
                </a:tc>
                <a:tc>
                  <a:txBody>
                    <a:bodyPr/>
                    <a:lstStyle/>
                    <a:p>
                      <a:pPr algn="ctr"/>
                      <a:endParaRPr lang="fr-FR" sz="1300" dirty="0">
                        <a:solidFill>
                          <a:srgbClr val="4D4D4D"/>
                        </a:solidFill>
                        <a:latin typeface="+mj-lt"/>
                      </a:endParaRPr>
                    </a:p>
                  </a:txBody>
                  <a:tcPr/>
                </a:tc>
                <a:tc>
                  <a:txBody>
                    <a:bodyPr/>
                    <a:lstStyle/>
                    <a:p>
                      <a:pPr algn="ctr"/>
                      <a:endParaRPr lang="fr-FR" sz="1300" dirty="0">
                        <a:solidFill>
                          <a:srgbClr val="4D4D4D"/>
                        </a:solidFill>
                        <a:latin typeface="+mj-lt"/>
                      </a:endParaRPr>
                    </a:p>
                  </a:txBody>
                  <a:tcPr/>
                </a:tc>
                <a:tc>
                  <a:txBody>
                    <a:bodyPr/>
                    <a:lstStyle/>
                    <a:p>
                      <a:pPr algn="ctr"/>
                      <a:endParaRPr lang="fr-FR" sz="1300" dirty="0">
                        <a:solidFill>
                          <a:srgbClr val="4D4D4D"/>
                        </a:solidFill>
                        <a:latin typeface="+mj-lt"/>
                      </a:endParaRPr>
                    </a:p>
                  </a:txBody>
                  <a:tcPr/>
                </a:tc>
                <a:tc>
                  <a:txBody>
                    <a:bodyPr/>
                    <a:lstStyle/>
                    <a:p>
                      <a:pPr algn="ctr"/>
                      <a:r>
                        <a:rPr lang="fr-FR" sz="1300" dirty="0" smtClean="0">
                          <a:solidFill>
                            <a:srgbClr val="4D4D4D"/>
                          </a:solidFill>
                          <a:latin typeface="+mj-lt"/>
                        </a:rPr>
                        <a:t>i</a:t>
                      </a:r>
                      <a:endParaRPr lang="fr-FR" sz="1300" dirty="0">
                        <a:solidFill>
                          <a:srgbClr val="4D4D4D"/>
                        </a:solidFill>
                        <a:latin typeface="+mj-lt"/>
                      </a:endParaRPr>
                    </a:p>
                  </a:txBody>
                  <a:tcPr/>
                </a:tc>
              </a:tr>
              <a:tr h="273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b="0" dirty="0" smtClean="0">
                          <a:solidFill>
                            <a:srgbClr val="4D4D4D"/>
                          </a:solidFill>
                          <a:latin typeface="+mj-lt"/>
                        </a:rPr>
                        <a:t>1.3  Conventions d’entreprises</a:t>
                      </a:r>
                    </a:p>
                  </a:txBody>
                  <a:tcPr/>
                </a:tc>
                <a:tc>
                  <a:txBody>
                    <a:bodyPr/>
                    <a:lstStyle/>
                    <a:p>
                      <a:pPr algn="ctr"/>
                      <a:r>
                        <a:rPr lang="fr-FR" sz="1300" dirty="0" smtClean="0">
                          <a:solidFill>
                            <a:srgbClr val="4D4D4D"/>
                          </a:solidFill>
                          <a:latin typeface="+mj-lt"/>
                          <a:cs typeface="Times New Roman"/>
                        </a:rPr>
                        <a:t>√</a:t>
                      </a:r>
                      <a:endParaRPr lang="fr-FR" sz="1300" dirty="0">
                        <a:solidFill>
                          <a:srgbClr val="4D4D4D"/>
                        </a:solidFill>
                        <a:latin typeface="+mj-lt"/>
                      </a:endParaRPr>
                    </a:p>
                  </a:txBody>
                  <a:tcPr/>
                </a:tc>
                <a:tc>
                  <a:txBody>
                    <a:bodyPr/>
                    <a:lstStyle/>
                    <a:p>
                      <a:pPr algn="ctr"/>
                      <a:r>
                        <a:rPr lang="fr-FR" sz="1300" dirty="0" smtClean="0">
                          <a:solidFill>
                            <a:srgbClr val="4D4D4D"/>
                          </a:solidFill>
                          <a:latin typeface="+mj-lt"/>
                          <a:cs typeface="Times New Roman"/>
                        </a:rPr>
                        <a:t>√</a:t>
                      </a:r>
                      <a:endParaRPr lang="fr-FR" sz="1300" dirty="0">
                        <a:solidFill>
                          <a:srgbClr val="4D4D4D"/>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300" dirty="0" smtClean="0">
                          <a:solidFill>
                            <a:srgbClr val="4D4D4D"/>
                          </a:solidFill>
                          <a:latin typeface="+mj-lt"/>
                          <a:cs typeface="Times New Roman"/>
                        </a:rPr>
                        <a:t>√</a:t>
                      </a:r>
                      <a:endParaRPr lang="fr-FR" sz="1300" dirty="0" smtClean="0">
                        <a:solidFill>
                          <a:srgbClr val="4D4D4D"/>
                        </a:solidFill>
                        <a:latin typeface="+mj-lt"/>
                      </a:endParaRPr>
                    </a:p>
                  </a:txBody>
                  <a:tcPr/>
                </a:tc>
                <a:tc>
                  <a:txBody>
                    <a:bodyPr/>
                    <a:lstStyle/>
                    <a:p>
                      <a:pPr algn="ctr"/>
                      <a:r>
                        <a:rPr lang="fr-FR" sz="1300" dirty="0" smtClean="0">
                          <a:solidFill>
                            <a:srgbClr val="4D4D4D"/>
                          </a:solidFill>
                          <a:latin typeface="+mj-lt"/>
                          <a:cs typeface="Times New Roman"/>
                        </a:rPr>
                        <a:t>√</a:t>
                      </a:r>
                      <a:endParaRPr lang="fr-FR" sz="1300" dirty="0">
                        <a:solidFill>
                          <a:srgbClr val="4D4D4D"/>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300" dirty="0" smtClean="0">
                          <a:solidFill>
                            <a:srgbClr val="4D4D4D"/>
                          </a:solidFill>
                          <a:latin typeface="+mj-lt"/>
                          <a:cs typeface="Times New Roman"/>
                        </a:rPr>
                        <a:t>√</a:t>
                      </a:r>
                      <a:endParaRPr lang="fr-FR" sz="1300" dirty="0" smtClean="0">
                        <a:solidFill>
                          <a:srgbClr val="4D4D4D"/>
                        </a:solidFill>
                        <a:latin typeface="+mj-lt"/>
                      </a:endParaRPr>
                    </a:p>
                  </a:txBody>
                  <a:tcPr/>
                </a:tc>
                <a:tc>
                  <a:txBody>
                    <a:bodyPr/>
                    <a:lstStyle/>
                    <a:p>
                      <a:pPr algn="ctr"/>
                      <a:endParaRPr lang="fr-FR" sz="1300" dirty="0">
                        <a:solidFill>
                          <a:srgbClr val="4D4D4D"/>
                        </a:solidFill>
                        <a:latin typeface="+mj-lt"/>
                      </a:endParaRPr>
                    </a:p>
                  </a:txBody>
                  <a:tcPr/>
                </a:tc>
              </a:tr>
              <a:tr h="273653">
                <a:tc>
                  <a:txBody>
                    <a:bodyPr/>
                    <a:lstStyle/>
                    <a:p>
                      <a:r>
                        <a:rPr lang="fr-FR" sz="1300" b="1" dirty="0" smtClean="0">
                          <a:solidFill>
                            <a:srgbClr val="4D4D4D"/>
                          </a:solidFill>
                          <a:latin typeface="+mj-lt"/>
                        </a:rPr>
                        <a:t>Foires &amp;</a:t>
                      </a:r>
                      <a:r>
                        <a:rPr lang="fr-FR" sz="1300" b="1" baseline="0" dirty="0" smtClean="0">
                          <a:solidFill>
                            <a:srgbClr val="4D4D4D"/>
                          </a:solidFill>
                          <a:latin typeface="+mj-lt"/>
                        </a:rPr>
                        <a:t> Salons</a:t>
                      </a:r>
                      <a:endParaRPr lang="fr-FR" sz="1300" b="1" dirty="0">
                        <a:solidFill>
                          <a:srgbClr val="4D4D4D"/>
                        </a:solidFill>
                        <a:latin typeface="+mj-lt"/>
                      </a:endParaRPr>
                    </a:p>
                  </a:txBody>
                  <a:tcPr>
                    <a:solidFill>
                      <a:srgbClr val="B7DE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300" b="0" dirty="0" smtClean="0">
                          <a:solidFill>
                            <a:srgbClr val="4D4D4D"/>
                          </a:solidFill>
                          <a:latin typeface="+mj-lt"/>
                          <a:cs typeface="Times New Roman"/>
                        </a:rPr>
                        <a:t>√</a:t>
                      </a:r>
                      <a:endParaRPr lang="fr-FR" sz="1300" b="0" dirty="0" smtClean="0">
                        <a:solidFill>
                          <a:srgbClr val="4D4D4D"/>
                        </a:solidFill>
                        <a:latin typeface="+mj-lt"/>
                      </a:endParaRPr>
                    </a:p>
                  </a:txBody>
                  <a:tcPr>
                    <a:solidFill>
                      <a:srgbClr val="B7DEE8"/>
                    </a:solidFill>
                  </a:tcPr>
                </a:tc>
                <a:tc>
                  <a:txBody>
                    <a:bodyPr/>
                    <a:lstStyle/>
                    <a:p>
                      <a:pPr algn="ctr"/>
                      <a:endParaRPr lang="fr-FR" sz="1300" b="0" dirty="0">
                        <a:solidFill>
                          <a:srgbClr val="4D4D4D"/>
                        </a:solidFill>
                        <a:latin typeface="+mj-lt"/>
                      </a:endParaRPr>
                    </a:p>
                  </a:txBody>
                  <a:tcPr>
                    <a:solidFill>
                      <a:srgbClr val="B7DEE8"/>
                    </a:solidFill>
                  </a:tcPr>
                </a:tc>
                <a:tc>
                  <a:txBody>
                    <a:bodyPr/>
                    <a:lstStyle/>
                    <a:p>
                      <a:pPr algn="ctr"/>
                      <a:endParaRPr lang="fr-FR" sz="1300" b="0" dirty="0">
                        <a:solidFill>
                          <a:srgbClr val="4D4D4D"/>
                        </a:solidFill>
                        <a:latin typeface="+mj-lt"/>
                      </a:endParaRPr>
                    </a:p>
                  </a:txBody>
                  <a:tcPr>
                    <a:solidFill>
                      <a:srgbClr val="B7DE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300" b="0" dirty="0" smtClean="0">
                        <a:solidFill>
                          <a:srgbClr val="4D4D4D"/>
                        </a:solidFill>
                        <a:latin typeface="+mj-lt"/>
                      </a:endParaRPr>
                    </a:p>
                  </a:txBody>
                  <a:tcPr>
                    <a:solidFill>
                      <a:srgbClr val="B7DEE8"/>
                    </a:solidFill>
                  </a:tcPr>
                </a:tc>
                <a:tc>
                  <a:txBody>
                    <a:bodyPr/>
                    <a:lstStyle/>
                    <a:p>
                      <a:pPr algn="ctr"/>
                      <a:endParaRPr lang="fr-FR" sz="1300" b="0" dirty="0">
                        <a:solidFill>
                          <a:srgbClr val="4D4D4D"/>
                        </a:solidFill>
                        <a:latin typeface="+mj-lt"/>
                      </a:endParaRPr>
                    </a:p>
                  </a:txBody>
                  <a:tcPr>
                    <a:solidFill>
                      <a:srgbClr val="B7DEE8"/>
                    </a:solidFill>
                  </a:tcPr>
                </a:tc>
                <a:tc>
                  <a:txBody>
                    <a:bodyPr/>
                    <a:lstStyle/>
                    <a:p>
                      <a:pPr algn="ctr"/>
                      <a:endParaRPr lang="fr-FR" sz="1300" b="0" dirty="0">
                        <a:solidFill>
                          <a:srgbClr val="4D4D4D"/>
                        </a:solidFill>
                        <a:latin typeface="+mj-lt"/>
                      </a:endParaRPr>
                    </a:p>
                  </a:txBody>
                  <a:tcPr>
                    <a:solidFill>
                      <a:srgbClr val="B7DEE8"/>
                    </a:solidFill>
                  </a:tcPr>
                </a:tc>
              </a:tr>
              <a:tr h="273653">
                <a:tc>
                  <a:txBody>
                    <a:bodyPr/>
                    <a:lstStyle/>
                    <a:p>
                      <a:pPr marL="0" indent="0"/>
                      <a:r>
                        <a:rPr lang="fr-FR" sz="1300" b="0" dirty="0" smtClean="0">
                          <a:solidFill>
                            <a:srgbClr val="4D4D4D"/>
                          </a:solidFill>
                          <a:latin typeface="+mj-lt"/>
                        </a:rPr>
                        <a:t>2.1  Salons grand public</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300" dirty="0" smtClean="0">
                          <a:solidFill>
                            <a:srgbClr val="4D4D4D"/>
                          </a:solidFill>
                          <a:latin typeface="+mj-lt"/>
                          <a:cs typeface="Times New Roman"/>
                        </a:rPr>
                        <a:t>√</a:t>
                      </a:r>
                      <a:endParaRPr lang="fr-FR" sz="1300" dirty="0" smtClean="0">
                        <a:solidFill>
                          <a:srgbClr val="4D4D4D"/>
                        </a:solidFill>
                        <a:latin typeface="+mj-lt"/>
                      </a:endParaRPr>
                    </a:p>
                  </a:txBody>
                  <a:tcPr/>
                </a:tc>
                <a:tc>
                  <a:txBody>
                    <a:bodyPr/>
                    <a:lstStyle/>
                    <a:p>
                      <a:pPr algn="ctr"/>
                      <a:endParaRPr lang="fr-FR" sz="1300" dirty="0">
                        <a:solidFill>
                          <a:srgbClr val="4D4D4D"/>
                        </a:solidFill>
                        <a:latin typeface="+mj-lt"/>
                      </a:endParaRPr>
                    </a:p>
                  </a:txBody>
                  <a:tcPr/>
                </a:tc>
                <a:tc>
                  <a:txBody>
                    <a:bodyPr/>
                    <a:lstStyle/>
                    <a:p>
                      <a:pPr algn="ctr"/>
                      <a:endParaRPr lang="fr-FR" sz="1300" dirty="0">
                        <a:solidFill>
                          <a:srgbClr val="4D4D4D"/>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300" dirty="0" smtClean="0">
                        <a:solidFill>
                          <a:srgbClr val="4D4D4D"/>
                        </a:solidFill>
                        <a:latin typeface="+mj-lt"/>
                      </a:endParaRPr>
                    </a:p>
                  </a:txBody>
                  <a:tcPr/>
                </a:tc>
                <a:tc>
                  <a:txBody>
                    <a:bodyPr/>
                    <a:lstStyle/>
                    <a:p>
                      <a:pPr algn="ctr"/>
                      <a:endParaRPr lang="fr-FR" sz="1300" dirty="0">
                        <a:solidFill>
                          <a:srgbClr val="4D4D4D"/>
                        </a:solidFill>
                        <a:latin typeface="+mj-lt"/>
                      </a:endParaRPr>
                    </a:p>
                  </a:txBody>
                  <a:tcPr/>
                </a:tc>
                <a:tc>
                  <a:txBody>
                    <a:bodyPr/>
                    <a:lstStyle/>
                    <a:p>
                      <a:pPr algn="ctr"/>
                      <a:endParaRPr lang="fr-FR" sz="1300" dirty="0">
                        <a:solidFill>
                          <a:srgbClr val="4D4D4D"/>
                        </a:solidFill>
                        <a:latin typeface="+mj-lt"/>
                      </a:endParaRPr>
                    </a:p>
                  </a:txBody>
                  <a:tcPr/>
                </a:tc>
              </a:tr>
              <a:tr h="273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b="0" dirty="0" smtClean="0">
                          <a:solidFill>
                            <a:srgbClr val="4D4D4D"/>
                          </a:solidFill>
                          <a:latin typeface="+mj-lt"/>
                        </a:rPr>
                        <a:t>2.2  Salons professionnel</a:t>
                      </a:r>
                    </a:p>
                  </a:txBody>
                  <a:tcPr/>
                </a:tc>
                <a:tc>
                  <a:txBody>
                    <a:bodyPr/>
                    <a:lstStyle/>
                    <a:p>
                      <a:pPr algn="ctr"/>
                      <a:r>
                        <a:rPr lang="fr-FR" sz="1300" dirty="0" smtClean="0">
                          <a:solidFill>
                            <a:srgbClr val="4D4D4D"/>
                          </a:solidFill>
                          <a:latin typeface="+mj-lt"/>
                          <a:cs typeface="Times New Roman"/>
                        </a:rPr>
                        <a:t>√</a:t>
                      </a:r>
                      <a:endParaRPr lang="fr-FR" sz="1300" dirty="0">
                        <a:solidFill>
                          <a:srgbClr val="4D4D4D"/>
                        </a:solidFill>
                        <a:latin typeface="+mj-lt"/>
                      </a:endParaRPr>
                    </a:p>
                  </a:txBody>
                  <a:tcPr/>
                </a:tc>
                <a:tc>
                  <a:txBody>
                    <a:bodyPr/>
                    <a:lstStyle/>
                    <a:p>
                      <a:pPr algn="ctr"/>
                      <a:endParaRPr lang="fr-FR" sz="1300" dirty="0">
                        <a:solidFill>
                          <a:srgbClr val="4D4D4D"/>
                        </a:solidFill>
                        <a:latin typeface="+mj-lt"/>
                      </a:endParaRPr>
                    </a:p>
                  </a:txBody>
                  <a:tcPr/>
                </a:tc>
                <a:tc>
                  <a:txBody>
                    <a:bodyPr/>
                    <a:lstStyle/>
                    <a:p>
                      <a:pPr algn="ctr"/>
                      <a:endParaRPr lang="fr-FR" sz="1300" dirty="0">
                        <a:solidFill>
                          <a:srgbClr val="4D4D4D"/>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300" dirty="0" smtClean="0">
                        <a:solidFill>
                          <a:srgbClr val="4D4D4D"/>
                        </a:solidFill>
                        <a:latin typeface="+mj-lt"/>
                      </a:endParaRPr>
                    </a:p>
                  </a:txBody>
                  <a:tcPr/>
                </a:tc>
                <a:tc>
                  <a:txBody>
                    <a:bodyPr/>
                    <a:lstStyle/>
                    <a:p>
                      <a:pPr algn="ctr"/>
                      <a:endParaRPr lang="fr-FR" sz="1300" dirty="0">
                        <a:solidFill>
                          <a:srgbClr val="4D4D4D"/>
                        </a:solidFill>
                        <a:latin typeface="+mj-lt"/>
                      </a:endParaRPr>
                    </a:p>
                  </a:txBody>
                  <a:tcPr/>
                </a:tc>
                <a:tc>
                  <a:txBody>
                    <a:bodyPr/>
                    <a:lstStyle/>
                    <a:p>
                      <a:pPr algn="ctr"/>
                      <a:endParaRPr lang="fr-FR" sz="1300" dirty="0">
                        <a:solidFill>
                          <a:srgbClr val="4D4D4D"/>
                        </a:solidFill>
                        <a:latin typeface="+mj-lt"/>
                      </a:endParaRPr>
                    </a:p>
                  </a:txBody>
                  <a:tcPr/>
                </a:tc>
              </a:tr>
              <a:tr h="273653">
                <a:tc>
                  <a:txBody>
                    <a:bodyPr/>
                    <a:lstStyle/>
                    <a:p>
                      <a:pPr marL="0" indent="0"/>
                      <a:r>
                        <a:rPr lang="fr-FR" sz="1300" b="0" dirty="0" smtClean="0">
                          <a:solidFill>
                            <a:srgbClr val="4D4D4D"/>
                          </a:solidFill>
                          <a:latin typeface="+mj-lt"/>
                        </a:rPr>
                        <a:t>2.3  Autres évènements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300" dirty="0" smtClean="0">
                          <a:solidFill>
                            <a:srgbClr val="4D4D4D"/>
                          </a:solidFill>
                          <a:latin typeface="+mj-lt"/>
                          <a:cs typeface="Times New Roman"/>
                        </a:rPr>
                        <a:t>√</a:t>
                      </a:r>
                      <a:endParaRPr lang="fr-FR" sz="1300" dirty="0" smtClean="0">
                        <a:solidFill>
                          <a:srgbClr val="4D4D4D"/>
                        </a:solidFill>
                        <a:latin typeface="+mj-lt"/>
                      </a:endParaRPr>
                    </a:p>
                  </a:txBody>
                  <a:tcPr/>
                </a:tc>
                <a:tc>
                  <a:txBody>
                    <a:bodyPr/>
                    <a:lstStyle/>
                    <a:p>
                      <a:pPr algn="ctr"/>
                      <a:endParaRPr lang="fr-FR" sz="1300" dirty="0">
                        <a:solidFill>
                          <a:srgbClr val="4D4D4D"/>
                        </a:solidFill>
                        <a:latin typeface="+mj-lt"/>
                      </a:endParaRPr>
                    </a:p>
                  </a:txBody>
                  <a:tcPr/>
                </a:tc>
                <a:tc>
                  <a:txBody>
                    <a:bodyPr/>
                    <a:lstStyle/>
                    <a:p>
                      <a:pPr algn="ctr"/>
                      <a:endParaRPr lang="fr-FR" sz="1300" dirty="0">
                        <a:solidFill>
                          <a:srgbClr val="4D4D4D"/>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300" dirty="0" smtClean="0">
                        <a:solidFill>
                          <a:srgbClr val="4D4D4D"/>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300" dirty="0" smtClean="0">
                        <a:solidFill>
                          <a:srgbClr val="4D4D4D"/>
                        </a:solidFill>
                        <a:latin typeface="+mj-lt"/>
                      </a:endParaRPr>
                    </a:p>
                  </a:txBody>
                  <a:tcPr/>
                </a:tc>
                <a:tc>
                  <a:txBody>
                    <a:bodyPr/>
                    <a:lstStyle/>
                    <a:p>
                      <a:pPr algn="ctr"/>
                      <a:endParaRPr lang="fr-FR" sz="1300" dirty="0">
                        <a:solidFill>
                          <a:srgbClr val="4D4D4D"/>
                        </a:solidFill>
                        <a:latin typeface="+mj-lt"/>
                      </a:endParaRPr>
                    </a:p>
                  </a:txBody>
                  <a:tcPr/>
                </a:tc>
              </a:tr>
              <a:tr h="273653">
                <a:tc>
                  <a:txBody>
                    <a:bodyPr/>
                    <a:lstStyle/>
                    <a:p>
                      <a:r>
                        <a:rPr lang="fr-FR" sz="1300" b="1" dirty="0" smtClean="0">
                          <a:solidFill>
                            <a:srgbClr val="4D4D4D"/>
                          </a:solidFill>
                          <a:latin typeface="+mj-lt"/>
                        </a:rPr>
                        <a:t>Hors MICE</a:t>
                      </a:r>
                      <a:endParaRPr lang="fr-FR" sz="1300" b="1" dirty="0">
                        <a:solidFill>
                          <a:srgbClr val="4D4D4D"/>
                        </a:solidFill>
                        <a:latin typeface="+mj-lt"/>
                      </a:endParaRPr>
                    </a:p>
                  </a:txBody>
                  <a:tcPr>
                    <a:solidFill>
                      <a:srgbClr val="B7DE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300" kern="1200" dirty="0" smtClean="0">
                          <a:solidFill>
                            <a:srgbClr val="4D4D4D"/>
                          </a:solidFill>
                          <a:latin typeface="+mn-lt"/>
                          <a:ea typeface="+mn-ea"/>
                          <a:cs typeface="Times New Roman"/>
                        </a:rPr>
                        <a:t>√</a:t>
                      </a:r>
                      <a:endParaRPr lang="fr-FR" sz="1300" kern="1200" dirty="0" smtClean="0">
                        <a:solidFill>
                          <a:srgbClr val="4D4D4D"/>
                        </a:solidFill>
                        <a:latin typeface="+mn-lt"/>
                        <a:ea typeface="+mn-ea"/>
                        <a:cs typeface="+mn-cs"/>
                      </a:endParaRPr>
                    </a:p>
                  </a:txBody>
                  <a:tcPr>
                    <a:solidFill>
                      <a:srgbClr val="B7DEE8"/>
                    </a:solidFill>
                  </a:tcPr>
                </a:tc>
                <a:tc>
                  <a:txBody>
                    <a:bodyPr/>
                    <a:lstStyle/>
                    <a:p>
                      <a:pPr algn="ctr"/>
                      <a:endParaRPr lang="fr-FR" sz="1300" dirty="0">
                        <a:solidFill>
                          <a:srgbClr val="4D4D4D"/>
                        </a:solidFill>
                        <a:latin typeface="+mj-lt"/>
                      </a:endParaRPr>
                    </a:p>
                  </a:txBody>
                  <a:tcPr>
                    <a:solidFill>
                      <a:srgbClr val="B7DEE8"/>
                    </a:solidFill>
                  </a:tcPr>
                </a:tc>
                <a:tc>
                  <a:txBody>
                    <a:bodyPr/>
                    <a:lstStyle/>
                    <a:p>
                      <a:pPr algn="ctr"/>
                      <a:endParaRPr lang="fr-FR" sz="1300" dirty="0">
                        <a:solidFill>
                          <a:srgbClr val="4D4D4D"/>
                        </a:solidFill>
                        <a:latin typeface="+mj-lt"/>
                      </a:endParaRPr>
                    </a:p>
                  </a:txBody>
                  <a:tcPr>
                    <a:solidFill>
                      <a:srgbClr val="B7DEE8"/>
                    </a:solidFill>
                  </a:tcPr>
                </a:tc>
                <a:tc>
                  <a:txBody>
                    <a:bodyPr/>
                    <a:lstStyle/>
                    <a:p>
                      <a:pPr algn="ctr"/>
                      <a:endParaRPr lang="fr-FR" sz="1300" dirty="0">
                        <a:solidFill>
                          <a:srgbClr val="4D4D4D"/>
                        </a:solidFill>
                        <a:latin typeface="+mj-lt"/>
                      </a:endParaRPr>
                    </a:p>
                  </a:txBody>
                  <a:tcPr>
                    <a:solidFill>
                      <a:srgbClr val="B7DEE8"/>
                    </a:solidFill>
                  </a:tcPr>
                </a:tc>
                <a:tc>
                  <a:txBody>
                    <a:bodyPr/>
                    <a:lstStyle/>
                    <a:p>
                      <a:pPr algn="ctr"/>
                      <a:endParaRPr lang="fr-FR" sz="1300" dirty="0">
                        <a:solidFill>
                          <a:srgbClr val="4D4D4D"/>
                        </a:solidFill>
                        <a:latin typeface="+mj-lt"/>
                      </a:endParaRPr>
                    </a:p>
                  </a:txBody>
                  <a:tcPr>
                    <a:solidFill>
                      <a:srgbClr val="B7DEE8"/>
                    </a:solidFill>
                  </a:tcPr>
                </a:tc>
                <a:tc>
                  <a:txBody>
                    <a:bodyPr/>
                    <a:lstStyle/>
                    <a:p>
                      <a:pPr algn="ctr"/>
                      <a:r>
                        <a:rPr lang="fr-FR" sz="1300" dirty="0" smtClean="0">
                          <a:solidFill>
                            <a:srgbClr val="4D4D4D"/>
                          </a:solidFill>
                          <a:latin typeface="+mj-lt"/>
                        </a:rPr>
                        <a:t>i</a:t>
                      </a:r>
                      <a:endParaRPr lang="fr-FR" sz="1300" dirty="0">
                        <a:solidFill>
                          <a:srgbClr val="4D4D4D"/>
                        </a:solidFill>
                        <a:latin typeface="+mj-lt"/>
                      </a:endParaRPr>
                    </a:p>
                  </a:txBody>
                  <a:tcPr>
                    <a:solidFill>
                      <a:srgbClr val="B7DEE8"/>
                    </a:solidFill>
                  </a:tcPr>
                </a:tc>
              </a:tr>
              <a:tr h="273653">
                <a:tc>
                  <a:txBody>
                    <a:bodyPr/>
                    <a:lstStyle/>
                    <a:p>
                      <a:r>
                        <a:rPr lang="fr-FR" sz="1300" b="0" dirty="0" smtClean="0">
                          <a:solidFill>
                            <a:srgbClr val="4D4D4D"/>
                          </a:solidFill>
                          <a:latin typeface="+mj-lt"/>
                        </a:rPr>
                        <a:t>3.1  Examens et Concours</a:t>
                      </a:r>
                      <a:endParaRPr lang="fr-FR" sz="1300" b="0" dirty="0">
                        <a:solidFill>
                          <a:srgbClr val="4D4D4D"/>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300" kern="1200" dirty="0" smtClean="0">
                          <a:solidFill>
                            <a:srgbClr val="4D4D4D"/>
                          </a:solidFill>
                          <a:latin typeface="+mn-lt"/>
                          <a:ea typeface="+mn-ea"/>
                          <a:cs typeface="Times New Roman"/>
                        </a:rPr>
                        <a:t>√</a:t>
                      </a:r>
                      <a:endParaRPr lang="fr-FR" sz="1300" kern="1200" dirty="0" smtClean="0">
                        <a:solidFill>
                          <a:srgbClr val="4D4D4D"/>
                        </a:solidFill>
                        <a:latin typeface="+mn-lt"/>
                        <a:ea typeface="+mn-ea"/>
                        <a:cs typeface="+mn-cs"/>
                      </a:endParaRPr>
                    </a:p>
                  </a:txBody>
                  <a:tcPr/>
                </a:tc>
                <a:tc>
                  <a:txBody>
                    <a:bodyPr/>
                    <a:lstStyle/>
                    <a:p>
                      <a:pPr algn="ctr"/>
                      <a:endParaRPr lang="fr-FR" sz="1300" dirty="0">
                        <a:solidFill>
                          <a:srgbClr val="4D4D4D"/>
                        </a:solidFill>
                        <a:latin typeface="+mj-lt"/>
                      </a:endParaRPr>
                    </a:p>
                  </a:txBody>
                  <a:tcPr/>
                </a:tc>
                <a:tc>
                  <a:txBody>
                    <a:bodyPr/>
                    <a:lstStyle/>
                    <a:p>
                      <a:pPr algn="ctr"/>
                      <a:endParaRPr lang="fr-FR" sz="1300" dirty="0">
                        <a:solidFill>
                          <a:srgbClr val="4D4D4D"/>
                        </a:solidFill>
                        <a:latin typeface="+mj-lt"/>
                      </a:endParaRPr>
                    </a:p>
                  </a:txBody>
                  <a:tcPr/>
                </a:tc>
                <a:tc>
                  <a:txBody>
                    <a:bodyPr/>
                    <a:lstStyle/>
                    <a:p>
                      <a:pPr algn="ctr"/>
                      <a:endParaRPr lang="fr-FR" sz="1300" dirty="0">
                        <a:solidFill>
                          <a:srgbClr val="4D4D4D"/>
                        </a:solidFill>
                        <a:latin typeface="+mj-lt"/>
                      </a:endParaRPr>
                    </a:p>
                  </a:txBody>
                  <a:tcPr/>
                </a:tc>
                <a:tc>
                  <a:txBody>
                    <a:bodyPr/>
                    <a:lstStyle/>
                    <a:p>
                      <a:pPr algn="ctr"/>
                      <a:endParaRPr lang="fr-FR" sz="1300" dirty="0">
                        <a:solidFill>
                          <a:srgbClr val="4D4D4D"/>
                        </a:solidFill>
                        <a:latin typeface="+mj-lt"/>
                      </a:endParaRPr>
                    </a:p>
                  </a:txBody>
                  <a:tcPr/>
                </a:tc>
                <a:tc>
                  <a:txBody>
                    <a:bodyPr/>
                    <a:lstStyle/>
                    <a:p>
                      <a:pPr algn="ctr"/>
                      <a:r>
                        <a:rPr lang="fr-FR" sz="1300" dirty="0" smtClean="0">
                          <a:solidFill>
                            <a:srgbClr val="4D4D4D"/>
                          </a:solidFill>
                          <a:latin typeface="+mj-lt"/>
                        </a:rPr>
                        <a:t>i</a:t>
                      </a:r>
                      <a:endParaRPr lang="fr-FR" sz="1300" dirty="0">
                        <a:solidFill>
                          <a:srgbClr val="4D4D4D"/>
                        </a:solidFill>
                        <a:latin typeface="+mj-lt"/>
                      </a:endParaRPr>
                    </a:p>
                  </a:txBody>
                  <a:tcPr/>
                </a:tc>
              </a:tr>
              <a:tr h="273653">
                <a:tc>
                  <a:txBody>
                    <a:bodyPr/>
                    <a:lstStyle/>
                    <a:p>
                      <a:r>
                        <a:rPr lang="fr-FR" sz="1300" b="0" dirty="0" smtClean="0">
                          <a:solidFill>
                            <a:srgbClr val="4D4D4D"/>
                          </a:solidFill>
                          <a:latin typeface="+mj-lt"/>
                        </a:rPr>
                        <a:t>3.2  Spectacles et Festif</a:t>
                      </a:r>
                      <a:endParaRPr lang="fr-FR" sz="1300" b="0" dirty="0">
                        <a:solidFill>
                          <a:srgbClr val="4D4D4D"/>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300" kern="1200" dirty="0" smtClean="0">
                          <a:solidFill>
                            <a:srgbClr val="4D4D4D"/>
                          </a:solidFill>
                          <a:latin typeface="+mn-lt"/>
                          <a:ea typeface="+mn-ea"/>
                          <a:cs typeface="Times New Roman"/>
                        </a:rPr>
                        <a:t>√</a:t>
                      </a:r>
                      <a:endParaRPr lang="fr-FR" sz="1300" kern="1200" dirty="0" smtClean="0">
                        <a:solidFill>
                          <a:srgbClr val="4D4D4D"/>
                        </a:solidFill>
                        <a:latin typeface="+mn-lt"/>
                        <a:ea typeface="+mn-ea"/>
                        <a:cs typeface="+mn-cs"/>
                      </a:endParaRPr>
                    </a:p>
                  </a:txBody>
                  <a:tcPr/>
                </a:tc>
                <a:tc>
                  <a:txBody>
                    <a:bodyPr/>
                    <a:lstStyle/>
                    <a:p>
                      <a:pPr algn="ctr"/>
                      <a:endParaRPr lang="fr-FR" sz="1300" dirty="0">
                        <a:solidFill>
                          <a:srgbClr val="4D4D4D"/>
                        </a:solidFill>
                        <a:latin typeface="+mj-lt"/>
                      </a:endParaRPr>
                    </a:p>
                  </a:txBody>
                  <a:tcPr/>
                </a:tc>
                <a:tc>
                  <a:txBody>
                    <a:bodyPr/>
                    <a:lstStyle/>
                    <a:p>
                      <a:pPr algn="ctr"/>
                      <a:endParaRPr lang="fr-FR" sz="1300" dirty="0">
                        <a:solidFill>
                          <a:srgbClr val="4D4D4D"/>
                        </a:solidFill>
                        <a:latin typeface="+mj-lt"/>
                      </a:endParaRPr>
                    </a:p>
                  </a:txBody>
                  <a:tcPr/>
                </a:tc>
                <a:tc>
                  <a:txBody>
                    <a:bodyPr/>
                    <a:lstStyle/>
                    <a:p>
                      <a:pPr algn="ctr"/>
                      <a:endParaRPr lang="fr-FR" sz="1300" dirty="0">
                        <a:solidFill>
                          <a:srgbClr val="4D4D4D"/>
                        </a:solidFill>
                        <a:latin typeface="+mj-lt"/>
                      </a:endParaRPr>
                    </a:p>
                  </a:txBody>
                  <a:tcPr/>
                </a:tc>
                <a:tc>
                  <a:txBody>
                    <a:bodyPr/>
                    <a:lstStyle/>
                    <a:p>
                      <a:pPr algn="ctr"/>
                      <a:endParaRPr lang="fr-FR" sz="1300" dirty="0">
                        <a:solidFill>
                          <a:srgbClr val="4D4D4D"/>
                        </a:solidFill>
                        <a:latin typeface="+mj-lt"/>
                      </a:endParaRPr>
                    </a:p>
                  </a:txBody>
                  <a:tcPr/>
                </a:tc>
                <a:tc>
                  <a:txBody>
                    <a:bodyPr/>
                    <a:lstStyle/>
                    <a:p>
                      <a:pPr algn="ctr"/>
                      <a:endParaRPr lang="fr-FR" sz="1300" dirty="0">
                        <a:solidFill>
                          <a:srgbClr val="4D4D4D"/>
                        </a:solidFill>
                        <a:latin typeface="+mj-lt"/>
                      </a:endParaRPr>
                    </a:p>
                  </a:txBody>
                  <a:tcPr/>
                </a:tc>
              </a:tr>
            </a:tbl>
          </a:graphicData>
        </a:graphic>
      </p:graphicFrame>
      <p:sp>
        <p:nvSpPr>
          <p:cNvPr id="7" name="ZoneTexte 6"/>
          <p:cNvSpPr txBox="1"/>
          <p:nvPr/>
        </p:nvSpPr>
        <p:spPr>
          <a:xfrm>
            <a:off x="310896" y="5960225"/>
            <a:ext cx="8513064" cy="307777"/>
          </a:xfrm>
          <a:prstGeom prst="rect">
            <a:avLst/>
          </a:prstGeom>
          <a:noFill/>
        </p:spPr>
        <p:txBody>
          <a:bodyPr wrap="square" rtlCol="0">
            <a:spAutoFit/>
          </a:bodyPr>
          <a:lstStyle/>
          <a:p>
            <a:pPr algn="ctr"/>
            <a:r>
              <a:rPr lang="fr-FR" sz="1400" dirty="0" smtClean="0">
                <a:solidFill>
                  <a:srgbClr val="4D4D4D"/>
                </a:solidFill>
                <a:latin typeface="+mj-lt"/>
                <a:cs typeface="Times New Roman"/>
              </a:rPr>
              <a:t>√ : comptabilisé		(Vide) : non présent		i : identifié mais non recensé   </a:t>
            </a:r>
            <a:endParaRPr lang="fr-FR" sz="1400" dirty="0">
              <a:solidFill>
                <a:srgbClr val="4D4D4D"/>
              </a:solidFill>
              <a:latin typeface="+mj-lt"/>
            </a:endParaRPr>
          </a:p>
        </p:txBody>
      </p:sp>
      <p:sp>
        <p:nvSpPr>
          <p:cNvPr id="5" name="Titre 1"/>
          <p:cNvSpPr txBox="1">
            <a:spLocks/>
          </p:cNvSpPr>
          <p:nvPr/>
        </p:nvSpPr>
        <p:spPr bwMode="auto">
          <a:xfrm>
            <a:off x="1469876" y="0"/>
            <a:ext cx="7280931"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lvl="0" indent="-571500" fontAlgn="auto">
              <a:spcAft>
                <a:spcPts val="0"/>
              </a:spcAft>
              <a:defRPr/>
            </a:pPr>
            <a:r>
              <a:rPr lang="fr-FR" sz="2600" b="1" dirty="0" smtClean="0">
                <a:solidFill>
                  <a:schemeClr val="bg1"/>
                </a:solidFill>
                <a:latin typeface="Arial" pitchFamily="34" charset="0"/>
                <a:ea typeface="+mj-ea"/>
                <a:cs typeface="Arial" pitchFamily="34" charset="0"/>
              </a:rPr>
              <a:t> Comptabilisation </a:t>
            </a:r>
            <a:r>
              <a:rPr lang="fr-FR" sz="2600" b="1" dirty="0">
                <a:solidFill>
                  <a:schemeClr val="bg1"/>
                </a:solidFill>
                <a:latin typeface="Arial" pitchFamily="34" charset="0"/>
                <a:ea typeface="+mj-ea"/>
                <a:cs typeface="Arial" pitchFamily="34" charset="0"/>
              </a:rPr>
              <a:t>des journées-participants</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767952"/>
            <a:ext cx="9144000" cy="6090047"/>
          </a:xfrm>
          <a:prstGeom prst="rect">
            <a:avLst/>
          </a:prstGeom>
          <a:noFill/>
          <a:ln w="9525">
            <a:noFill/>
            <a:miter lim="800000"/>
            <a:headEnd/>
            <a:tailEnd/>
          </a:ln>
          <a:effectLst/>
        </p:spPr>
      </p:pic>
      <p:pic>
        <p:nvPicPr>
          <p:cNvPr id="7" name="Image 6" descr="bandeau-noir.jpg"/>
          <p:cNvPicPr>
            <a:picLocks noChangeAspect="1"/>
          </p:cNvPicPr>
          <p:nvPr/>
        </p:nvPicPr>
        <p:blipFill>
          <a:blip r:embed="rId4" cstate="email"/>
          <a:srcRect/>
          <a:stretch>
            <a:fillRect/>
          </a:stretch>
        </p:blipFill>
        <p:spPr bwMode="auto">
          <a:xfrm>
            <a:off x="0" y="0"/>
            <a:ext cx="9144000" cy="1203325"/>
          </a:xfrm>
          <a:prstGeom prst="rect">
            <a:avLst/>
          </a:prstGeom>
          <a:noFill/>
          <a:ln w="9525">
            <a:noFill/>
            <a:miter lim="800000"/>
            <a:headEnd/>
            <a:tailEnd/>
          </a:ln>
        </p:spPr>
      </p:pic>
      <p:sp>
        <p:nvSpPr>
          <p:cNvPr id="3" name="Titre 1"/>
          <p:cNvSpPr txBox="1">
            <a:spLocks/>
          </p:cNvSpPr>
          <p:nvPr/>
        </p:nvSpPr>
        <p:spPr bwMode="auto">
          <a:xfrm>
            <a:off x="1469877" y="-1"/>
            <a:ext cx="7280931"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lvl="0" indent="-571500" algn="ctr" fontAlgn="auto">
              <a:spcAft>
                <a:spcPts val="0"/>
              </a:spcAft>
              <a:defRPr/>
            </a:pPr>
            <a:r>
              <a:rPr lang="fr-FR" sz="2600" b="1" dirty="0" smtClean="0">
                <a:solidFill>
                  <a:schemeClr val="bg1"/>
                </a:solidFill>
                <a:latin typeface="Arial" pitchFamily="34" charset="0"/>
                <a:cs typeface="Arial" pitchFamily="34" charset="0"/>
              </a:rPr>
              <a:t>II) Offre d’accueil de Tourisme d’Affaires </a:t>
            </a:r>
          </a:p>
          <a:p>
            <a:pPr marL="571500" lvl="0" indent="-571500" algn="ctr" fontAlgn="auto">
              <a:spcAft>
                <a:spcPts val="0"/>
              </a:spcAft>
              <a:defRPr/>
            </a:pPr>
            <a:r>
              <a:rPr lang="fr-FR" sz="2600" b="1" dirty="0" smtClean="0">
                <a:solidFill>
                  <a:schemeClr val="bg1"/>
                </a:solidFill>
                <a:latin typeface="Arial" pitchFamily="34" charset="0"/>
                <a:cs typeface="Arial" pitchFamily="34" charset="0"/>
              </a:rPr>
              <a:t>du Grand Lyon</a:t>
            </a:r>
            <a:endParaRPr lang="fr-FR" sz="2600" b="1" i="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3088" y="1270000"/>
            <a:ext cx="7851775" cy="4809067"/>
          </a:xfrm>
        </p:spPr>
        <p:txBody>
          <a:bodyPr numCol="1"/>
          <a:lstStyle/>
          <a:p>
            <a:pPr algn="just"/>
            <a:r>
              <a:rPr lang="fr-FR" sz="1600" dirty="0" smtClean="0">
                <a:latin typeface="Arial" pitchFamily="34" charset="0"/>
                <a:cs typeface="Arial" pitchFamily="34" charset="0"/>
              </a:rPr>
              <a:t>L’offre d’accueil d’évènements d’affaires du Grand Lyon est présentée ci-après, chaque structure étant recensée de manière exhaustive et classée selon sa catégorie. </a:t>
            </a:r>
          </a:p>
          <a:p>
            <a:endParaRPr lang="fr-FR" sz="600" dirty="0" smtClean="0">
              <a:latin typeface="Arial" pitchFamily="34" charset="0"/>
              <a:cs typeface="Arial" pitchFamily="34" charset="0"/>
            </a:endParaRPr>
          </a:p>
          <a:p>
            <a:pPr>
              <a:buClr>
                <a:srgbClr val="00A6C8"/>
              </a:buClr>
              <a:buFont typeface="Wingdings" pitchFamily="2" charset="2"/>
              <a:buChar char="Ø"/>
            </a:pPr>
            <a:r>
              <a:rPr lang="fr-FR" sz="1600" dirty="0" smtClean="0">
                <a:latin typeface="+mj-lt"/>
              </a:rPr>
              <a:t> Centres des Congrès et Parcs des Expositions</a:t>
            </a:r>
          </a:p>
          <a:p>
            <a:pPr>
              <a:buClr>
                <a:srgbClr val="00A6C8"/>
              </a:buClr>
              <a:buFont typeface="Wingdings" pitchFamily="2" charset="2"/>
              <a:buChar char="Ø"/>
            </a:pPr>
            <a:endParaRPr lang="fr-FR" sz="2000" dirty="0" smtClean="0">
              <a:latin typeface="+mj-lt"/>
              <a:cs typeface="Arial" pitchFamily="34" charset="0"/>
            </a:endParaRPr>
          </a:p>
          <a:p>
            <a:pPr lvl="2">
              <a:buFont typeface="Arial" pitchFamily="34" charset="0"/>
              <a:buChar char="•"/>
            </a:pPr>
            <a:endParaRPr lang="fr-FR" sz="1400" dirty="0" smtClean="0">
              <a:latin typeface="+mj-lt"/>
            </a:endParaRPr>
          </a:p>
          <a:p>
            <a:pPr lvl="2">
              <a:buFont typeface="Arial" pitchFamily="34" charset="0"/>
              <a:buChar char="•"/>
            </a:pPr>
            <a:endParaRPr lang="fr-FR" sz="1400" dirty="0" smtClean="0">
              <a:latin typeface="+mj-lt"/>
            </a:endParaRPr>
          </a:p>
          <a:p>
            <a:pPr lvl="2">
              <a:buFont typeface="Arial" pitchFamily="34" charset="0"/>
              <a:buChar char="•"/>
            </a:pPr>
            <a:endParaRPr lang="fr-FR" sz="1400" dirty="0" smtClean="0">
              <a:latin typeface="+mj-lt"/>
            </a:endParaRPr>
          </a:p>
          <a:p>
            <a:pPr lvl="2">
              <a:buFont typeface="Arial" pitchFamily="34" charset="0"/>
              <a:buChar char="•"/>
            </a:pPr>
            <a:endParaRPr lang="fr-FR" sz="1400" dirty="0" smtClean="0">
              <a:latin typeface="+mj-lt"/>
            </a:endParaRPr>
          </a:p>
          <a:p>
            <a:pPr lvl="2">
              <a:buFont typeface="Arial" pitchFamily="34" charset="0"/>
              <a:buChar char="•"/>
            </a:pPr>
            <a:endParaRPr lang="fr-FR" sz="1400" dirty="0" smtClean="0">
              <a:latin typeface="+mj-lt"/>
            </a:endParaRPr>
          </a:p>
          <a:p>
            <a:pPr lvl="2">
              <a:buFont typeface="Arial" pitchFamily="34" charset="0"/>
              <a:buChar char="•"/>
            </a:pPr>
            <a:endParaRPr lang="fr-FR" sz="1400" dirty="0" smtClean="0">
              <a:latin typeface="+mj-lt"/>
            </a:endParaRPr>
          </a:p>
          <a:p>
            <a:pPr lvl="2">
              <a:buFont typeface="Arial" pitchFamily="34" charset="0"/>
              <a:buChar char="•"/>
            </a:pPr>
            <a:endParaRPr lang="fr-FR" sz="1400" dirty="0" smtClean="0">
              <a:latin typeface="+mj-lt"/>
            </a:endParaRPr>
          </a:p>
          <a:p>
            <a:endParaRPr lang="fr-FR" sz="2000" dirty="0" smtClean="0">
              <a:latin typeface="Arial" pitchFamily="34" charset="0"/>
              <a:cs typeface="Arial" pitchFamily="34" charset="0"/>
            </a:endParaRPr>
          </a:p>
          <a:p>
            <a:pPr lvl="2" algn="just">
              <a:buClr>
                <a:srgbClr val="00A6C8"/>
              </a:buClr>
              <a:buFont typeface="Arial" pitchFamily="34" charset="0"/>
              <a:buChar char="•"/>
            </a:pPr>
            <a:endParaRPr lang="fr-FR" sz="1400" dirty="0" smtClean="0">
              <a:latin typeface="Arial" pitchFamily="34" charset="0"/>
              <a:cs typeface="Arial" pitchFamily="34" charset="0"/>
            </a:endParaRPr>
          </a:p>
          <a:p>
            <a:pPr algn="just">
              <a:buClr>
                <a:srgbClr val="00A6C8"/>
              </a:buClr>
              <a:buFont typeface="Arial" pitchFamily="34" charset="0"/>
              <a:buChar char="•"/>
            </a:pPr>
            <a:r>
              <a:rPr lang="fr-FR" sz="1400" b="0" kern="1200" dirty="0" smtClean="0">
                <a:latin typeface="Arial" pitchFamily="34" charset="0"/>
                <a:cs typeface="Arial" pitchFamily="34" charset="0"/>
              </a:rPr>
              <a:t>Ces 5 structures, d’une superficie totale de </a:t>
            </a:r>
            <a:r>
              <a:rPr lang="fr-FR" sz="1400" kern="1200" dirty="0" smtClean="0">
                <a:solidFill>
                  <a:srgbClr val="00A6C8"/>
                </a:solidFill>
                <a:latin typeface="Arial" pitchFamily="34" charset="0"/>
                <a:cs typeface="Arial" pitchFamily="34" charset="0"/>
              </a:rPr>
              <a:t>174 400 m² </a:t>
            </a:r>
            <a:r>
              <a:rPr lang="fr-FR" sz="1400" b="0" kern="1200" dirty="0" smtClean="0">
                <a:latin typeface="Arial" pitchFamily="34" charset="0"/>
                <a:cs typeface="Arial" pitchFamily="34" charset="0"/>
              </a:rPr>
              <a:t>(soit </a:t>
            </a:r>
            <a:r>
              <a:rPr lang="fr-FR" sz="1400" kern="1200" dirty="0" smtClean="0">
                <a:solidFill>
                  <a:srgbClr val="00A6C8"/>
                </a:solidFill>
                <a:latin typeface="Arial" pitchFamily="34" charset="0"/>
                <a:cs typeface="Arial" pitchFamily="34" charset="0"/>
              </a:rPr>
              <a:t>80,4% de la superficie au sol disponible au sein du Grand Lyon</a:t>
            </a:r>
            <a:r>
              <a:rPr lang="fr-FR" sz="1400" b="0" kern="1200" dirty="0" smtClean="0">
                <a:latin typeface="Arial" pitchFamily="34" charset="0"/>
                <a:cs typeface="Arial" pitchFamily="34" charset="0"/>
              </a:rPr>
              <a:t>), sont les sites de forte capacité du Grand Lyon, permettant l’accueil d’évènements de taille importante (Salons, Congrès Internationaux…).</a:t>
            </a:r>
          </a:p>
        </p:txBody>
      </p:sp>
      <p:graphicFrame>
        <p:nvGraphicFramePr>
          <p:cNvPr id="4" name="Espace réservé du contenu 3"/>
          <p:cNvGraphicFramePr>
            <a:graphicFrameLocks/>
          </p:cNvGraphicFramePr>
          <p:nvPr>
            <p:extLst>
              <p:ext uri="{D42A27DB-BD31-4B8C-83A1-F6EECF244321}">
                <p14:modId xmlns="" xmlns:p14="http://schemas.microsoft.com/office/powerpoint/2010/main" val="150704873"/>
              </p:ext>
            </p:extLst>
          </p:nvPr>
        </p:nvGraphicFramePr>
        <p:xfrm>
          <a:off x="1358711" y="2564115"/>
          <a:ext cx="5897044" cy="2884810"/>
        </p:xfrm>
        <a:graphic>
          <a:graphicData uri="http://schemas.openxmlformats.org/drawingml/2006/table">
            <a:tbl>
              <a:tblPr firstRow="1" bandRow="1">
                <a:tableStyleId>{5C22544A-7EE6-4342-B048-85BDC9FD1C3A}</a:tableStyleId>
              </a:tblPr>
              <a:tblGrid>
                <a:gridCol w="2417186"/>
                <a:gridCol w="1116435"/>
                <a:gridCol w="1223515"/>
                <a:gridCol w="1139908"/>
              </a:tblGrid>
              <a:tr h="879797">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Etablissement</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Superficie totale des salles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Activité  restauration</a:t>
                      </a:r>
                    </a:p>
                  </a:txBody>
                  <a:tcPr anchor="ctr">
                    <a:solidFill>
                      <a:srgbClr val="00A6C8"/>
                    </a:solidFill>
                  </a:tcPr>
                </a:tc>
              </a:tr>
              <a:tr h="331571">
                <a:tc>
                  <a:txBody>
                    <a:bodyPr/>
                    <a:lstStyle/>
                    <a:p>
                      <a:pPr algn="ctr" rtl="0" fontAlgn="ctr"/>
                      <a:r>
                        <a:rPr lang="fr-FR" sz="1200" b="0" i="0" u="none" strike="noStrike" cap="all" baseline="0" dirty="0" smtClean="0">
                          <a:solidFill>
                            <a:srgbClr val="404040"/>
                          </a:solidFill>
                          <a:latin typeface="Arial"/>
                        </a:rPr>
                        <a:t>EUREXPO</a:t>
                      </a:r>
                      <a:endParaRPr lang="fr-FR" sz="1200" b="0" i="0" u="none" strike="noStrike" cap="all" baseline="0" dirty="0">
                        <a:solidFill>
                          <a:srgbClr val="404040"/>
                        </a:solidFill>
                        <a:latin typeface="Arial"/>
                      </a:endParaRPr>
                    </a:p>
                  </a:txBody>
                  <a:tcPr marL="9525" marR="9525" marT="9525" marB="0" anchor="ctr">
                    <a:solidFill>
                      <a:srgbClr val="B7DEE8"/>
                    </a:solidFill>
                  </a:tcPr>
                </a:tc>
                <a:tc>
                  <a:txBody>
                    <a:bodyPr/>
                    <a:lstStyle/>
                    <a:p>
                      <a:pPr algn="ctr" rtl="0" fontAlgn="ctr"/>
                      <a:r>
                        <a:rPr lang="fr-FR" sz="1200" b="0" i="0" u="none" strike="noStrike" dirty="0">
                          <a:solidFill>
                            <a:srgbClr val="404040"/>
                          </a:solidFill>
                          <a:latin typeface="Arial"/>
                        </a:rPr>
                        <a:t>120 000 m² </a:t>
                      </a:r>
                    </a:p>
                  </a:txBody>
                  <a:tcPr marL="9525" marR="9525" marT="9525" marB="0" anchor="ctr">
                    <a:solidFill>
                      <a:srgbClr val="B7DEE8"/>
                    </a:solidFill>
                  </a:tcPr>
                </a:tc>
                <a:tc>
                  <a:txBody>
                    <a:bodyPr/>
                    <a:lstStyle/>
                    <a:p>
                      <a:pPr algn="ctr" rtl="0" fontAlgn="ctr"/>
                      <a:r>
                        <a:rPr lang="fr-FR" sz="1200" b="0" i="0" u="none" strike="noStrike">
                          <a:solidFill>
                            <a:srgbClr val="404040"/>
                          </a:solidFill>
                          <a:latin typeface="Arial"/>
                        </a:rPr>
                        <a:t>120 000 pax </a:t>
                      </a:r>
                    </a:p>
                  </a:txBody>
                  <a:tcPr marL="9525" marR="9525" marT="9525" marB="0" anchor="ctr">
                    <a:solidFill>
                      <a:srgbClr val="B7DEE8"/>
                    </a:solidFill>
                  </a:tcPr>
                </a:tc>
                <a:tc>
                  <a:txBody>
                    <a:bodyPr/>
                    <a:lstStyle/>
                    <a:p>
                      <a:pPr algn="ctr" rtl="0" fontAlgn="ctr"/>
                      <a:r>
                        <a:rPr lang="fr-FR" sz="1200" b="0" i="0" u="none" strike="noStrike">
                          <a:solidFill>
                            <a:srgbClr val="404040"/>
                          </a:solidFill>
                          <a:latin typeface="Arial"/>
                        </a:rPr>
                        <a:t>Oui </a:t>
                      </a:r>
                    </a:p>
                  </a:txBody>
                  <a:tcPr marL="9525" marR="9525" marT="9525" marB="0" anchor="ctr">
                    <a:solidFill>
                      <a:srgbClr val="B7DEE8"/>
                    </a:solidFill>
                  </a:tcPr>
                </a:tc>
              </a:tr>
              <a:tr h="347158">
                <a:tc>
                  <a:txBody>
                    <a:bodyPr/>
                    <a:lstStyle/>
                    <a:p>
                      <a:pPr algn="ctr" rtl="0" fontAlgn="ctr"/>
                      <a:r>
                        <a:rPr lang="fr-FR" sz="1200" b="0" i="0" u="none" strike="noStrike" cap="all" baseline="0" dirty="0" smtClean="0">
                          <a:solidFill>
                            <a:srgbClr val="404040"/>
                          </a:solidFill>
                          <a:latin typeface="Arial"/>
                        </a:rPr>
                        <a:t>Cité Internationale </a:t>
                      </a:r>
                      <a:endParaRPr lang="fr-FR" sz="1200" b="0" i="0" u="none" strike="noStrike" cap="all" baseline="0" dirty="0">
                        <a:solidFill>
                          <a:srgbClr val="404040"/>
                        </a:solidFill>
                        <a:latin typeface="Arial"/>
                      </a:endParaRPr>
                    </a:p>
                  </a:txBody>
                  <a:tcPr marL="9525" marR="9525" marT="9525" marB="0" anchor="ctr">
                    <a:solidFill>
                      <a:srgbClr val="F3F9FA"/>
                    </a:solidFill>
                  </a:tcPr>
                </a:tc>
                <a:tc>
                  <a:txBody>
                    <a:bodyPr/>
                    <a:lstStyle/>
                    <a:p>
                      <a:pPr algn="ctr" rtl="0" fontAlgn="ctr"/>
                      <a:r>
                        <a:rPr lang="fr-FR" sz="1200" b="0" i="0" u="none" strike="noStrike" dirty="0">
                          <a:solidFill>
                            <a:srgbClr val="404040"/>
                          </a:solidFill>
                          <a:latin typeface="Arial"/>
                        </a:rPr>
                        <a:t>25 000 m² </a:t>
                      </a:r>
                    </a:p>
                  </a:txBody>
                  <a:tcPr marL="9525" marR="9525" marT="9525" marB="0" anchor="ctr">
                    <a:solidFill>
                      <a:srgbClr val="F3F9FA"/>
                    </a:solidFill>
                  </a:tcPr>
                </a:tc>
                <a:tc>
                  <a:txBody>
                    <a:bodyPr/>
                    <a:lstStyle/>
                    <a:p>
                      <a:pPr algn="ctr" fontAlgn="ctr"/>
                      <a:r>
                        <a:rPr lang="fr-FR" sz="1200" b="0" i="0" u="none" strike="noStrike" dirty="0" smtClean="0">
                          <a:solidFill>
                            <a:srgbClr val="404040"/>
                          </a:solidFill>
                          <a:latin typeface="Arial"/>
                        </a:rPr>
                        <a:t>19 000 pax</a:t>
                      </a:r>
                      <a:r>
                        <a:rPr lang="fr-FR" sz="1200" b="0" i="0" u="none" strike="noStrike" dirty="0">
                          <a:solidFill>
                            <a:srgbClr val="404040"/>
                          </a:solidFill>
                          <a:latin typeface="Arial"/>
                        </a:rPr>
                        <a:t> </a:t>
                      </a:r>
                    </a:p>
                  </a:txBody>
                  <a:tcPr marL="9525" marR="9525" marT="9525" marB="0" anchor="ctr">
                    <a:solidFill>
                      <a:srgbClr val="F3F9FA"/>
                    </a:solidFill>
                  </a:tcPr>
                </a:tc>
                <a:tc>
                  <a:txBody>
                    <a:bodyPr/>
                    <a:lstStyle/>
                    <a:p>
                      <a:pPr algn="ctr" fontAlgn="ctr"/>
                      <a:r>
                        <a:rPr lang="fr-FR" sz="1200" b="0" i="0" u="none" strike="noStrike" dirty="0">
                          <a:solidFill>
                            <a:srgbClr val="404040"/>
                          </a:solidFill>
                          <a:latin typeface="Arial"/>
                        </a:rPr>
                        <a:t> </a:t>
                      </a:r>
                      <a:r>
                        <a:rPr lang="fr-FR" sz="1200" b="0" i="0" u="none" strike="noStrike" dirty="0" smtClean="0">
                          <a:solidFill>
                            <a:srgbClr val="404040"/>
                          </a:solidFill>
                          <a:latin typeface="Arial"/>
                        </a:rPr>
                        <a:t>-</a:t>
                      </a:r>
                      <a:endParaRPr lang="fr-FR" sz="1200" b="0" i="0" u="none" strike="noStrike" dirty="0">
                        <a:solidFill>
                          <a:srgbClr val="404040"/>
                        </a:solidFill>
                        <a:latin typeface="Arial"/>
                      </a:endParaRPr>
                    </a:p>
                  </a:txBody>
                  <a:tcPr marL="9525" marR="9525" marT="9525" marB="0" anchor="ctr">
                    <a:solidFill>
                      <a:srgbClr val="F3F9FA"/>
                    </a:solidFill>
                  </a:tcPr>
                </a:tc>
              </a:tr>
              <a:tr h="331571">
                <a:tc>
                  <a:txBody>
                    <a:bodyPr/>
                    <a:lstStyle/>
                    <a:p>
                      <a:pPr algn="ctr" rtl="0" fontAlgn="ctr"/>
                      <a:r>
                        <a:rPr lang="fr-FR" sz="1200" b="0" i="0" u="none" strike="noStrike" cap="all" baseline="0" dirty="0">
                          <a:solidFill>
                            <a:srgbClr val="404040"/>
                          </a:solidFill>
                          <a:latin typeface="Arial"/>
                        </a:rPr>
                        <a:t>Halle Tony Garnier </a:t>
                      </a:r>
                    </a:p>
                  </a:txBody>
                  <a:tcPr marL="9525" marR="9525" marT="9525" marB="0" anchor="ctr">
                    <a:solidFill>
                      <a:srgbClr val="B7DEE8"/>
                    </a:solidFill>
                  </a:tcPr>
                </a:tc>
                <a:tc>
                  <a:txBody>
                    <a:bodyPr/>
                    <a:lstStyle/>
                    <a:p>
                      <a:pPr algn="ctr" rtl="0" fontAlgn="ctr"/>
                      <a:r>
                        <a:rPr lang="fr-FR" sz="1200" b="0" i="0" u="none" strike="noStrike" dirty="0">
                          <a:solidFill>
                            <a:srgbClr val="404040"/>
                          </a:solidFill>
                          <a:latin typeface="Arial"/>
                        </a:rPr>
                        <a:t>17 000 m² </a:t>
                      </a:r>
                    </a:p>
                  </a:txBody>
                  <a:tcPr marL="9525" marR="9525" marT="9525" marB="0" anchor="ctr">
                    <a:solidFill>
                      <a:srgbClr val="B7DEE8"/>
                    </a:solidFill>
                  </a:tcPr>
                </a:tc>
                <a:tc>
                  <a:txBody>
                    <a:bodyPr/>
                    <a:lstStyle/>
                    <a:p>
                      <a:pPr algn="ctr" rtl="0" fontAlgn="ctr"/>
                      <a:r>
                        <a:rPr lang="fr-FR" sz="1200" b="0" i="0" u="none" strike="noStrike" dirty="0">
                          <a:solidFill>
                            <a:srgbClr val="404040"/>
                          </a:solidFill>
                          <a:latin typeface="Arial"/>
                        </a:rPr>
                        <a:t>17 000 pax </a:t>
                      </a:r>
                    </a:p>
                  </a:txBody>
                  <a:tcPr marL="9525" marR="9525" marT="9525" marB="0" anchor="ctr">
                    <a:solidFill>
                      <a:srgbClr val="B7DEE8"/>
                    </a:solidFill>
                  </a:tcPr>
                </a:tc>
                <a:tc>
                  <a:txBody>
                    <a:bodyPr/>
                    <a:lstStyle/>
                    <a:p>
                      <a:pPr algn="ctr" rtl="0" fontAlgn="ctr"/>
                      <a:r>
                        <a:rPr lang="fr-FR" sz="1200" b="0" i="0" u="none" strike="noStrike">
                          <a:solidFill>
                            <a:srgbClr val="404040"/>
                          </a:solidFill>
                          <a:latin typeface="Arial"/>
                        </a:rPr>
                        <a:t>Oui </a:t>
                      </a:r>
                    </a:p>
                  </a:txBody>
                  <a:tcPr marL="9525" marR="9525" marT="9525" marB="0" anchor="ctr">
                    <a:solidFill>
                      <a:srgbClr val="B7DEE8"/>
                    </a:solidFill>
                  </a:tcPr>
                </a:tc>
              </a:tr>
              <a:tr h="331571">
                <a:tc>
                  <a:txBody>
                    <a:bodyPr/>
                    <a:lstStyle/>
                    <a:p>
                      <a:pPr algn="ctr" rtl="0" fontAlgn="ctr"/>
                      <a:r>
                        <a:rPr lang="fr-FR" sz="1200" b="0" i="0" u="none" strike="noStrike" cap="all" baseline="0" dirty="0">
                          <a:solidFill>
                            <a:srgbClr val="404040"/>
                          </a:solidFill>
                          <a:latin typeface="Arial"/>
                        </a:rPr>
                        <a:t>Espace Double Mixte </a:t>
                      </a:r>
                    </a:p>
                  </a:txBody>
                  <a:tcPr marL="9525" marR="9525" marT="9525" marB="0" anchor="ctr"/>
                </a:tc>
                <a:tc>
                  <a:txBody>
                    <a:bodyPr/>
                    <a:lstStyle/>
                    <a:p>
                      <a:pPr algn="ctr" rtl="0" fontAlgn="ctr"/>
                      <a:r>
                        <a:rPr lang="fr-FR" sz="1200" b="0" i="0" u="none" strike="noStrike">
                          <a:solidFill>
                            <a:srgbClr val="404040"/>
                          </a:solidFill>
                          <a:latin typeface="Arial"/>
                        </a:rPr>
                        <a:t>10 000 m² </a:t>
                      </a:r>
                    </a:p>
                  </a:txBody>
                  <a:tcPr marL="9525" marR="9525" marT="9525" marB="0" anchor="ctr"/>
                </a:tc>
                <a:tc>
                  <a:txBody>
                    <a:bodyPr/>
                    <a:lstStyle/>
                    <a:p>
                      <a:pPr algn="ctr" rtl="0" fontAlgn="ctr"/>
                      <a:r>
                        <a:rPr lang="fr-FR" sz="1200" b="0" i="0" u="none" strike="noStrike" dirty="0">
                          <a:solidFill>
                            <a:srgbClr val="404040"/>
                          </a:solidFill>
                          <a:latin typeface="Arial"/>
                        </a:rPr>
                        <a:t>5 000 pax </a:t>
                      </a:r>
                    </a:p>
                  </a:txBody>
                  <a:tcPr marL="9525" marR="9525" marT="9525" marB="0" anchor="ctr"/>
                </a:tc>
                <a:tc>
                  <a:txBody>
                    <a:bodyPr/>
                    <a:lstStyle/>
                    <a:p>
                      <a:pPr algn="ctr" rtl="0" fontAlgn="ctr"/>
                      <a:r>
                        <a:rPr lang="fr-FR" sz="1200" b="0" i="0" u="none" strike="noStrike" dirty="0">
                          <a:solidFill>
                            <a:srgbClr val="404040"/>
                          </a:solidFill>
                          <a:latin typeface="Arial"/>
                        </a:rPr>
                        <a:t>Oui </a:t>
                      </a:r>
                    </a:p>
                  </a:txBody>
                  <a:tcPr marL="9525" marR="9525" marT="9525" marB="0" anchor="ctr"/>
                </a:tc>
              </a:tr>
              <a:tr h="331571">
                <a:tc>
                  <a:txBody>
                    <a:bodyPr/>
                    <a:lstStyle/>
                    <a:p>
                      <a:pPr algn="ctr" rtl="0" fontAlgn="ctr"/>
                      <a:r>
                        <a:rPr lang="fr-FR" sz="1200" b="0" i="0" u="none" strike="noStrike" cap="all" baseline="0" dirty="0">
                          <a:solidFill>
                            <a:srgbClr val="404040"/>
                          </a:solidFill>
                          <a:latin typeface="Arial"/>
                        </a:rPr>
                        <a:t>Espace Tête </a:t>
                      </a:r>
                      <a:r>
                        <a:rPr lang="fr-FR" sz="1200" b="0" i="0" u="none" strike="noStrike" cap="all" baseline="0" dirty="0" smtClean="0">
                          <a:solidFill>
                            <a:srgbClr val="404040"/>
                          </a:solidFill>
                          <a:latin typeface="Arial"/>
                        </a:rPr>
                        <a:t>d’Or*</a:t>
                      </a:r>
                      <a:endParaRPr lang="fr-FR" sz="1200" b="0" i="0" u="none" strike="noStrike" cap="all" baseline="0" dirty="0">
                        <a:solidFill>
                          <a:srgbClr val="404040"/>
                        </a:solidFill>
                        <a:latin typeface="Arial"/>
                      </a:endParaRPr>
                    </a:p>
                  </a:txBody>
                  <a:tcPr marL="9525" marR="9525" marT="9525" marB="0" anchor="ctr">
                    <a:solidFill>
                      <a:srgbClr val="B7DEE8"/>
                    </a:solidFill>
                  </a:tcPr>
                </a:tc>
                <a:tc>
                  <a:txBody>
                    <a:bodyPr/>
                    <a:lstStyle/>
                    <a:p>
                      <a:pPr algn="ctr" rtl="0" fontAlgn="ctr"/>
                      <a:r>
                        <a:rPr lang="fr-FR" sz="1200" b="0" i="0" u="none" strike="noStrike">
                          <a:solidFill>
                            <a:srgbClr val="404040"/>
                          </a:solidFill>
                          <a:latin typeface="Arial"/>
                        </a:rPr>
                        <a:t>2 400 m² </a:t>
                      </a:r>
                    </a:p>
                  </a:txBody>
                  <a:tcPr marL="9525" marR="9525" marT="9525" marB="0" anchor="ctr">
                    <a:solidFill>
                      <a:srgbClr val="B7DEE8"/>
                    </a:solidFill>
                  </a:tcPr>
                </a:tc>
                <a:tc>
                  <a:txBody>
                    <a:bodyPr/>
                    <a:lstStyle/>
                    <a:p>
                      <a:pPr algn="ctr" fontAlgn="ctr"/>
                      <a:r>
                        <a:rPr lang="fr-FR" sz="1200" b="0" i="0" u="none" strike="noStrike" dirty="0" smtClean="0">
                          <a:solidFill>
                            <a:srgbClr val="404040"/>
                          </a:solidFill>
                          <a:latin typeface="Arial"/>
                        </a:rPr>
                        <a:t>1 600 pax</a:t>
                      </a:r>
                      <a:r>
                        <a:rPr lang="fr-FR" sz="1200" b="0" i="0" u="none" strike="noStrike" dirty="0">
                          <a:solidFill>
                            <a:srgbClr val="404040"/>
                          </a:solidFill>
                          <a:latin typeface="Arial"/>
                        </a:rPr>
                        <a:t> </a:t>
                      </a:r>
                    </a:p>
                  </a:txBody>
                  <a:tcPr marL="9525" marR="9525" marT="9525" marB="0" anchor="ctr">
                    <a:solidFill>
                      <a:srgbClr val="B7DEE8"/>
                    </a:solidFill>
                  </a:tcPr>
                </a:tc>
                <a:tc>
                  <a:txBody>
                    <a:bodyPr/>
                    <a:lstStyle/>
                    <a:p>
                      <a:pPr algn="ctr" fontAlgn="ctr"/>
                      <a:r>
                        <a:rPr lang="fr-FR" sz="1200" b="0" i="0" u="none" strike="noStrike" dirty="0" smtClean="0">
                          <a:solidFill>
                            <a:srgbClr val="404040"/>
                          </a:solidFill>
                          <a:latin typeface="Arial"/>
                        </a:rPr>
                        <a:t>-</a:t>
                      </a:r>
                      <a:r>
                        <a:rPr lang="fr-FR" sz="1200" b="0" i="0" u="none" strike="noStrike" dirty="0">
                          <a:solidFill>
                            <a:srgbClr val="404040"/>
                          </a:solidFill>
                          <a:latin typeface="Arial"/>
                        </a:rPr>
                        <a:t> </a:t>
                      </a:r>
                    </a:p>
                  </a:txBody>
                  <a:tcPr marL="9525" marR="9525" marT="9525" marB="0" anchor="ctr">
                    <a:solidFill>
                      <a:srgbClr val="B7DEE8"/>
                    </a:solidFill>
                  </a:tcPr>
                </a:tc>
              </a:tr>
              <a:tr h="331571">
                <a:tc>
                  <a:txBody>
                    <a:bodyPr/>
                    <a:lstStyle/>
                    <a:p>
                      <a:pPr algn="ctr" rtl="0" fontAlgn="ctr"/>
                      <a:r>
                        <a:rPr lang="fr-FR" sz="1400" b="1" i="0" u="none" strike="noStrike" kern="1200" dirty="0">
                          <a:solidFill>
                            <a:schemeClr val="bg1"/>
                          </a:solidFill>
                          <a:latin typeface="Arial"/>
                          <a:ea typeface="+mn-ea"/>
                          <a:cs typeface="+mn-cs"/>
                        </a:rPr>
                        <a:t>Total </a:t>
                      </a:r>
                    </a:p>
                  </a:txBody>
                  <a:tcPr marL="9525" marR="9525" marT="9525" marB="0" anchor="ctr">
                    <a:solidFill>
                      <a:srgbClr val="00A6C8"/>
                    </a:solidFill>
                  </a:tcPr>
                </a:tc>
                <a:tc>
                  <a:txBody>
                    <a:bodyPr/>
                    <a:lstStyle/>
                    <a:p>
                      <a:pPr algn="ctr" rtl="0" fontAlgn="ctr"/>
                      <a:r>
                        <a:rPr lang="fr-FR" sz="1400" b="1" i="0" u="none" strike="noStrike" kern="1200" dirty="0" smtClean="0">
                          <a:solidFill>
                            <a:schemeClr val="bg1"/>
                          </a:solidFill>
                          <a:latin typeface="Arial"/>
                          <a:ea typeface="+mn-ea"/>
                          <a:cs typeface="+mn-cs"/>
                        </a:rPr>
                        <a:t>174 400 </a:t>
                      </a:r>
                      <a:r>
                        <a:rPr lang="fr-FR" sz="1400" b="1" i="0" u="none" strike="noStrike" kern="1200" dirty="0">
                          <a:solidFill>
                            <a:schemeClr val="bg1"/>
                          </a:solidFill>
                          <a:latin typeface="Arial"/>
                          <a:ea typeface="+mn-ea"/>
                          <a:cs typeface="+mn-cs"/>
                        </a:rPr>
                        <a:t>m² </a:t>
                      </a:r>
                    </a:p>
                  </a:txBody>
                  <a:tcPr marL="9525" marR="9525" marT="9525" marB="0" anchor="ctr">
                    <a:solidFill>
                      <a:srgbClr val="00A6C8"/>
                    </a:solidFill>
                  </a:tcPr>
                </a:tc>
                <a:tc>
                  <a:txBody>
                    <a:bodyPr/>
                    <a:lstStyle/>
                    <a:p>
                      <a:pPr algn="ctr" fontAlgn="ctr"/>
                      <a:r>
                        <a:rPr lang="fr-FR" sz="1400" b="1" i="0" u="none" strike="noStrike" kern="1200" dirty="0">
                          <a:solidFill>
                            <a:schemeClr val="bg1"/>
                          </a:solidFill>
                          <a:latin typeface="Arial"/>
                          <a:ea typeface="+mn-ea"/>
                          <a:cs typeface="+mn-cs"/>
                        </a:rPr>
                        <a:t> </a:t>
                      </a:r>
                      <a:r>
                        <a:rPr lang="fr-FR" sz="1400" b="1" i="0" u="none" strike="noStrike" kern="1200" dirty="0" smtClean="0">
                          <a:solidFill>
                            <a:schemeClr val="bg1"/>
                          </a:solidFill>
                          <a:latin typeface="Arial"/>
                          <a:ea typeface="+mn-ea"/>
                          <a:cs typeface="+mn-cs"/>
                        </a:rPr>
                        <a:t>162 600 pax</a:t>
                      </a:r>
                      <a:endParaRPr lang="fr-FR" sz="1400" b="1" i="0" u="none" strike="noStrike" kern="1200" dirty="0">
                        <a:solidFill>
                          <a:schemeClr val="bg1"/>
                        </a:solidFill>
                        <a:latin typeface="Arial"/>
                        <a:ea typeface="+mn-ea"/>
                        <a:cs typeface="+mn-cs"/>
                      </a:endParaRPr>
                    </a:p>
                  </a:txBody>
                  <a:tcPr marL="9525" marR="9525" marT="9525" marB="0" anchor="ctr">
                    <a:solidFill>
                      <a:srgbClr val="00A6C8"/>
                    </a:solidFill>
                  </a:tcPr>
                </a:tc>
                <a:tc>
                  <a:txBody>
                    <a:bodyPr/>
                    <a:lstStyle/>
                    <a:p>
                      <a:pPr algn="ctr" fontAlgn="ctr"/>
                      <a:r>
                        <a:rPr lang="fr-FR" sz="1400" b="1" i="0" u="none" strike="noStrike" kern="1200" dirty="0">
                          <a:solidFill>
                            <a:schemeClr val="bg1"/>
                          </a:solidFill>
                          <a:latin typeface="Arial"/>
                          <a:ea typeface="+mn-ea"/>
                          <a:cs typeface="+mn-cs"/>
                        </a:rPr>
                        <a:t> </a:t>
                      </a:r>
                      <a:r>
                        <a:rPr lang="fr-FR" sz="1400" b="1" i="0" u="none" strike="noStrike" kern="1200" dirty="0" smtClean="0">
                          <a:solidFill>
                            <a:schemeClr val="bg1"/>
                          </a:solidFill>
                          <a:latin typeface="Arial"/>
                          <a:ea typeface="+mn-ea"/>
                          <a:cs typeface="+mn-cs"/>
                        </a:rPr>
                        <a:t>3/5</a:t>
                      </a:r>
                      <a:endParaRPr lang="fr-FR" sz="1400" b="1" i="0" u="none" strike="noStrike" kern="1200" dirty="0">
                        <a:solidFill>
                          <a:schemeClr val="bg1"/>
                        </a:solidFill>
                        <a:latin typeface="Arial"/>
                        <a:ea typeface="+mn-ea"/>
                        <a:cs typeface="+mn-cs"/>
                      </a:endParaRPr>
                    </a:p>
                  </a:txBody>
                  <a:tcPr marL="9525" marR="9525" marT="9525" marB="0" anchor="ctr">
                    <a:solidFill>
                      <a:srgbClr val="00A6C8"/>
                    </a:solidFill>
                  </a:tcPr>
                </a:tc>
              </a:tr>
            </a:tbl>
          </a:graphicData>
        </a:graphic>
      </p:graphicFrame>
      <p:sp>
        <p:nvSpPr>
          <p:cNvPr id="5" name="Titre 1"/>
          <p:cNvSpPr txBox="1">
            <a:spLocks/>
          </p:cNvSpPr>
          <p:nvPr/>
        </p:nvSpPr>
        <p:spPr bwMode="auto">
          <a:xfrm>
            <a:off x="1469876" y="0"/>
            <a:ext cx="7546108"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dirty="0" smtClean="0">
                <a:solidFill>
                  <a:schemeClr val="bg1"/>
                </a:solidFill>
                <a:latin typeface="Arial" pitchFamily="34" charset="0"/>
                <a:ea typeface="+mj-ea"/>
                <a:cs typeface="Arial" pitchFamily="34" charset="0"/>
              </a:rPr>
              <a:t>Offre des </a:t>
            </a:r>
            <a:r>
              <a:rPr kumimoji="0" lang="fr-FR" sz="2600" b="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Centres</a:t>
            </a:r>
            <a:r>
              <a:rPr kumimoji="0" lang="fr-FR" sz="2600" b="1" u="none" strike="noStrike" kern="1200" cap="none" spc="0" normalizeH="0" noProof="0" dirty="0" smtClean="0">
                <a:ln>
                  <a:noFill/>
                </a:ln>
                <a:solidFill>
                  <a:schemeClr val="bg1"/>
                </a:solidFill>
                <a:effectLst/>
                <a:uLnTx/>
                <a:uFillTx/>
                <a:latin typeface="Arial" pitchFamily="34" charset="0"/>
                <a:ea typeface="+mj-ea"/>
                <a:cs typeface="Arial" pitchFamily="34" charset="0"/>
              </a:rPr>
              <a:t> des Congrès et Parcs des Expositions</a:t>
            </a:r>
            <a:endParaRPr kumimoji="0" lang="fr-FR" sz="2600" b="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516626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3088" y="1270001"/>
            <a:ext cx="7851775" cy="292986"/>
          </a:xfrm>
        </p:spPr>
        <p:txBody>
          <a:bodyPr numCol="1"/>
          <a:lstStyle/>
          <a:p>
            <a:pPr>
              <a:buClr>
                <a:srgbClr val="00A6C8"/>
              </a:buClr>
              <a:buFont typeface="Wingdings" pitchFamily="2" charset="2"/>
              <a:buChar char="Ø"/>
            </a:pPr>
            <a:r>
              <a:rPr lang="fr-FR" sz="1600" dirty="0" smtClean="0">
                <a:latin typeface="+mj-lt"/>
              </a:rPr>
              <a:t> Autres structures (recensement exhaustif)</a:t>
            </a:r>
            <a:endParaRPr lang="fr-FR" sz="1600" dirty="0" smtClean="0">
              <a:latin typeface="+mj-lt"/>
              <a:cs typeface="Arial" pitchFamily="34" charset="0"/>
            </a:endParaRPr>
          </a:p>
          <a:p>
            <a:pPr>
              <a:buFont typeface="Arial" pitchFamily="34" charset="0"/>
              <a:buChar char="•"/>
            </a:pPr>
            <a:endParaRPr lang="fr-FR" sz="2000" dirty="0" smtClean="0">
              <a:latin typeface="+mj-lt"/>
              <a:cs typeface="Arial" pitchFamily="34" charset="0"/>
            </a:endParaRPr>
          </a:p>
          <a:p>
            <a:pPr lvl="2">
              <a:buFont typeface="Arial" pitchFamily="34" charset="0"/>
              <a:buChar char="•"/>
            </a:pPr>
            <a:endParaRPr lang="fr-FR" sz="1400" dirty="0" smtClean="0">
              <a:latin typeface="+mj-lt"/>
            </a:endParaRPr>
          </a:p>
          <a:p>
            <a:pPr lvl="2">
              <a:buFont typeface="Arial" pitchFamily="34" charset="0"/>
              <a:buChar char="•"/>
            </a:pPr>
            <a:endParaRPr lang="fr-FR" sz="1400" dirty="0" smtClean="0">
              <a:latin typeface="+mj-lt"/>
            </a:endParaRPr>
          </a:p>
          <a:p>
            <a:pPr lvl="2">
              <a:buFont typeface="Arial" pitchFamily="34" charset="0"/>
              <a:buChar char="•"/>
            </a:pPr>
            <a:endParaRPr lang="fr-FR" sz="1400" dirty="0" smtClean="0">
              <a:latin typeface="+mj-lt"/>
            </a:endParaRPr>
          </a:p>
          <a:p>
            <a:pPr lvl="2">
              <a:buFont typeface="Arial" pitchFamily="34" charset="0"/>
              <a:buChar char="•"/>
            </a:pPr>
            <a:endParaRPr lang="fr-FR" sz="1400" dirty="0" smtClean="0">
              <a:latin typeface="+mj-lt"/>
            </a:endParaRPr>
          </a:p>
          <a:p>
            <a:pPr lvl="2">
              <a:buFont typeface="Arial" pitchFamily="34" charset="0"/>
              <a:buChar char="•"/>
            </a:pPr>
            <a:endParaRPr lang="fr-FR" sz="1400" dirty="0" smtClean="0">
              <a:latin typeface="+mj-lt"/>
            </a:endParaRPr>
          </a:p>
          <a:p>
            <a:pPr lvl="2">
              <a:buFont typeface="Arial" pitchFamily="34" charset="0"/>
              <a:buChar char="•"/>
            </a:pPr>
            <a:endParaRPr lang="fr-FR" sz="1400" dirty="0" smtClean="0">
              <a:latin typeface="+mj-lt"/>
            </a:endParaRPr>
          </a:p>
          <a:p>
            <a:pPr lvl="2">
              <a:buFont typeface="Arial" pitchFamily="34" charset="0"/>
              <a:buChar char="•"/>
            </a:pPr>
            <a:endParaRPr lang="fr-FR" sz="1400" dirty="0" smtClean="0">
              <a:latin typeface="+mj-lt"/>
            </a:endParaRPr>
          </a:p>
          <a:p>
            <a:endParaRPr lang="fr-FR" sz="1200" dirty="0" smtClean="0">
              <a:latin typeface="Arial" pitchFamily="34" charset="0"/>
              <a:cs typeface="Arial" pitchFamily="34" charset="0"/>
            </a:endParaRPr>
          </a:p>
          <a:p>
            <a:pPr marL="176400" indent="-176400" algn="just">
              <a:buClr>
                <a:srgbClr val="00A6C8"/>
              </a:buClr>
              <a:buFont typeface="Arial" pitchFamily="34" charset="0"/>
              <a:buChar char="•"/>
            </a:pPr>
            <a:r>
              <a:rPr lang="fr-FR" sz="1400" b="0" dirty="0" smtClean="0">
                <a:latin typeface="+mj-lt"/>
                <a:cs typeface="Arial" pitchFamily="34" charset="0"/>
              </a:rPr>
              <a:t>Les 34 espaces de réunion </a:t>
            </a:r>
            <a:r>
              <a:rPr lang="fr-FR" sz="1400" dirty="0" smtClean="0">
                <a:solidFill>
                  <a:srgbClr val="00A6C8"/>
                </a:solidFill>
                <a:latin typeface="+mj-lt"/>
                <a:cs typeface="Arial" pitchFamily="34" charset="0"/>
              </a:rPr>
              <a:t>non intégrés à un hébergement </a:t>
            </a:r>
            <a:r>
              <a:rPr lang="fr-FR" sz="1400" b="0" dirty="0" smtClean="0">
                <a:latin typeface="+mj-lt"/>
                <a:cs typeface="Arial" pitchFamily="34" charset="0"/>
              </a:rPr>
              <a:t>proposent </a:t>
            </a:r>
            <a:r>
              <a:rPr lang="fr-FR" sz="1400" dirty="0" smtClean="0">
                <a:solidFill>
                  <a:srgbClr val="00A6C8"/>
                </a:solidFill>
                <a:latin typeface="+mj-lt"/>
                <a:cs typeface="Arial" pitchFamily="34" charset="0"/>
              </a:rPr>
              <a:t>21 814 m²</a:t>
            </a:r>
            <a:r>
              <a:rPr lang="fr-FR" sz="1400" b="0" dirty="0" smtClean="0">
                <a:solidFill>
                  <a:srgbClr val="00A6C8"/>
                </a:solidFill>
                <a:latin typeface="+mj-lt"/>
                <a:cs typeface="Arial" pitchFamily="34" charset="0"/>
              </a:rPr>
              <a:t> </a:t>
            </a:r>
            <a:r>
              <a:rPr lang="fr-FR" sz="1400" b="0" dirty="0" smtClean="0">
                <a:latin typeface="+mj-lt"/>
                <a:cs typeface="Arial" pitchFamily="34" charset="0"/>
              </a:rPr>
              <a:t>de superficie d’accueil, soit 642 m² par site en moyenne. Ils sont notamment dédiés à l’accueil d’évènements de moyenne capacité (60 à 1 500 personnes). 5</a:t>
            </a:r>
            <a:r>
              <a:rPr lang="fr-FR" sz="1400" b="0" dirty="0" smtClean="0">
                <a:latin typeface="+mj-lt"/>
              </a:rPr>
              <a:t> structures offrent une capacité d’accueil de plus de 1 000 m².</a:t>
            </a:r>
            <a:endParaRPr lang="fr-FR" sz="600" dirty="0" smtClean="0">
              <a:latin typeface="Arial" pitchFamily="34" charset="0"/>
              <a:cs typeface="Arial" pitchFamily="34" charset="0"/>
            </a:endParaRPr>
          </a:p>
          <a:p>
            <a:pPr marL="176400" indent="-176400" algn="just">
              <a:buClr>
                <a:srgbClr val="00A6C8"/>
              </a:buClr>
              <a:buFont typeface="Arial" pitchFamily="34" charset="0"/>
              <a:buChar char="•"/>
            </a:pPr>
            <a:r>
              <a:rPr lang="fr-FR" sz="1400" b="0" dirty="0" smtClean="0">
                <a:latin typeface="Arial" pitchFamily="34" charset="0"/>
                <a:cs typeface="Arial" pitchFamily="34" charset="0"/>
              </a:rPr>
              <a:t>Les 75 espaces de réunion </a:t>
            </a:r>
            <a:r>
              <a:rPr lang="fr-FR" sz="1400" dirty="0" smtClean="0">
                <a:solidFill>
                  <a:srgbClr val="00A6C8"/>
                </a:solidFill>
                <a:latin typeface="Arial" pitchFamily="34" charset="0"/>
                <a:cs typeface="Arial" pitchFamily="34" charset="0"/>
              </a:rPr>
              <a:t>intégrés à un hébergement </a:t>
            </a:r>
            <a:r>
              <a:rPr lang="fr-FR" sz="1400" b="0" dirty="0" smtClean="0">
                <a:latin typeface="Arial" pitchFamily="34" charset="0"/>
                <a:cs typeface="Arial" pitchFamily="34" charset="0"/>
              </a:rPr>
              <a:t>du Grand Lyon offrent </a:t>
            </a:r>
            <a:r>
              <a:rPr lang="fr-FR" sz="1400" dirty="0" smtClean="0">
                <a:solidFill>
                  <a:srgbClr val="00A6C8"/>
                </a:solidFill>
                <a:latin typeface="Arial" pitchFamily="34" charset="0"/>
                <a:cs typeface="Arial" pitchFamily="34" charset="0"/>
              </a:rPr>
              <a:t>20 473 m²</a:t>
            </a:r>
            <a:r>
              <a:rPr lang="fr-FR" sz="1400" b="0" dirty="0" smtClean="0">
                <a:solidFill>
                  <a:srgbClr val="00A6C8"/>
                </a:solidFill>
                <a:latin typeface="Arial" pitchFamily="34" charset="0"/>
                <a:cs typeface="Arial" pitchFamily="34" charset="0"/>
              </a:rPr>
              <a:t> </a:t>
            </a:r>
            <a:r>
              <a:rPr lang="fr-FR" sz="1400" b="0" dirty="0" smtClean="0">
                <a:latin typeface="Arial" pitchFamily="34" charset="0"/>
                <a:cs typeface="Arial" pitchFamily="34" charset="0"/>
              </a:rPr>
              <a:t>de superficie d’accueil, soit 273 m² par site en moyenne. </a:t>
            </a:r>
            <a:r>
              <a:rPr lang="fr-FR" sz="1400" dirty="0" smtClean="0">
                <a:solidFill>
                  <a:srgbClr val="00A6C8"/>
                </a:solidFill>
                <a:latin typeface="Arial" pitchFamily="34" charset="0"/>
                <a:cs typeface="Arial" pitchFamily="34" charset="0"/>
              </a:rPr>
              <a:t>11</a:t>
            </a:r>
            <a:r>
              <a:rPr lang="fr-FR" sz="1400" dirty="0" smtClean="0">
                <a:latin typeface="Arial" pitchFamily="34" charset="0"/>
                <a:cs typeface="Arial" pitchFamily="34" charset="0"/>
              </a:rPr>
              <a:t> </a:t>
            </a:r>
            <a:r>
              <a:rPr lang="fr-FR" sz="1400" b="0" dirty="0" smtClean="0">
                <a:latin typeface="Arial" pitchFamily="34" charset="0"/>
                <a:cs typeface="Arial" pitchFamily="34" charset="0"/>
              </a:rPr>
              <a:t>de ces structures intégrées à un hébergement offrent une superficie de </a:t>
            </a:r>
            <a:r>
              <a:rPr lang="fr-FR" sz="1400" dirty="0" smtClean="0">
                <a:solidFill>
                  <a:srgbClr val="00A6C8"/>
                </a:solidFill>
                <a:latin typeface="Arial" pitchFamily="34" charset="0"/>
                <a:cs typeface="Arial" pitchFamily="34" charset="0"/>
              </a:rPr>
              <a:t>plus de 500 m²</a:t>
            </a:r>
            <a:r>
              <a:rPr lang="fr-FR" sz="1400" b="0" dirty="0" smtClean="0">
                <a:latin typeface="Arial" pitchFamily="34" charset="0"/>
                <a:cs typeface="Arial" pitchFamily="34" charset="0"/>
              </a:rPr>
              <a:t>, et parmi elles </a:t>
            </a:r>
            <a:r>
              <a:rPr lang="fr-FR" sz="1400" dirty="0" smtClean="0">
                <a:solidFill>
                  <a:srgbClr val="00A6C8"/>
                </a:solidFill>
                <a:latin typeface="Arial" pitchFamily="34" charset="0"/>
                <a:cs typeface="Arial" pitchFamily="34" charset="0"/>
              </a:rPr>
              <a:t>5 offrent une superficie de plus de 1 000 m²</a:t>
            </a:r>
            <a:r>
              <a:rPr lang="fr-FR" sz="1400" b="0" dirty="0" smtClean="0">
                <a:latin typeface="Arial" pitchFamily="34" charset="0"/>
                <a:cs typeface="Arial" pitchFamily="34" charset="0"/>
              </a:rPr>
              <a:t>. 83% ont aussi une activité de restauration.</a:t>
            </a:r>
          </a:p>
          <a:p>
            <a:pPr marL="176400" indent="-176400" algn="just">
              <a:buClr>
                <a:srgbClr val="00A6C8"/>
              </a:buClr>
              <a:buFont typeface="Arial" pitchFamily="34" charset="0"/>
              <a:buChar char="•"/>
            </a:pPr>
            <a:r>
              <a:rPr lang="fr-FR" sz="1400" b="0" dirty="0" smtClean="0">
                <a:latin typeface="+mj-lt"/>
                <a:cs typeface="Arial" pitchFamily="34" charset="0"/>
              </a:rPr>
              <a:t>D’autres catégories de structures d’accueil viennent enrichir l’offre du Grand Lyon, notamment 2 Centre d’Affaires (809 m²) et 4 espaces flottants ou mobiles (1 143 m²).</a:t>
            </a:r>
            <a:endParaRPr lang="fr-FR" sz="1400" b="0" dirty="0" smtClean="0">
              <a:latin typeface="+mj-lt"/>
            </a:endParaRPr>
          </a:p>
          <a:p>
            <a:pPr marL="176400" indent="-176400" algn="just">
              <a:buClr>
                <a:srgbClr val="00A6C8"/>
              </a:buClr>
              <a:buFont typeface="Arial" pitchFamily="34" charset="0"/>
              <a:buChar char="•"/>
            </a:pPr>
            <a:endParaRPr lang="fr-FR" sz="1400" b="0" dirty="0" smtClean="0">
              <a:latin typeface="Arial" pitchFamily="34" charset="0"/>
              <a:cs typeface="Arial" pitchFamily="34" charset="0"/>
            </a:endParaRPr>
          </a:p>
          <a:p>
            <a:pPr marL="176400" indent="-176400" algn="just">
              <a:buClr>
                <a:srgbClr val="00A6C8"/>
              </a:buClr>
              <a:buFont typeface="Arial" pitchFamily="34" charset="0"/>
              <a:buChar char="•"/>
            </a:pPr>
            <a:endParaRPr lang="fr-FR" sz="1400" b="0" dirty="0" smtClean="0">
              <a:latin typeface="Arial" pitchFamily="34" charset="0"/>
              <a:cs typeface="Arial" pitchFamily="34" charset="0"/>
            </a:endParaRPr>
          </a:p>
        </p:txBody>
      </p:sp>
      <p:sp>
        <p:nvSpPr>
          <p:cNvPr id="5" name="Titre 1"/>
          <p:cNvSpPr txBox="1">
            <a:spLocks/>
          </p:cNvSpPr>
          <p:nvPr/>
        </p:nvSpPr>
        <p:spPr bwMode="auto">
          <a:xfrm>
            <a:off x="1469876" y="0"/>
            <a:ext cx="7546108"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dirty="0" smtClean="0">
                <a:solidFill>
                  <a:schemeClr val="bg1"/>
                </a:solidFill>
                <a:latin typeface="Arial" pitchFamily="34" charset="0"/>
                <a:ea typeface="+mj-ea"/>
                <a:cs typeface="Arial" pitchFamily="34" charset="0"/>
              </a:rPr>
              <a:t>Offre des autres structures d’accueil</a:t>
            </a:r>
            <a:endParaRPr kumimoji="0" lang="fr-FR" sz="2600" b="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7" name="Tableau 6"/>
          <p:cNvGraphicFramePr>
            <a:graphicFrameLocks noGrp="1"/>
          </p:cNvGraphicFramePr>
          <p:nvPr>
            <p:extLst>
              <p:ext uri="{D42A27DB-BD31-4B8C-83A1-F6EECF244321}">
                <p14:modId xmlns="" xmlns:p14="http://schemas.microsoft.com/office/powerpoint/2010/main" val="2658355142"/>
              </p:ext>
            </p:extLst>
          </p:nvPr>
        </p:nvGraphicFramePr>
        <p:xfrm>
          <a:off x="832556" y="1635703"/>
          <a:ext cx="7535267" cy="2578868"/>
        </p:xfrm>
        <a:graphic>
          <a:graphicData uri="http://schemas.openxmlformats.org/drawingml/2006/table">
            <a:tbl>
              <a:tblPr firstRow="1" bandRow="1"/>
              <a:tblGrid>
                <a:gridCol w="4302968"/>
                <a:gridCol w="939169"/>
                <a:gridCol w="1081018"/>
                <a:gridCol w="1212112"/>
              </a:tblGrid>
              <a:tr h="405749">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Catégorie</a:t>
                      </a: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Nombre </a:t>
                      </a:r>
                    </a:p>
                    <a:p>
                      <a:pPr marL="0" algn="ctr" defTabSz="914400" rtl="0" eaLnBrk="1" fontAlgn="ctr" latinLnBrk="0" hangingPunct="1"/>
                      <a:r>
                        <a:rPr lang="fr-FR" sz="1400" b="0" i="0" u="none" strike="noStrike" kern="1200" dirty="0" smtClean="0">
                          <a:solidFill>
                            <a:schemeClr val="bg1"/>
                          </a:solidFill>
                          <a:latin typeface="Arial"/>
                          <a:ea typeface="+mn-ea"/>
                          <a:cs typeface="+mn-cs"/>
                        </a:rPr>
                        <a:t>de sites</a:t>
                      </a: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m² disponibles</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 de l’offre globale</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r>
              <a:tr h="306089">
                <a:tc>
                  <a:txBody>
                    <a:bodyPr/>
                    <a:lstStyle/>
                    <a:p>
                      <a:pPr algn="ctr" fontAlgn="b"/>
                      <a:r>
                        <a:rPr lang="fr-FR" sz="1400" b="0" i="0" u="none" strike="noStrike" kern="1200" dirty="0" smtClean="0">
                          <a:solidFill>
                            <a:schemeClr val="tx1">
                              <a:lumMod val="75000"/>
                              <a:lumOff val="25000"/>
                            </a:schemeClr>
                          </a:solidFill>
                          <a:latin typeface="+mj-lt"/>
                          <a:ea typeface="+mn-ea"/>
                          <a:cs typeface="+mn-cs"/>
                        </a:rPr>
                        <a:t>Espaces de réunion non intégrés à un hébergement</a:t>
                      </a:r>
                      <a:endParaRPr lang="fr-FR" sz="1400" b="0" i="0" u="none" strike="noStrike" kern="1200" dirty="0">
                        <a:solidFill>
                          <a:schemeClr val="tx1">
                            <a:lumMod val="75000"/>
                            <a:lumOff val="25000"/>
                          </a:schemeClr>
                        </a:solidFill>
                        <a:latin typeface="+mj-lt"/>
                        <a:ea typeface="+mn-ea"/>
                        <a:cs typeface="+mn-cs"/>
                      </a:endParaRPr>
                    </a:p>
                  </a:txBody>
                  <a:tcPr marL="9525" marR="9525" marT="9525" marB="0" anchor="b">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marL="0" algn="ctr" defTabSz="914400" rtl="0" eaLnBrk="1" latinLnBrk="0" hangingPunct="1"/>
                      <a:r>
                        <a:rPr lang="fr-FR" sz="1400" b="0" i="0" u="none" strike="noStrike" kern="1200" dirty="0" smtClean="0">
                          <a:solidFill>
                            <a:schemeClr val="tx1">
                              <a:lumMod val="75000"/>
                              <a:lumOff val="25000"/>
                            </a:schemeClr>
                          </a:solidFill>
                          <a:latin typeface="Arial"/>
                          <a:ea typeface="+mn-ea"/>
                          <a:cs typeface="+mn-cs"/>
                        </a:rPr>
                        <a:t>34</a:t>
                      </a:r>
                      <a:endParaRPr lang="fr-FR" sz="1400" b="0" i="0" u="none" strike="noStrike" kern="1200" dirty="0">
                        <a:solidFill>
                          <a:schemeClr val="tx1">
                            <a:lumMod val="75000"/>
                            <a:lumOff val="25000"/>
                          </a:schemeClr>
                        </a:solidFill>
                        <a:latin typeface="Arial"/>
                        <a:ea typeface="+mn-ea"/>
                        <a:cs typeface="+mn-cs"/>
                      </a:endParaRP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marL="0" algn="ctr" defTabSz="914400" rtl="0" eaLnBrk="1" fontAlgn="ctr" latinLnBrk="0" hangingPunct="1"/>
                      <a:r>
                        <a:rPr lang="fr-FR" sz="1400" b="0" i="0" u="none" strike="noStrike" kern="1200" dirty="0" smtClean="0">
                          <a:solidFill>
                            <a:schemeClr val="tx1">
                              <a:lumMod val="75000"/>
                              <a:lumOff val="25000"/>
                            </a:schemeClr>
                          </a:solidFill>
                          <a:latin typeface="Arial"/>
                          <a:ea typeface="+mn-ea"/>
                          <a:cs typeface="+mn-cs"/>
                        </a:rPr>
                        <a:t>21 814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marL="0" algn="ctr" defTabSz="914400" rtl="0" eaLnBrk="1" fontAlgn="ctr" latinLnBrk="0" hangingPunct="1"/>
                      <a:r>
                        <a:rPr lang="fr-FR" sz="1400" b="0" i="0" u="none" strike="noStrike" kern="1200" dirty="0" smtClean="0">
                          <a:solidFill>
                            <a:schemeClr val="tx1">
                              <a:lumMod val="75000"/>
                              <a:lumOff val="25000"/>
                            </a:schemeClr>
                          </a:solidFill>
                          <a:latin typeface="Arial"/>
                          <a:ea typeface="+mn-ea"/>
                          <a:cs typeface="+mn-cs"/>
                        </a:rPr>
                        <a:t>10,0%</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r>
              <a:tr h="306089">
                <a:tc>
                  <a:txBody>
                    <a:bodyPr/>
                    <a:lstStyle/>
                    <a:p>
                      <a:pPr algn="ctr" fontAlgn="b"/>
                      <a:r>
                        <a:rPr lang="fr-FR" sz="1400" b="0" i="0" u="none" strike="noStrike" kern="1200" dirty="0" smtClean="0">
                          <a:solidFill>
                            <a:schemeClr val="tx1">
                              <a:lumMod val="75000"/>
                              <a:lumOff val="25000"/>
                            </a:schemeClr>
                          </a:solidFill>
                          <a:latin typeface="+mj-lt"/>
                          <a:ea typeface="+mn-ea"/>
                          <a:cs typeface="+mn-cs"/>
                        </a:rPr>
                        <a:t>Espaces de</a:t>
                      </a:r>
                      <a:r>
                        <a:rPr lang="fr-FR" sz="1400" b="0" i="0" u="none" strike="noStrike" kern="1200" baseline="0" dirty="0" smtClean="0">
                          <a:solidFill>
                            <a:schemeClr val="tx1">
                              <a:lumMod val="75000"/>
                              <a:lumOff val="25000"/>
                            </a:schemeClr>
                          </a:solidFill>
                          <a:latin typeface="+mj-lt"/>
                          <a:ea typeface="+mn-ea"/>
                          <a:cs typeface="+mn-cs"/>
                        </a:rPr>
                        <a:t> r</a:t>
                      </a:r>
                      <a:r>
                        <a:rPr lang="fr-FR" sz="1400" b="0" i="0" u="none" strike="noStrike" kern="1200" dirty="0" smtClean="0">
                          <a:solidFill>
                            <a:schemeClr val="tx1">
                              <a:lumMod val="75000"/>
                              <a:lumOff val="25000"/>
                            </a:schemeClr>
                          </a:solidFill>
                          <a:latin typeface="+mj-lt"/>
                          <a:ea typeface="+mn-ea"/>
                          <a:cs typeface="+mn-cs"/>
                        </a:rPr>
                        <a:t>éunion</a:t>
                      </a:r>
                      <a:r>
                        <a:rPr lang="fr-FR" sz="1400" b="0" i="0" u="none" strike="noStrike" kern="1200" baseline="0" dirty="0" smtClean="0">
                          <a:solidFill>
                            <a:schemeClr val="tx1">
                              <a:lumMod val="75000"/>
                              <a:lumOff val="25000"/>
                            </a:schemeClr>
                          </a:solidFill>
                          <a:latin typeface="+mj-lt"/>
                          <a:ea typeface="+mn-ea"/>
                          <a:cs typeface="+mn-cs"/>
                        </a:rPr>
                        <a:t> </a:t>
                      </a:r>
                      <a:r>
                        <a:rPr lang="fr-FR" sz="1400" b="0" i="0" u="none" strike="noStrike" kern="1200" dirty="0" smtClean="0">
                          <a:solidFill>
                            <a:schemeClr val="tx1">
                              <a:lumMod val="75000"/>
                              <a:lumOff val="25000"/>
                            </a:schemeClr>
                          </a:solidFill>
                          <a:latin typeface="+mj-lt"/>
                          <a:ea typeface="+mn-ea"/>
                          <a:cs typeface="+mn-cs"/>
                        </a:rPr>
                        <a:t>intégrés à un hébergement</a:t>
                      </a:r>
                      <a:endParaRPr lang="fr-FR" sz="1400" b="0" i="0" u="none" strike="noStrike" kern="1200" dirty="0">
                        <a:solidFill>
                          <a:schemeClr val="tx1">
                            <a:lumMod val="75000"/>
                            <a:lumOff val="25000"/>
                          </a:schemeClr>
                        </a:solidFill>
                        <a:latin typeface="+mj-lt"/>
                        <a:ea typeface="+mn-ea"/>
                        <a:cs typeface="+mn-cs"/>
                      </a:endParaRPr>
                    </a:p>
                  </a:txBody>
                  <a:tcPr marL="9525" marR="9525" marT="9525" marB="0" anchor="b">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a:txBody>
                    <a:bodyPr/>
                    <a:lstStyle/>
                    <a:p>
                      <a:pPr algn="ctr"/>
                      <a:r>
                        <a:rPr lang="fr-FR" sz="1400" b="0" i="0" u="none" strike="noStrike" kern="1200" dirty="0" smtClean="0">
                          <a:solidFill>
                            <a:schemeClr val="tx1">
                              <a:lumMod val="75000"/>
                              <a:lumOff val="25000"/>
                            </a:schemeClr>
                          </a:solidFill>
                          <a:latin typeface="Arial"/>
                          <a:ea typeface="+mn-ea"/>
                          <a:cs typeface="+mn-cs"/>
                        </a:rPr>
                        <a:t>75</a:t>
                      </a:r>
                      <a:endParaRPr lang="fr-FR" sz="1400" b="0" i="0" u="none" strike="noStrike" kern="1200" dirty="0">
                        <a:solidFill>
                          <a:schemeClr val="tx1">
                            <a:lumMod val="75000"/>
                            <a:lumOff val="25000"/>
                          </a:schemeClr>
                        </a:solidFill>
                        <a:latin typeface="Arial"/>
                        <a:ea typeface="+mn-ea"/>
                        <a:cs typeface="+mn-cs"/>
                      </a:endParaRP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a:txBody>
                    <a:bodyPr/>
                    <a:lstStyle/>
                    <a:p>
                      <a:pPr marL="0" algn="ctr" defTabSz="914400" rtl="0" eaLnBrk="1" fontAlgn="ctr" latinLnBrk="0" hangingPunct="1"/>
                      <a:r>
                        <a:rPr lang="fr-FR" sz="1400" b="0" i="0" u="none" strike="noStrike" kern="1200" dirty="0" smtClean="0">
                          <a:solidFill>
                            <a:schemeClr val="tx1">
                              <a:lumMod val="75000"/>
                              <a:lumOff val="25000"/>
                            </a:schemeClr>
                          </a:solidFill>
                          <a:latin typeface="Arial"/>
                          <a:ea typeface="+mn-ea"/>
                          <a:cs typeface="+mn-cs"/>
                        </a:rPr>
                        <a:t>20 473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a:txBody>
                    <a:bodyPr/>
                    <a:lstStyle/>
                    <a:p>
                      <a:pPr marL="0" algn="ctr" defTabSz="914400" rtl="0" eaLnBrk="1" fontAlgn="ctr" latinLnBrk="0" hangingPunct="1"/>
                      <a:r>
                        <a:rPr lang="fr-FR" sz="1400" b="0" i="0" u="none" strike="noStrike" kern="1200" dirty="0" smtClean="0">
                          <a:solidFill>
                            <a:schemeClr val="tx1">
                              <a:lumMod val="75000"/>
                              <a:lumOff val="25000"/>
                            </a:schemeClr>
                          </a:solidFill>
                          <a:latin typeface="Arial"/>
                          <a:ea typeface="+mn-ea"/>
                          <a:cs typeface="+mn-cs"/>
                        </a:rPr>
                        <a:t>9,4%</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r>
              <a:tr h="306089">
                <a:tc>
                  <a:txBody>
                    <a:bodyPr/>
                    <a:lstStyle/>
                    <a:p>
                      <a:pPr algn="ctr" fontAlgn="b"/>
                      <a:r>
                        <a:rPr lang="fr-FR" sz="1400" b="0" i="0" u="none" strike="noStrike" kern="1200" dirty="0" smtClean="0">
                          <a:solidFill>
                            <a:schemeClr val="tx1">
                              <a:lumMod val="75000"/>
                              <a:lumOff val="25000"/>
                            </a:schemeClr>
                          </a:solidFill>
                          <a:latin typeface="+mj-lt"/>
                          <a:ea typeface="+mn-ea"/>
                          <a:cs typeface="+mn-cs"/>
                        </a:rPr>
                        <a:t>Espaces de réunion flottants ou mobiles </a:t>
                      </a:r>
                    </a:p>
                  </a:txBody>
                  <a:tcPr marL="9525" marR="9525" marT="9525" marB="0" anchor="b">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marL="0" algn="ctr" defTabSz="914400" rtl="0" eaLnBrk="1" latinLnBrk="0" hangingPunct="1"/>
                      <a:r>
                        <a:rPr lang="fr-FR" sz="1400" b="0" i="0" u="none" strike="noStrike" kern="1200" dirty="0" smtClean="0">
                          <a:solidFill>
                            <a:schemeClr val="tx1">
                              <a:lumMod val="75000"/>
                              <a:lumOff val="25000"/>
                            </a:schemeClr>
                          </a:solidFill>
                          <a:latin typeface="Arial"/>
                          <a:ea typeface="+mn-ea"/>
                          <a:cs typeface="+mn-cs"/>
                        </a:rPr>
                        <a:t>4</a:t>
                      </a:r>
                      <a:endParaRPr lang="fr-FR" sz="1400" b="0" i="0" u="none" strike="noStrike" kern="1200" dirty="0">
                        <a:solidFill>
                          <a:schemeClr val="tx1">
                            <a:lumMod val="75000"/>
                            <a:lumOff val="25000"/>
                          </a:schemeClr>
                        </a:solidFill>
                        <a:latin typeface="Arial"/>
                        <a:ea typeface="+mn-ea"/>
                        <a:cs typeface="+mn-cs"/>
                      </a:endParaRP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marL="0" algn="ctr" defTabSz="914400" rtl="0" eaLnBrk="1" fontAlgn="ctr" latinLnBrk="0" hangingPunct="1"/>
                      <a:r>
                        <a:rPr lang="fr-FR" sz="1400" b="0" i="0" u="none" strike="noStrike" kern="1200" dirty="0" smtClean="0">
                          <a:solidFill>
                            <a:schemeClr val="tx1">
                              <a:lumMod val="75000"/>
                              <a:lumOff val="25000"/>
                            </a:schemeClr>
                          </a:solidFill>
                          <a:latin typeface="Arial"/>
                          <a:ea typeface="+mn-ea"/>
                          <a:cs typeface="+mn-cs"/>
                        </a:rPr>
                        <a:t>1 143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marL="0" algn="ctr" defTabSz="914400" rtl="0" eaLnBrk="1" fontAlgn="ctr" latinLnBrk="0" hangingPunct="1"/>
                      <a:r>
                        <a:rPr lang="fr-FR" sz="1400" b="0" i="0" u="none" strike="noStrike" kern="1200" dirty="0" smtClean="0">
                          <a:solidFill>
                            <a:schemeClr val="tx1">
                              <a:lumMod val="75000"/>
                              <a:lumOff val="25000"/>
                            </a:schemeClr>
                          </a:solidFill>
                          <a:latin typeface="Arial"/>
                          <a:ea typeface="+mn-ea"/>
                          <a:cs typeface="+mn-cs"/>
                        </a:rPr>
                        <a:t>0,5%</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r>
              <a:tr h="306089">
                <a:tc>
                  <a:txBody>
                    <a:bodyPr/>
                    <a:lstStyle/>
                    <a:p>
                      <a:pPr algn="ctr" fontAlgn="b"/>
                      <a:r>
                        <a:rPr lang="fr-FR" sz="1400" b="0" i="0" u="none" strike="noStrike" kern="1200" dirty="0" smtClean="0">
                          <a:solidFill>
                            <a:schemeClr val="tx1">
                              <a:lumMod val="75000"/>
                              <a:lumOff val="25000"/>
                            </a:schemeClr>
                          </a:solidFill>
                          <a:latin typeface="+mj-lt"/>
                          <a:ea typeface="+mn-ea"/>
                          <a:cs typeface="+mn-cs"/>
                        </a:rPr>
                        <a:t>Centres d’Affaires</a:t>
                      </a: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a:txBody>
                    <a:bodyPr/>
                    <a:lstStyle/>
                    <a:p>
                      <a:pPr marL="0" algn="ctr" defTabSz="914400" rtl="0" eaLnBrk="1" latinLnBrk="0" hangingPunct="1"/>
                      <a:r>
                        <a:rPr lang="fr-FR" sz="1400" b="0" i="0" u="none" strike="noStrike" kern="1200" dirty="0" smtClean="0">
                          <a:solidFill>
                            <a:schemeClr val="tx1">
                              <a:lumMod val="75000"/>
                              <a:lumOff val="25000"/>
                            </a:schemeClr>
                          </a:solidFill>
                          <a:latin typeface="Arial"/>
                          <a:ea typeface="+mn-ea"/>
                          <a:cs typeface="+mn-cs"/>
                        </a:rPr>
                        <a:t>2</a:t>
                      </a:r>
                      <a:endParaRPr lang="fr-FR" sz="1400" b="0" i="0" u="none" strike="noStrike" kern="1200" dirty="0">
                        <a:solidFill>
                          <a:schemeClr val="tx1">
                            <a:lumMod val="75000"/>
                            <a:lumOff val="25000"/>
                          </a:schemeClr>
                        </a:solidFill>
                        <a:latin typeface="Arial"/>
                        <a:ea typeface="+mn-ea"/>
                        <a:cs typeface="+mn-cs"/>
                      </a:endParaRP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a:txBody>
                    <a:bodyPr/>
                    <a:lstStyle/>
                    <a:p>
                      <a:pPr marL="0" algn="ctr" defTabSz="914400" rtl="0" eaLnBrk="1" fontAlgn="ctr" latinLnBrk="0" hangingPunct="1"/>
                      <a:r>
                        <a:rPr lang="fr-FR" sz="1400" b="0" i="0" u="none" strike="noStrike" kern="1200" dirty="0" smtClean="0">
                          <a:solidFill>
                            <a:schemeClr val="tx1">
                              <a:lumMod val="75000"/>
                              <a:lumOff val="25000"/>
                            </a:schemeClr>
                          </a:solidFill>
                          <a:latin typeface="Arial"/>
                          <a:ea typeface="+mn-ea"/>
                          <a:cs typeface="+mn-cs"/>
                        </a:rPr>
                        <a:t>809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a:txBody>
                    <a:bodyPr/>
                    <a:lstStyle/>
                    <a:p>
                      <a:pPr marL="0" algn="ctr" defTabSz="914400" rtl="0" eaLnBrk="1" fontAlgn="ctr" latinLnBrk="0" hangingPunct="1"/>
                      <a:r>
                        <a:rPr lang="fr-FR" sz="1400" b="0" i="0" u="none" strike="noStrike" kern="1200" dirty="0" smtClean="0">
                          <a:solidFill>
                            <a:schemeClr val="tx1">
                              <a:lumMod val="75000"/>
                              <a:lumOff val="25000"/>
                            </a:schemeClr>
                          </a:solidFill>
                          <a:latin typeface="Arial"/>
                          <a:ea typeface="+mn-ea"/>
                          <a:cs typeface="+mn-cs"/>
                        </a:rPr>
                        <a:t>0,4%</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r>
              <a:tr h="306089">
                <a:tc>
                  <a:txBody>
                    <a:bodyPr/>
                    <a:lstStyle/>
                    <a:p>
                      <a:pPr algn="ctr" fontAlgn="b"/>
                      <a:r>
                        <a:rPr lang="fr-FR" sz="1400" b="1" i="0" u="none" strike="noStrike" kern="1200" dirty="0" smtClean="0">
                          <a:solidFill>
                            <a:schemeClr val="bg1"/>
                          </a:solidFill>
                          <a:latin typeface="+mj-lt"/>
                          <a:ea typeface="+mn-ea"/>
                          <a:cs typeface="+mn-cs"/>
                        </a:rPr>
                        <a:t>Total autres structures</a:t>
                      </a: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latinLnBrk="0" hangingPunct="1"/>
                      <a:r>
                        <a:rPr lang="fr-FR" sz="1400" b="1" i="0" u="none" strike="noStrike" kern="1200" dirty="0" smtClean="0">
                          <a:solidFill>
                            <a:schemeClr val="bg1"/>
                          </a:solidFill>
                          <a:latin typeface="Arial"/>
                          <a:ea typeface="+mn-ea"/>
                          <a:cs typeface="+mn-cs"/>
                        </a:rPr>
                        <a:t>115</a:t>
                      </a:r>
                      <a:endParaRPr lang="fr-FR" sz="1400" b="1" i="0" u="none" strike="noStrike" kern="1200" dirty="0">
                        <a:solidFill>
                          <a:schemeClr val="bg1"/>
                        </a:solidFill>
                        <a:latin typeface="Arial"/>
                        <a:ea typeface="+mn-ea"/>
                        <a:cs typeface="+mn-cs"/>
                      </a:endParaRP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400" b="1" i="0" u="none" strike="noStrike" kern="1200" dirty="0" smtClean="0">
                          <a:solidFill>
                            <a:schemeClr val="bg1"/>
                          </a:solidFill>
                          <a:latin typeface="Arial"/>
                          <a:ea typeface="+mn-ea"/>
                          <a:cs typeface="+mn-cs"/>
                        </a:rPr>
                        <a:t>44 239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400" b="1" i="0" u="none" strike="noStrike" kern="1200" dirty="0" smtClean="0">
                          <a:solidFill>
                            <a:schemeClr val="bg1"/>
                          </a:solidFill>
                          <a:latin typeface="Arial"/>
                          <a:ea typeface="+mn-ea"/>
                          <a:cs typeface="+mn-cs"/>
                        </a:rPr>
                        <a:t>20,2%</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r>
              <a:tr h="306089">
                <a:tc>
                  <a:txBody>
                    <a:bodyPr/>
                    <a:lstStyle/>
                    <a:p>
                      <a:pPr algn="ctr" fontAlgn="b"/>
                      <a:r>
                        <a:rPr lang="fr-FR" sz="1400" b="0" i="0" u="none" strike="noStrike" kern="1200" dirty="0" smtClean="0">
                          <a:solidFill>
                            <a:schemeClr val="tx1"/>
                          </a:solidFill>
                          <a:latin typeface="+mj-lt"/>
                          <a:ea typeface="+mn-ea"/>
                          <a:cs typeface="+mn-cs"/>
                        </a:rPr>
                        <a:t>Centres des Congrès &amp; Parcs des Expositions</a:t>
                      </a: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marL="0" algn="ctr" defTabSz="914400" rtl="0" eaLnBrk="1" latinLnBrk="0" hangingPunct="1"/>
                      <a:r>
                        <a:rPr lang="fr-FR" sz="1400" b="0" i="0" u="none" strike="noStrike" kern="1200" dirty="0" smtClean="0">
                          <a:solidFill>
                            <a:schemeClr val="tx1"/>
                          </a:solidFill>
                          <a:latin typeface="Arial"/>
                          <a:ea typeface="+mn-ea"/>
                          <a:cs typeface="+mn-cs"/>
                        </a:rPr>
                        <a:t>5</a:t>
                      </a:r>
                      <a:endParaRPr lang="fr-FR" sz="1400" b="0" i="0" u="none" strike="noStrike" kern="1200" dirty="0">
                        <a:solidFill>
                          <a:schemeClr val="tx1"/>
                        </a:solidFill>
                        <a:latin typeface="Arial"/>
                        <a:ea typeface="+mn-ea"/>
                        <a:cs typeface="+mn-cs"/>
                      </a:endParaRP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marL="0" algn="ctr" defTabSz="914400" rtl="0" eaLnBrk="1" fontAlgn="ctr" latinLnBrk="0" hangingPunct="1"/>
                      <a:r>
                        <a:rPr lang="fr-FR" sz="1400" b="0" i="0" u="none" strike="noStrike" kern="1200" dirty="0" smtClean="0">
                          <a:solidFill>
                            <a:schemeClr val="tx1"/>
                          </a:solidFill>
                          <a:latin typeface="Arial"/>
                          <a:ea typeface="+mn-ea"/>
                          <a:cs typeface="+mn-cs"/>
                        </a:rPr>
                        <a:t>174 400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marL="0" algn="ctr" defTabSz="914400" rtl="0" eaLnBrk="1" fontAlgn="ctr" latinLnBrk="0" hangingPunct="1"/>
                      <a:r>
                        <a:rPr lang="fr-FR" sz="1400" b="0" i="0" u="none" strike="noStrike" kern="1200" dirty="0" smtClean="0">
                          <a:solidFill>
                            <a:schemeClr val="tx1"/>
                          </a:solidFill>
                          <a:latin typeface="Arial"/>
                          <a:ea typeface="+mn-ea"/>
                          <a:cs typeface="+mn-cs"/>
                        </a:rPr>
                        <a:t>79,8%</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r>
              <a:tr h="306089">
                <a:tc>
                  <a:txBody>
                    <a:bodyPr/>
                    <a:lstStyle/>
                    <a:p>
                      <a:pPr algn="ctr" fontAlgn="b"/>
                      <a:r>
                        <a:rPr lang="fr-FR" sz="1400" b="1" i="0" u="none" strike="noStrike" kern="1200" dirty="0" smtClean="0">
                          <a:solidFill>
                            <a:schemeClr val="bg1"/>
                          </a:solidFill>
                          <a:latin typeface="+mj-lt"/>
                          <a:ea typeface="+mn-ea"/>
                          <a:cs typeface="+mn-cs"/>
                        </a:rPr>
                        <a:t>Total</a:t>
                      </a:r>
                      <a:r>
                        <a:rPr lang="fr-FR" sz="1400" b="1" i="0" u="none" strike="noStrike" kern="1200" baseline="0" dirty="0" smtClean="0">
                          <a:solidFill>
                            <a:schemeClr val="bg1"/>
                          </a:solidFill>
                          <a:latin typeface="+mj-lt"/>
                          <a:ea typeface="+mn-ea"/>
                          <a:cs typeface="+mn-cs"/>
                        </a:rPr>
                        <a:t> Grand Lyon</a:t>
                      </a:r>
                      <a:endParaRPr lang="fr-FR" sz="1400" b="1" i="0" u="none" strike="noStrike" kern="1200" dirty="0" smtClean="0">
                        <a:solidFill>
                          <a:schemeClr val="bg1"/>
                        </a:solidFill>
                        <a:latin typeface="+mj-lt"/>
                        <a:ea typeface="+mn-ea"/>
                        <a:cs typeface="+mn-cs"/>
                      </a:endParaRP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latinLnBrk="0" hangingPunct="1"/>
                      <a:r>
                        <a:rPr lang="fr-FR" sz="1400" b="1" i="0" u="none" strike="noStrike" kern="1200" dirty="0" smtClean="0">
                          <a:solidFill>
                            <a:schemeClr val="bg1"/>
                          </a:solidFill>
                          <a:latin typeface="Arial"/>
                          <a:ea typeface="+mn-ea"/>
                          <a:cs typeface="+mn-cs"/>
                        </a:rPr>
                        <a:t>120</a:t>
                      </a:r>
                      <a:endParaRPr lang="fr-FR" sz="1400" b="1" i="0" u="none" strike="noStrike" kern="1200" dirty="0">
                        <a:solidFill>
                          <a:schemeClr val="bg1"/>
                        </a:solidFill>
                        <a:latin typeface="Arial"/>
                        <a:ea typeface="+mn-ea"/>
                        <a:cs typeface="+mn-cs"/>
                      </a:endParaRP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400" b="1" i="0" u="none" strike="noStrike" kern="1200" dirty="0" smtClean="0">
                          <a:solidFill>
                            <a:schemeClr val="bg1"/>
                          </a:solidFill>
                          <a:latin typeface="Arial"/>
                          <a:ea typeface="+mn-ea"/>
                          <a:cs typeface="+mn-cs"/>
                        </a:rPr>
                        <a:t>218 639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400" b="1" i="0" u="none" strike="noStrike" kern="1200" dirty="0" smtClean="0">
                          <a:solidFill>
                            <a:schemeClr val="bg1"/>
                          </a:solidFill>
                          <a:latin typeface="Arial"/>
                          <a:ea typeface="+mn-ea"/>
                          <a:cs typeface="+mn-cs"/>
                        </a:rPr>
                        <a:t>100%</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r>
            </a:tbl>
          </a:graphicData>
        </a:graphic>
      </p:graphicFrame>
    </p:spTree>
    <p:extLst>
      <p:ext uri="{BB962C8B-B14F-4D97-AF65-F5344CB8AC3E}">
        <p14:creationId xmlns="" xmlns:p14="http://schemas.microsoft.com/office/powerpoint/2010/main" val="516626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1469876" y="0"/>
            <a:ext cx="7546108"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dirty="0" smtClean="0">
                <a:solidFill>
                  <a:schemeClr val="bg1"/>
                </a:solidFill>
                <a:latin typeface="Arial" pitchFamily="34" charset="0"/>
                <a:ea typeface="+mj-ea"/>
                <a:cs typeface="Arial" pitchFamily="34" charset="0"/>
              </a:rPr>
              <a:t>Représentativité de l’échantillon 2011</a:t>
            </a:r>
            <a:endParaRPr kumimoji="0" lang="fr-FR" sz="2600" b="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5" name="Espace réservé du contenu 2"/>
          <p:cNvSpPr>
            <a:spLocks noGrp="1"/>
          </p:cNvSpPr>
          <p:nvPr>
            <p:ph idx="1"/>
          </p:nvPr>
        </p:nvSpPr>
        <p:spPr>
          <a:xfrm>
            <a:off x="551823" y="4087630"/>
            <a:ext cx="7851775" cy="292986"/>
          </a:xfrm>
        </p:spPr>
        <p:txBody>
          <a:bodyPr numCol="1"/>
          <a:lstStyle/>
          <a:p>
            <a:pPr>
              <a:buClr>
                <a:srgbClr val="00A6C8"/>
              </a:buClr>
            </a:pPr>
            <a:endParaRPr lang="fr-FR" sz="1200" dirty="0" smtClean="0">
              <a:latin typeface="Arial" pitchFamily="34" charset="0"/>
              <a:cs typeface="Arial" pitchFamily="34" charset="0"/>
            </a:endParaRPr>
          </a:p>
          <a:p>
            <a:pPr marL="176400" indent="-176400" algn="just">
              <a:buClr>
                <a:srgbClr val="00A6C8"/>
              </a:buClr>
              <a:buFont typeface="Arial" pitchFamily="34" charset="0"/>
              <a:buChar char="•"/>
            </a:pPr>
            <a:r>
              <a:rPr lang="fr-FR" sz="1400" b="0" dirty="0" smtClean="0">
                <a:latin typeface="+mj-lt"/>
                <a:cs typeface="Arial" pitchFamily="34" charset="0"/>
              </a:rPr>
              <a:t>Sur les 218 639 m² de superficie d’accueil d’évènements d’affaires que compte le Grand Lyon, 195 341 m² ont été échantillonnés dans l’enquête, soit </a:t>
            </a:r>
            <a:r>
              <a:rPr lang="fr-FR" sz="1400" dirty="0" smtClean="0">
                <a:solidFill>
                  <a:srgbClr val="00A6C8"/>
                </a:solidFill>
                <a:latin typeface="+mj-lt"/>
                <a:cs typeface="Arial" pitchFamily="34" charset="0"/>
              </a:rPr>
              <a:t>plus de 89% de l’offre globale</a:t>
            </a:r>
            <a:r>
              <a:rPr lang="fr-FR" sz="1400" b="0" dirty="0" smtClean="0">
                <a:latin typeface="+mj-lt"/>
                <a:cs typeface="Arial" pitchFamily="34" charset="0"/>
              </a:rPr>
              <a:t>.</a:t>
            </a:r>
          </a:p>
          <a:p>
            <a:pPr marL="176400" indent="-176400" algn="just">
              <a:buClr>
                <a:srgbClr val="00A6C8"/>
              </a:buClr>
              <a:buFont typeface="Arial" pitchFamily="34" charset="0"/>
              <a:buChar char="•"/>
            </a:pPr>
            <a:r>
              <a:rPr lang="fr-FR" sz="1400" b="0" dirty="0" smtClean="0">
                <a:latin typeface="+mj-lt"/>
                <a:cs typeface="Arial" pitchFamily="34" charset="0"/>
              </a:rPr>
              <a:t>La représentativité de l’échantillon s’est améliorée en 2011 (l’échantillon de 2010 portait sur 193 013 m²).</a:t>
            </a:r>
          </a:p>
          <a:p>
            <a:pPr marL="176400" indent="-176400" algn="just">
              <a:buClr>
                <a:srgbClr val="00A6C8"/>
              </a:buClr>
              <a:buFont typeface="Arial" pitchFamily="34" charset="0"/>
              <a:buChar char="•"/>
            </a:pPr>
            <a:r>
              <a:rPr lang="fr-FR" sz="1400" b="0" dirty="0" smtClean="0">
                <a:latin typeface="+mj-lt"/>
                <a:cs typeface="Arial" pitchFamily="34" charset="0"/>
              </a:rPr>
              <a:t>En 2011 comme en 2010, le niveau de représentativité très élevé permet de considérer l’échantillon comme un </a:t>
            </a:r>
            <a:r>
              <a:rPr lang="fr-FR" sz="1400" dirty="0" smtClean="0">
                <a:solidFill>
                  <a:srgbClr val="00A6C8"/>
                </a:solidFill>
                <a:latin typeface="+mj-lt"/>
                <a:cs typeface="Arial" pitchFamily="34" charset="0"/>
              </a:rPr>
              <a:t>échantillon quasi-exhaustif</a:t>
            </a:r>
            <a:r>
              <a:rPr lang="fr-FR" sz="1400" b="0" dirty="0" smtClean="0">
                <a:latin typeface="+mj-lt"/>
                <a:cs typeface="Arial" pitchFamily="34" charset="0"/>
              </a:rPr>
              <a:t>.</a:t>
            </a:r>
            <a:endParaRPr lang="fr-FR" sz="1400" b="0" dirty="0" smtClean="0">
              <a:latin typeface="+mj-lt"/>
            </a:endParaRPr>
          </a:p>
          <a:p>
            <a:pPr marL="176400" indent="-176400" algn="just">
              <a:buClr>
                <a:srgbClr val="00A6C8"/>
              </a:buClr>
              <a:buFont typeface="Arial" pitchFamily="34" charset="0"/>
              <a:buChar char="•"/>
            </a:pPr>
            <a:endParaRPr lang="fr-FR" sz="1400" b="0" dirty="0" smtClean="0">
              <a:latin typeface="Arial" pitchFamily="34" charset="0"/>
              <a:cs typeface="Arial" pitchFamily="34" charset="0"/>
            </a:endParaRPr>
          </a:p>
          <a:p>
            <a:pPr marL="176400" indent="-176400" algn="just">
              <a:buClr>
                <a:srgbClr val="00A6C8"/>
              </a:buClr>
              <a:buFont typeface="Arial" pitchFamily="34" charset="0"/>
              <a:buChar char="•"/>
            </a:pPr>
            <a:endParaRPr lang="fr-FR" sz="1400" b="0" dirty="0" smtClean="0">
              <a:latin typeface="Arial" pitchFamily="34" charset="0"/>
              <a:cs typeface="Arial" pitchFamily="34" charset="0"/>
            </a:endParaRPr>
          </a:p>
        </p:txBody>
      </p:sp>
      <p:sp>
        <p:nvSpPr>
          <p:cNvPr id="8" name="Espace réservé du contenu 2"/>
          <p:cNvSpPr txBox="1">
            <a:spLocks/>
          </p:cNvSpPr>
          <p:nvPr/>
        </p:nvSpPr>
        <p:spPr bwMode="auto">
          <a:xfrm>
            <a:off x="573088" y="1270001"/>
            <a:ext cx="7851775" cy="2929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76213" marR="0" lvl="0" indent="-176213" algn="l" defTabSz="914400" rtl="0" eaLnBrk="1" fontAlgn="base" latinLnBrk="0" hangingPunct="1">
              <a:lnSpc>
                <a:spcPct val="100000"/>
              </a:lnSpc>
              <a:spcBef>
                <a:spcPct val="20000"/>
              </a:spcBef>
              <a:spcAft>
                <a:spcPct val="0"/>
              </a:spcAft>
              <a:buClr>
                <a:srgbClr val="00A6C8"/>
              </a:buClr>
              <a:buSzTx/>
              <a:buFont typeface="Wingdings" pitchFamily="2" charset="2"/>
              <a:buChar char="Ø"/>
              <a:tabLst/>
              <a:defRPr/>
            </a:pPr>
            <a:r>
              <a:rPr kumimoji="0" lang="fr-FR" sz="1600" b="1" i="0" u="none" strike="noStrike" kern="0" cap="none" spc="0" normalizeH="0" baseline="0" noProof="0" dirty="0" smtClean="0">
                <a:ln>
                  <a:noFill/>
                </a:ln>
                <a:solidFill>
                  <a:srgbClr val="4D4D4D"/>
                </a:solidFill>
                <a:effectLst/>
                <a:uLnTx/>
                <a:uFillTx/>
                <a:latin typeface="+mj-lt"/>
                <a:ea typeface="+mn-ea"/>
                <a:cs typeface="+mn-cs"/>
              </a:rPr>
              <a:t> Echantillon</a:t>
            </a:r>
            <a:endParaRPr kumimoji="0" lang="fr-FR" sz="1400" b="0" i="0" u="none" strike="noStrike" kern="0" cap="none" spc="0" normalizeH="0" baseline="0" noProof="0" dirty="0" smtClean="0">
              <a:ln>
                <a:noFill/>
              </a:ln>
              <a:solidFill>
                <a:srgbClr val="4D4D4D"/>
              </a:solidFill>
              <a:effectLst/>
              <a:uLnTx/>
              <a:uFillTx/>
              <a:latin typeface="Arial" pitchFamily="34" charset="0"/>
              <a:ea typeface="+mn-ea"/>
              <a:cs typeface="Arial" pitchFamily="34" charset="0"/>
            </a:endParaRPr>
          </a:p>
        </p:txBody>
      </p:sp>
      <p:graphicFrame>
        <p:nvGraphicFramePr>
          <p:cNvPr id="9" name="Tableau 8"/>
          <p:cNvGraphicFramePr>
            <a:graphicFrameLocks noGrp="1"/>
          </p:cNvGraphicFramePr>
          <p:nvPr>
            <p:extLst>
              <p:ext uri="{D42A27DB-BD31-4B8C-83A1-F6EECF244321}">
                <p14:modId xmlns="" xmlns:p14="http://schemas.microsoft.com/office/powerpoint/2010/main" val="3598977080"/>
              </p:ext>
            </p:extLst>
          </p:nvPr>
        </p:nvGraphicFramePr>
        <p:xfrm>
          <a:off x="832555" y="1635703"/>
          <a:ext cx="7535268" cy="2578868"/>
        </p:xfrm>
        <a:graphic>
          <a:graphicData uri="http://schemas.openxmlformats.org/drawingml/2006/table">
            <a:tbl>
              <a:tblPr firstRow="1" bandRow="1"/>
              <a:tblGrid>
                <a:gridCol w="4302969"/>
                <a:gridCol w="939169"/>
                <a:gridCol w="1081018"/>
                <a:gridCol w="1212112"/>
              </a:tblGrid>
              <a:tr h="405749">
                <a:tc>
                  <a:txBody>
                    <a:bodyPr/>
                    <a:lstStyle/>
                    <a:p>
                      <a:pPr marL="0" algn="ctr" defTabSz="914400" rtl="0" eaLnBrk="1" fontAlgn="ctr" latinLnBrk="0" hangingPunct="1"/>
                      <a:r>
                        <a:rPr lang="fr-FR" sz="1400" b="0" i="0" u="none" strike="noStrike" kern="1200" dirty="0" smtClean="0">
                          <a:solidFill>
                            <a:srgbClr val="404040"/>
                          </a:solidFill>
                          <a:latin typeface="Arial"/>
                          <a:ea typeface="+mn-ea"/>
                          <a:cs typeface="Arial"/>
                        </a:rPr>
                        <a:t>Catégorie</a:t>
                      </a: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400" b="0" i="0" u="none" strike="noStrike" kern="1200" dirty="0" smtClean="0">
                          <a:solidFill>
                            <a:srgbClr val="404040"/>
                          </a:solidFill>
                          <a:latin typeface="Arial"/>
                          <a:ea typeface="+mn-ea"/>
                          <a:cs typeface="Arial"/>
                        </a:rPr>
                        <a:t>Nombre </a:t>
                      </a:r>
                    </a:p>
                    <a:p>
                      <a:pPr marL="0" algn="ctr" defTabSz="914400" rtl="0" eaLnBrk="1" fontAlgn="ctr" latinLnBrk="0" hangingPunct="1"/>
                      <a:r>
                        <a:rPr lang="fr-FR" sz="1400" b="0" i="0" u="none" strike="noStrike" kern="1200" dirty="0" smtClean="0">
                          <a:solidFill>
                            <a:srgbClr val="404040"/>
                          </a:solidFill>
                          <a:latin typeface="Arial"/>
                          <a:ea typeface="+mn-ea"/>
                          <a:cs typeface="Arial"/>
                        </a:rPr>
                        <a:t>de sites</a:t>
                      </a: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400" b="0" i="0" u="none" strike="noStrike" kern="1200" dirty="0" smtClean="0">
                          <a:solidFill>
                            <a:srgbClr val="404040"/>
                          </a:solidFill>
                          <a:latin typeface="Arial"/>
                          <a:ea typeface="+mn-ea"/>
                          <a:cs typeface="Arial"/>
                        </a:rPr>
                        <a:t>m² disponibles</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400" b="1" i="0" u="none" strike="noStrike" kern="1200" dirty="0" smtClean="0">
                          <a:solidFill>
                            <a:srgbClr val="404040"/>
                          </a:solidFill>
                          <a:latin typeface="Arial"/>
                          <a:ea typeface="+mn-ea"/>
                          <a:cs typeface="Arial"/>
                        </a:rPr>
                        <a:t>Echantillon de l’enquête</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r>
              <a:tr h="306089">
                <a:tc>
                  <a:txBody>
                    <a:bodyPr/>
                    <a:lstStyle/>
                    <a:p>
                      <a:pPr algn="ctr" fontAlgn="b"/>
                      <a:r>
                        <a:rPr lang="fr-FR" sz="1400" b="0" i="0" u="none" strike="noStrike" kern="1200" dirty="0" smtClean="0">
                          <a:solidFill>
                            <a:srgbClr val="404040"/>
                          </a:solidFill>
                          <a:latin typeface="Arial"/>
                          <a:ea typeface="+mn-ea"/>
                          <a:cs typeface="Arial"/>
                        </a:rPr>
                        <a:t>Espaces de réunion non intégrés à un hébergement</a:t>
                      </a:r>
                      <a:endParaRPr lang="fr-FR" sz="1400" b="0" i="0" u="none" strike="noStrike" kern="1200" dirty="0">
                        <a:solidFill>
                          <a:srgbClr val="404040"/>
                        </a:solidFill>
                        <a:latin typeface="Arial"/>
                        <a:ea typeface="+mn-ea"/>
                        <a:cs typeface="Arial"/>
                      </a:endParaRP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marL="0" algn="ctr" defTabSz="914400" rtl="0" eaLnBrk="1" latinLnBrk="0" hangingPunct="1"/>
                      <a:r>
                        <a:rPr lang="fr-FR" sz="1400" b="0" i="0" u="none" strike="noStrike" kern="1200" dirty="0" smtClean="0">
                          <a:solidFill>
                            <a:srgbClr val="404040"/>
                          </a:solidFill>
                          <a:latin typeface="Arial"/>
                          <a:ea typeface="+mn-ea"/>
                          <a:cs typeface="Arial"/>
                        </a:rPr>
                        <a:t>34</a:t>
                      </a:r>
                      <a:endParaRPr lang="fr-FR" sz="1400" b="0" i="0" u="none" strike="noStrike" kern="1200" dirty="0">
                        <a:solidFill>
                          <a:srgbClr val="404040"/>
                        </a:solidFill>
                        <a:latin typeface="Arial"/>
                        <a:ea typeface="+mn-ea"/>
                        <a:cs typeface="Arial"/>
                      </a:endParaRP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marL="0" algn="ctr" defTabSz="914400" rtl="0" eaLnBrk="1" fontAlgn="ctr" latinLnBrk="0" hangingPunct="1"/>
                      <a:r>
                        <a:rPr lang="fr-FR" sz="1400" b="0" i="0" u="none" strike="noStrike" kern="1200" dirty="0" smtClean="0">
                          <a:solidFill>
                            <a:srgbClr val="404040"/>
                          </a:solidFill>
                          <a:latin typeface="Arial"/>
                          <a:ea typeface="+mn-ea"/>
                          <a:cs typeface="Arial"/>
                        </a:rPr>
                        <a:t>21 814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marL="0" algn="ctr" defTabSz="914400" rtl="0" eaLnBrk="1" fontAlgn="ctr" latinLnBrk="0" hangingPunct="1"/>
                      <a:r>
                        <a:rPr lang="fr-FR" sz="1400" b="0" i="0" u="none" strike="noStrike" kern="1200" dirty="0" smtClean="0">
                          <a:solidFill>
                            <a:srgbClr val="404040"/>
                          </a:solidFill>
                          <a:latin typeface="Arial"/>
                          <a:ea typeface="+mn-ea"/>
                          <a:cs typeface="Arial"/>
                        </a:rPr>
                        <a:t>8 395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r>
              <a:tr h="306089">
                <a:tc>
                  <a:txBody>
                    <a:bodyPr/>
                    <a:lstStyle/>
                    <a:p>
                      <a:pPr algn="ctr" fontAlgn="b"/>
                      <a:r>
                        <a:rPr lang="fr-FR" sz="1400" b="0" i="0" u="none" strike="noStrike" kern="1200" dirty="0" smtClean="0">
                          <a:solidFill>
                            <a:srgbClr val="404040"/>
                          </a:solidFill>
                          <a:latin typeface="Arial"/>
                          <a:ea typeface="+mn-ea"/>
                          <a:cs typeface="Arial"/>
                        </a:rPr>
                        <a:t>Espaces de</a:t>
                      </a:r>
                      <a:r>
                        <a:rPr lang="fr-FR" sz="1400" b="0" i="0" u="none" strike="noStrike" kern="1200" baseline="0" dirty="0" smtClean="0">
                          <a:solidFill>
                            <a:srgbClr val="404040"/>
                          </a:solidFill>
                          <a:latin typeface="Arial"/>
                          <a:ea typeface="+mn-ea"/>
                          <a:cs typeface="Arial"/>
                        </a:rPr>
                        <a:t> r</a:t>
                      </a:r>
                      <a:r>
                        <a:rPr lang="fr-FR" sz="1400" b="0" i="0" u="none" strike="noStrike" kern="1200" dirty="0" smtClean="0">
                          <a:solidFill>
                            <a:srgbClr val="404040"/>
                          </a:solidFill>
                          <a:latin typeface="Arial"/>
                          <a:ea typeface="+mn-ea"/>
                          <a:cs typeface="Arial"/>
                        </a:rPr>
                        <a:t>éunion</a:t>
                      </a:r>
                      <a:r>
                        <a:rPr lang="fr-FR" sz="1400" b="0" i="0" u="none" strike="noStrike" kern="1200" baseline="0" dirty="0" smtClean="0">
                          <a:solidFill>
                            <a:srgbClr val="404040"/>
                          </a:solidFill>
                          <a:latin typeface="Arial"/>
                          <a:ea typeface="+mn-ea"/>
                          <a:cs typeface="Arial"/>
                        </a:rPr>
                        <a:t> </a:t>
                      </a:r>
                      <a:r>
                        <a:rPr lang="fr-FR" sz="1400" b="0" i="0" u="none" strike="noStrike" kern="1200" dirty="0" smtClean="0">
                          <a:solidFill>
                            <a:srgbClr val="404040"/>
                          </a:solidFill>
                          <a:latin typeface="Arial"/>
                          <a:ea typeface="+mn-ea"/>
                          <a:cs typeface="Arial"/>
                        </a:rPr>
                        <a:t>intégrés à un hébergement</a:t>
                      </a:r>
                      <a:endParaRPr lang="fr-FR" sz="1400" b="0" i="0" u="none" strike="noStrike" kern="1200" dirty="0">
                        <a:solidFill>
                          <a:srgbClr val="404040"/>
                        </a:solidFill>
                        <a:latin typeface="Arial"/>
                        <a:ea typeface="+mn-ea"/>
                        <a:cs typeface="Arial"/>
                      </a:endParaRP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a:txBody>
                    <a:bodyPr/>
                    <a:lstStyle/>
                    <a:p>
                      <a:pPr algn="ctr"/>
                      <a:r>
                        <a:rPr lang="fr-FR" sz="1400" b="0" i="0" u="none" strike="noStrike" kern="1200" dirty="0" smtClean="0">
                          <a:solidFill>
                            <a:srgbClr val="404040"/>
                          </a:solidFill>
                          <a:latin typeface="Arial"/>
                          <a:ea typeface="+mn-ea"/>
                          <a:cs typeface="Arial"/>
                        </a:rPr>
                        <a:t>75</a:t>
                      </a:r>
                      <a:endParaRPr lang="fr-FR" sz="1400" b="0" i="0" u="none" strike="noStrike" kern="1200" dirty="0">
                        <a:solidFill>
                          <a:srgbClr val="404040"/>
                        </a:solidFill>
                        <a:latin typeface="Arial"/>
                        <a:ea typeface="+mn-ea"/>
                        <a:cs typeface="Arial"/>
                      </a:endParaRP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a:txBody>
                    <a:bodyPr/>
                    <a:lstStyle/>
                    <a:p>
                      <a:pPr marL="0" algn="ctr" defTabSz="914400" rtl="0" eaLnBrk="1" fontAlgn="ctr" latinLnBrk="0" hangingPunct="1"/>
                      <a:r>
                        <a:rPr lang="fr-FR" sz="1400" b="0" i="0" u="none" strike="noStrike" kern="1200" dirty="0" smtClean="0">
                          <a:solidFill>
                            <a:srgbClr val="404040"/>
                          </a:solidFill>
                          <a:latin typeface="Arial"/>
                          <a:ea typeface="+mn-ea"/>
                          <a:cs typeface="Arial"/>
                        </a:rPr>
                        <a:t>20 473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a:txBody>
                    <a:bodyPr/>
                    <a:lstStyle/>
                    <a:p>
                      <a:pPr marL="0" algn="ctr" defTabSz="914400" rtl="0" eaLnBrk="1" fontAlgn="ctr" latinLnBrk="0" hangingPunct="1"/>
                      <a:r>
                        <a:rPr lang="fr-FR" sz="1400" b="0" i="0" u="none" strike="noStrike" kern="1200" dirty="0" smtClean="0">
                          <a:solidFill>
                            <a:srgbClr val="404040"/>
                          </a:solidFill>
                          <a:latin typeface="Arial"/>
                          <a:ea typeface="+mn-ea"/>
                          <a:cs typeface="Arial"/>
                        </a:rPr>
                        <a:t>12 346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r>
              <a:tr h="306089">
                <a:tc>
                  <a:txBody>
                    <a:bodyPr/>
                    <a:lstStyle/>
                    <a:p>
                      <a:pPr algn="ctr" fontAlgn="b"/>
                      <a:r>
                        <a:rPr lang="fr-FR" sz="1400" b="0" i="0" u="none" strike="noStrike" kern="1200" dirty="0" smtClean="0">
                          <a:solidFill>
                            <a:srgbClr val="404040"/>
                          </a:solidFill>
                          <a:latin typeface="Arial"/>
                          <a:ea typeface="+mn-ea"/>
                          <a:cs typeface="Arial"/>
                        </a:rPr>
                        <a:t>Espaces de réunion flottants ou mobiles </a:t>
                      </a: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marL="0" algn="ctr" defTabSz="914400" rtl="0" eaLnBrk="1" latinLnBrk="0" hangingPunct="1"/>
                      <a:r>
                        <a:rPr lang="fr-FR" sz="1400" b="0" i="0" u="none" strike="noStrike" kern="1200" dirty="0" smtClean="0">
                          <a:solidFill>
                            <a:srgbClr val="404040"/>
                          </a:solidFill>
                          <a:latin typeface="Arial"/>
                          <a:ea typeface="+mn-ea"/>
                          <a:cs typeface="Arial"/>
                        </a:rPr>
                        <a:t>4</a:t>
                      </a:r>
                      <a:endParaRPr lang="fr-FR" sz="1400" b="0" i="0" u="none" strike="noStrike" kern="1200" dirty="0">
                        <a:solidFill>
                          <a:srgbClr val="404040"/>
                        </a:solidFill>
                        <a:latin typeface="Arial"/>
                        <a:ea typeface="+mn-ea"/>
                        <a:cs typeface="Arial"/>
                      </a:endParaRP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marL="0" algn="ctr" defTabSz="914400" rtl="0" eaLnBrk="1" fontAlgn="ctr" latinLnBrk="0" hangingPunct="1"/>
                      <a:r>
                        <a:rPr lang="fr-FR" sz="1400" b="0" i="0" u="none" strike="noStrike" kern="1200" dirty="0" smtClean="0">
                          <a:solidFill>
                            <a:srgbClr val="404040"/>
                          </a:solidFill>
                          <a:latin typeface="Arial"/>
                          <a:ea typeface="+mn-ea"/>
                          <a:cs typeface="Arial"/>
                        </a:rPr>
                        <a:t>1 143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marL="0" algn="ctr" defTabSz="914400" rtl="0" eaLnBrk="1" fontAlgn="ctr" latinLnBrk="0" hangingPunct="1"/>
                      <a:r>
                        <a:rPr lang="fr-FR" sz="1400" b="0" i="0" u="none" strike="noStrike" kern="1200" dirty="0" smtClean="0">
                          <a:solidFill>
                            <a:srgbClr val="404040"/>
                          </a:solidFill>
                          <a:latin typeface="Arial"/>
                          <a:ea typeface="+mn-ea"/>
                          <a:cs typeface="Arial"/>
                        </a:rPr>
                        <a:t>200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r>
              <a:tr h="306089">
                <a:tc>
                  <a:txBody>
                    <a:bodyPr/>
                    <a:lstStyle/>
                    <a:p>
                      <a:pPr algn="ctr" fontAlgn="b"/>
                      <a:r>
                        <a:rPr lang="fr-FR" sz="1400" b="0" i="0" u="none" strike="noStrike" kern="1200" dirty="0" smtClean="0">
                          <a:solidFill>
                            <a:srgbClr val="404040"/>
                          </a:solidFill>
                          <a:latin typeface="Arial"/>
                          <a:ea typeface="+mn-ea"/>
                          <a:cs typeface="Arial"/>
                        </a:rPr>
                        <a:t>Centres d’Affaires</a:t>
                      </a: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a:txBody>
                    <a:bodyPr/>
                    <a:lstStyle/>
                    <a:p>
                      <a:pPr marL="0" algn="ctr" defTabSz="914400" rtl="0" eaLnBrk="1" latinLnBrk="0" hangingPunct="1"/>
                      <a:r>
                        <a:rPr lang="fr-FR" sz="1400" b="0" i="0" u="none" strike="noStrike" kern="1200" dirty="0" smtClean="0">
                          <a:solidFill>
                            <a:srgbClr val="404040"/>
                          </a:solidFill>
                          <a:latin typeface="Arial"/>
                          <a:ea typeface="+mn-ea"/>
                          <a:cs typeface="Arial"/>
                        </a:rPr>
                        <a:t>2</a:t>
                      </a:r>
                      <a:endParaRPr lang="fr-FR" sz="1400" b="0" i="0" u="none" strike="noStrike" kern="1200" dirty="0">
                        <a:solidFill>
                          <a:srgbClr val="404040"/>
                        </a:solidFill>
                        <a:latin typeface="Arial"/>
                        <a:ea typeface="+mn-ea"/>
                        <a:cs typeface="Arial"/>
                      </a:endParaRP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a:txBody>
                    <a:bodyPr/>
                    <a:lstStyle/>
                    <a:p>
                      <a:pPr marL="0" algn="ctr" defTabSz="914400" rtl="0" eaLnBrk="1" fontAlgn="ctr" latinLnBrk="0" hangingPunct="1"/>
                      <a:r>
                        <a:rPr lang="fr-FR" sz="1400" b="0" i="0" u="none" strike="noStrike" kern="1200" dirty="0" smtClean="0">
                          <a:solidFill>
                            <a:srgbClr val="404040"/>
                          </a:solidFill>
                          <a:latin typeface="Arial"/>
                          <a:ea typeface="+mn-ea"/>
                          <a:cs typeface="Arial"/>
                        </a:rPr>
                        <a:t>809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a:txBody>
                    <a:bodyPr/>
                    <a:lstStyle/>
                    <a:p>
                      <a:pPr marL="0" algn="ctr" defTabSz="914400" rtl="0" eaLnBrk="1" fontAlgn="ctr" latinLnBrk="0" hangingPunct="1"/>
                      <a:r>
                        <a:rPr lang="fr-FR" sz="1400" b="0" i="0" u="none" strike="noStrike" kern="1200" dirty="0" smtClean="0">
                          <a:solidFill>
                            <a:srgbClr val="404040"/>
                          </a:solidFill>
                          <a:latin typeface="Arial"/>
                          <a:ea typeface="+mn-ea"/>
                          <a:cs typeface="Arial"/>
                        </a:rPr>
                        <a:t>-</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r>
              <a:tr h="306089">
                <a:tc>
                  <a:txBody>
                    <a:bodyPr/>
                    <a:lstStyle/>
                    <a:p>
                      <a:pPr algn="ctr" fontAlgn="b"/>
                      <a:r>
                        <a:rPr lang="fr-FR" sz="1400" b="1" i="0" u="none" strike="noStrike" kern="1200" dirty="0" smtClean="0">
                          <a:solidFill>
                            <a:schemeClr val="bg1"/>
                          </a:solidFill>
                          <a:latin typeface="Arial"/>
                          <a:ea typeface="+mn-ea"/>
                          <a:cs typeface="Arial"/>
                        </a:rPr>
                        <a:t>Total autres structures</a:t>
                      </a: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latinLnBrk="0" hangingPunct="1"/>
                      <a:r>
                        <a:rPr lang="fr-FR" sz="1400" b="1" i="0" u="none" strike="noStrike" kern="1200" dirty="0" smtClean="0">
                          <a:solidFill>
                            <a:schemeClr val="bg1"/>
                          </a:solidFill>
                          <a:latin typeface="Arial"/>
                          <a:ea typeface="+mn-ea"/>
                          <a:cs typeface="Arial"/>
                        </a:rPr>
                        <a:t>115</a:t>
                      </a:r>
                      <a:endParaRPr lang="fr-FR" sz="1400" b="1" i="0" u="none" strike="noStrike" kern="1200" dirty="0">
                        <a:solidFill>
                          <a:schemeClr val="bg1"/>
                        </a:solidFill>
                        <a:latin typeface="Arial"/>
                        <a:ea typeface="+mn-ea"/>
                        <a:cs typeface="Arial"/>
                      </a:endParaRP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400" b="1" i="0" u="none" strike="noStrike" kern="1200" dirty="0" smtClean="0">
                          <a:solidFill>
                            <a:schemeClr val="bg1"/>
                          </a:solidFill>
                          <a:latin typeface="Arial"/>
                          <a:ea typeface="+mn-ea"/>
                          <a:cs typeface="Arial"/>
                        </a:rPr>
                        <a:t>44 239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400" b="1" i="0" u="none" strike="noStrike" kern="1200" dirty="0" smtClean="0">
                          <a:solidFill>
                            <a:schemeClr val="bg1"/>
                          </a:solidFill>
                          <a:latin typeface="Arial"/>
                          <a:ea typeface="+mn-ea"/>
                          <a:cs typeface="Arial"/>
                        </a:rPr>
                        <a:t>20 941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r>
              <a:tr h="306089">
                <a:tc>
                  <a:txBody>
                    <a:bodyPr/>
                    <a:lstStyle/>
                    <a:p>
                      <a:pPr algn="ctr" fontAlgn="b"/>
                      <a:r>
                        <a:rPr lang="fr-FR" sz="1400" b="0" i="0" u="none" strike="noStrike" kern="1200" dirty="0" smtClean="0">
                          <a:solidFill>
                            <a:srgbClr val="404040"/>
                          </a:solidFill>
                          <a:latin typeface="Arial"/>
                          <a:ea typeface="+mn-ea"/>
                          <a:cs typeface="Arial"/>
                        </a:rPr>
                        <a:t>Centres des Congrès &amp; Parcs des Expositions</a:t>
                      </a: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marL="0" algn="ctr" defTabSz="914400" rtl="0" eaLnBrk="1" latinLnBrk="0" hangingPunct="1"/>
                      <a:r>
                        <a:rPr lang="fr-FR" sz="1400" b="0" i="0" u="none" strike="noStrike" kern="1200" dirty="0" smtClean="0">
                          <a:solidFill>
                            <a:srgbClr val="404040"/>
                          </a:solidFill>
                          <a:latin typeface="Arial"/>
                          <a:ea typeface="+mn-ea"/>
                          <a:cs typeface="Arial"/>
                        </a:rPr>
                        <a:t>5</a:t>
                      </a:r>
                      <a:endParaRPr lang="fr-FR" sz="1400" b="0" i="0" u="none" strike="noStrike" kern="1200" dirty="0">
                        <a:solidFill>
                          <a:srgbClr val="404040"/>
                        </a:solidFill>
                        <a:latin typeface="Arial"/>
                        <a:ea typeface="+mn-ea"/>
                        <a:cs typeface="Arial"/>
                      </a:endParaRP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marL="0" algn="ctr" defTabSz="914400" rtl="0" eaLnBrk="1" fontAlgn="ctr" latinLnBrk="0" hangingPunct="1"/>
                      <a:r>
                        <a:rPr lang="fr-FR" sz="1400" b="0" i="0" u="none" strike="noStrike" kern="1200" dirty="0" smtClean="0">
                          <a:solidFill>
                            <a:srgbClr val="404040"/>
                          </a:solidFill>
                          <a:latin typeface="Arial"/>
                          <a:ea typeface="+mn-ea"/>
                          <a:cs typeface="Arial"/>
                        </a:rPr>
                        <a:t>174 400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marL="0" algn="ctr" defTabSz="914400" rtl="0" eaLnBrk="1" fontAlgn="ctr" latinLnBrk="0" hangingPunct="1"/>
                      <a:r>
                        <a:rPr lang="fr-FR" sz="1400" b="0" i="0" u="none" strike="noStrike" kern="1200" dirty="0" smtClean="0">
                          <a:solidFill>
                            <a:srgbClr val="404040"/>
                          </a:solidFill>
                          <a:latin typeface="Arial"/>
                          <a:ea typeface="+mn-ea"/>
                          <a:cs typeface="Arial"/>
                        </a:rPr>
                        <a:t>174 400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r>
              <a:tr h="306089">
                <a:tc>
                  <a:txBody>
                    <a:bodyPr/>
                    <a:lstStyle/>
                    <a:p>
                      <a:pPr algn="ctr" fontAlgn="b"/>
                      <a:r>
                        <a:rPr lang="fr-FR" sz="1400" b="1" i="0" u="none" strike="noStrike" kern="1200" dirty="0" smtClean="0">
                          <a:solidFill>
                            <a:srgbClr val="FFFFFF"/>
                          </a:solidFill>
                          <a:latin typeface="Arial"/>
                          <a:ea typeface="+mn-ea"/>
                          <a:cs typeface="Arial"/>
                        </a:rPr>
                        <a:t>Total</a:t>
                      </a:r>
                      <a:r>
                        <a:rPr lang="fr-FR" sz="1400" b="1" i="0" u="none" strike="noStrike" kern="1200" baseline="0" dirty="0" smtClean="0">
                          <a:solidFill>
                            <a:srgbClr val="FFFFFF"/>
                          </a:solidFill>
                          <a:latin typeface="Arial"/>
                          <a:ea typeface="+mn-ea"/>
                          <a:cs typeface="Arial"/>
                        </a:rPr>
                        <a:t> Grand Lyon</a:t>
                      </a:r>
                      <a:endParaRPr lang="fr-FR" sz="1400" b="1" i="0" u="none" strike="noStrike" kern="1200" dirty="0" smtClean="0">
                        <a:solidFill>
                          <a:srgbClr val="FFFFFF"/>
                        </a:solidFill>
                        <a:latin typeface="Arial"/>
                        <a:ea typeface="+mn-ea"/>
                        <a:cs typeface="Arial"/>
                      </a:endParaRP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latinLnBrk="0" hangingPunct="1"/>
                      <a:r>
                        <a:rPr lang="fr-FR" sz="1400" b="1" i="0" u="none" strike="noStrike" kern="1200" dirty="0" smtClean="0">
                          <a:solidFill>
                            <a:srgbClr val="FFFFFF"/>
                          </a:solidFill>
                          <a:latin typeface="Arial"/>
                          <a:ea typeface="+mn-ea"/>
                          <a:cs typeface="Arial"/>
                        </a:rPr>
                        <a:t>120</a:t>
                      </a:r>
                      <a:endParaRPr lang="fr-FR" sz="1400" b="1" i="0" u="none" strike="noStrike" kern="1200" dirty="0">
                        <a:solidFill>
                          <a:srgbClr val="FFFFFF"/>
                        </a:solidFill>
                        <a:latin typeface="Arial"/>
                        <a:ea typeface="+mn-ea"/>
                        <a:cs typeface="Arial"/>
                      </a:endParaRP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400" b="1" i="0" u="none" strike="noStrike" kern="1200" dirty="0" smtClean="0">
                          <a:solidFill>
                            <a:srgbClr val="FFFFFF"/>
                          </a:solidFill>
                          <a:latin typeface="Arial"/>
                          <a:ea typeface="+mn-ea"/>
                          <a:cs typeface="Arial"/>
                        </a:rPr>
                        <a:t>218 639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400" b="1" i="0" u="none" strike="noStrike" kern="1200" dirty="0" smtClean="0">
                          <a:solidFill>
                            <a:srgbClr val="FFFFFF"/>
                          </a:solidFill>
                          <a:latin typeface="Arial"/>
                          <a:ea typeface="+mn-ea"/>
                          <a:cs typeface="Arial"/>
                        </a:rPr>
                        <a:t>195 341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r>
            </a:tbl>
          </a:graphicData>
        </a:graphic>
      </p:graphicFrame>
    </p:spTree>
    <p:extLst>
      <p:ext uri="{BB962C8B-B14F-4D97-AF65-F5344CB8AC3E}">
        <p14:creationId xmlns="" xmlns:p14="http://schemas.microsoft.com/office/powerpoint/2010/main" val="460155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1469877" y="-1"/>
            <a:ext cx="7674123"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lvl="0" indent="-571500" fontAlgn="auto">
              <a:spcAft>
                <a:spcPts val="0"/>
              </a:spcAft>
              <a:defRPr/>
            </a:pPr>
            <a:r>
              <a:rPr lang="fr-FR" sz="2600" b="1" dirty="0" smtClean="0">
                <a:solidFill>
                  <a:schemeClr val="bg1"/>
                </a:solidFill>
                <a:latin typeface="Arial" pitchFamily="34" charset="0"/>
                <a:ea typeface="+mj-ea"/>
                <a:cs typeface="Arial" pitchFamily="34" charset="0"/>
              </a:rPr>
              <a:t>Evolutions de l’offre au cours de l’année 2011</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Espace réservé du contenu 2"/>
          <p:cNvSpPr>
            <a:spLocks noGrp="1"/>
          </p:cNvSpPr>
          <p:nvPr>
            <p:ph idx="1"/>
          </p:nvPr>
        </p:nvSpPr>
        <p:spPr>
          <a:xfrm>
            <a:off x="457199" y="1380744"/>
            <a:ext cx="8431620" cy="5175504"/>
          </a:xfrm>
        </p:spPr>
        <p:txBody>
          <a:bodyPr>
            <a:normAutofit/>
          </a:bodyPr>
          <a:lstStyle/>
          <a:p>
            <a:pPr marL="342900" indent="-342900" algn="just">
              <a:spcAft>
                <a:spcPts val="600"/>
              </a:spcAft>
              <a:buClr>
                <a:srgbClr val="00A6C8"/>
              </a:buClr>
              <a:buNone/>
            </a:pPr>
            <a:r>
              <a:rPr lang="fr-FR" sz="1400" dirty="0" smtClean="0">
                <a:solidFill>
                  <a:srgbClr val="4D4D4D"/>
                </a:solidFill>
                <a:latin typeface="Arial" pitchFamily="34" charset="0"/>
                <a:cs typeface="Arial" pitchFamily="34" charset="0"/>
              </a:rPr>
              <a:t>Globalement, les </a:t>
            </a:r>
            <a:r>
              <a:rPr lang="fr-FR" sz="1400" b="1" dirty="0" smtClean="0">
                <a:solidFill>
                  <a:srgbClr val="00A6C8"/>
                </a:solidFill>
                <a:latin typeface="Arial" pitchFamily="34" charset="0"/>
                <a:cs typeface="Arial" pitchFamily="34" charset="0"/>
              </a:rPr>
              <a:t>évolutions d’offre en 2011 ont été limitées </a:t>
            </a:r>
            <a:r>
              <a:rPr lang="fr-FR" sz="1400" dirty="0" smtClean="0">
                <a:solidFill>
                  <a:srgbClr val="4D4D4D"/>
                </a:solidFill>
                <a:latin typeface="Arial" pitchFamily="34" charset="0"/>
                <a:cs typeface="Arial" pitchFamily="34" charset="0"/>
              </a:rPr>
              <a:t>au sein du Grand Lyon. </a:t>
            </a:r>
          </a:p>
          <a:p>
            <a:pPr marL="342900" indent="-342900" algn="just">
              <a:spcAft>
                <a:spcPts val="600"/>
              </a:spcAft>
              <a:buClr>
                <a:srgbClr val="00A6C8"/>
              </a:buClr>
              <a:buNone/>
            </a:pPr>
            <a:r>
              <a:rPr lang="fr-FR" sz="1400" dirty="0" smtClean="0">
                <a:solidFill>
                  <a:srgbClr val="4D4D4D"/>
                </a:solidFill>
                <a:latin typeface="Arial" pitchFamily="34" charset="0"/>
                <a:cs typeface="Arial" pitchFamily="34" charset="0"/>
              </a:rPr>
              <a:t>Les principales évolutions citées sont les suivantes :</a:t>
            </a:r>
          </a:p>
          <a:p>
            <a:pPr algn="just">
              <a:spcAft>
                <a:spcPts val="600"/>
              </a:spcAft>
              <a:buClr>
                <a:srgbClr val="00A6C8"/>
              </a:buClr>
            </a:pPr>
            <a:r>
              <a:rPr lang="fr-FR" sz="1400" dirty="0" smtClean="0">
                <a:solidFill>
                  <a:srgbClr val="4D4D4D"/>
                </a:solidFill>
                <a:latin typeface="Arial" pitchFamily="34" charset="0"/>
                <a:cs typeface="Arial" pitchFamily="34" charset="0"/>
              </a:rPr>
              <a:t>Augmentation de 100 m² de la capacité d’accueil des espaces d’évènements d’affaires au sein de l’</a:t>
            </a:r>
            <a:r>
              <a:rPr lang="fr-FR" sz="1400" b="1" dirty="0" smtClean="0">
                <a:solidFill>
                  <a:srgbClr val="4D4D4D"/>
                </a:solidFill>
                <a:latin typeface="Arial" pitchFamily="34" charset="0"/>
                <a:cs typeface="Arial" pitchFamily="34" charset="0"/>
              </a:rPr>
              <a:t>Aquarium du Grand Lyon</a:t>
            </a:r>
            <a:r>
              <a:rPr lang="fr-FR" sz="1400" dirty="0" smtClean="0">
                <a:solidFill>
                  <a:srgbClr val="4D4D4D"/>
                </a:solidFill>
                <a:latin typeface="Arial" pitchFamily="34" charset="0"/>
                <a:cs typeface="Arial" pitchFamily="34" charset="0"/>
              </a:rPr>
              <a:t>,</a:t>
            </a:r>
            <a:r>
              <a:rPr lang="fr-FR" sz="1400" b="1" dirty="0" smtClean="0">
                <a:solidFill>
                  <a:srgbClr val="4D4D4D"/>
                </a:solidFill>
                <a:latin typeface="Arial" pitchFamily="34" charset="0"/>
                <a:cs typeface="Arial" pitchFamily="34" charset="0"/>
              </a:rPr>
              <a:t> </a:t>
            </a:r>
            <a:r>
              <a:rPr lang="fr-FR" sz="1400" dirty="0" smtClean="0">
                <a:solidFill>
                  <a:srgbClr val="4D4D4D"/>
                </a:solidFill>
                <a:latin typeface="Arial" pitchFamily="34" charset="0"/>
                <a:cs typeface="Arial" pitchFamily="34" charset="0"/>
              </a:rPr>
              <a:t>et augmentation de sa capacité d’accueil restauration de 100 couverts,</a:t>
            </a:r>
          </a:p>
          <a:p>
            <a:pPr algn="just">
              <a:spcAft>
                <a:spcPts val="600"/>
              </a:spcAft>
              <a:buClr>
                <a:srgbClr val="00A6C8"/>
              </a:buClr>
            </a:pPr>
            <a:r>
              <a:rPr lang="fr-FR" sz="1400" dirty="0" smtClean="0">
                <a:solidFill>
                  <a:srgbClr val="4D4D4D"/>
                </a:solidFill>
                <a:latin typeface="Arial" pitchFamily="34" charset="0"/>
                <a:cs typeface="Arial" pitchFamily="34" charset="0"/>
              </a:rPr>
              <a:t>Augmentation de 35 m² de de la capacité d’accueil en espaces d’évènements d’affaires de </a:t>
            </a:r>
            <a:r>
              <a:rPr lang="fr-FR" sz="1400" b="1" dirty="0" err="1" smtClean="0">
                <a:solidFill>
                  <a:srgbClr val="4D4D4D"/>
                </a:solidFill>
                <a:latin typeface="Arial" pitchFamily="34" charset="0"/>
                <a:cs typeface="Arial" pitchFamily="34" charset="0"/>
              </a:rPr>
              <a:t>Valpré</a:t>
            </a:r>
            <a:r>
              <a:rPr lang="fr-FR" sz="1400" dirty="0">
                <a:solidFill>
                  <a:srgbClr val="4D4D4D"/>
                </a:solidFill>
                <a:latin typeface="Arial" pitchFamily="34" charset="0"/>
                <a:cs typeface="Arial" pitchFamily="34" charset="0"/>
              </a:rPr>
              <a:t>,</a:t>
            </a:r>
            <a:endParaRPr lang="fr-FR" sz="1400" dirty="0" smtClean="0">
              <a:solidFill>
                <a:srgbClr val="4D4D4D"/>
              </a:solidFill>
              <a:latin typeface="Arial" pitchFamily="34" charset="0"/>
              <a:cs typeface="Arial" pitchFamily="34" charset="0"/>
            </a:endParaRPr>
          </a:p>
          <a:p>
            <a:pPr algn="just">
              <a:spcAft>
                <a:spcPts val="600"/>
              </a:spcAft>
              <a:buClr>
                <a:srgbClr val="00A6C8"/>
              </a:buClr>
            </a:pPr>
            <a:r>
              <a:rPr lang="fr-FR" sz="1400" dirty="0" smtClean="0">
                <a:solidFill>
                  <a:srgbClr val="4D4D4D"/>
                </a:solidFill>
                <a:latin typeface="Arial" pitchFamily="34" charset="0"/>
                <a:cs typeface="Arial" pitchFamily="34" charset="0"/>
              </a:rPr>
              <a:t>Augmentation de la capacité de restauration de Double Mixte,</a:t>
            </a:r>
          </a:p>
          <a:p>
            <a:pPr algn="just">
              <a:spcAft>
                <a:spcPts val="600"/>
              </a:spcAft>
              <a:buClr>
                <a:srgbClr val="00A6C8"/>
              </a:buClr>
            </a:pPr>
            <a:r>
              <a:rPr lang="fr-FR" sz="1400" dirty="0" smtClean="0">
                <a:solidFill>
                  <a:srgbClr val="4D4D4D"/>
                </a:solidFill>
                <a:latin typeface="Arial" pitchFamily="34" charset="0"/>
                <a:cs typeface="Arial" pitchFamily="34" charset="0"/>
              </a:rPr>
              <a:t>Nombreuses modifications du produit (par exemple, des rénovations) sans effet sur la capacité d’accueil : </a:t>
            </a:r>
          </a:p>
          <a:p>
            <a:pPr lvl="1" algn="just">
              <a:buClr>
                <a:srgbClr val="00A6C8"/>
              </a:buClr>
            </a:pPr>
            <a:r>
              <a:rPr lang="fr-FR" sz="1400" dirty="0" smtClean="0">
                <a:solidFill>
                  <a:srgbClr val="4D4D4D"/>
                </a:solidFill>
                <a:latin typeface="Arial" pitchFamily="34" charset="0"/>
                <a:cs typeface="Arial" pitchFamily="34" charset="0"/>
              </a:rPr>
              <a:t>Campanile Feyzin, </a:t>
            </a:r>
          </a:p>
          <a:p>
            <a:pPr lvl="1" algn="just">
              <a:buClr>
                <a:srgbClr val="00A6C8"/>
              </a:buClr>
            </a:pPr>
            <a:r>
              <a:rPr lang="fr-FR" sz="1400" dirty="0" smtClean="0">
                <a:solidFill>
                  <a:srgbClr val="4D4D4D"/>
                </a:solidFill>
                <a:latin typeface="Arial" pitchFamily="34" charset="0"/>
                <a:cs typeface="Arial" pitchFamily="34" charset="0"/>
              </a:rPr>
              <a:t>Espace Albert Camus, </a:t>
            </a:r>
          </a:p>
          <a:p>
            <a:pPr lvl="1" algn="just">
              <a:buClr>
                <a:srgbClr val="00A6C8"/>
              </a:buClr>
            </a:pPr>
            <a:r>
              <a:rPr lang="fr-FR" sz="1400" dirty="0" smtClean="0">
                <a:solidFill>
                  <a:srgbClr val="4D4D4D"/>
                </a:solidFill>
                <a:latin typeface="Arial" pitchFamily="34" charset="0"/>
                <a:cs typeface="Arial" pitchFamily="34" charset="0"/>
              </a:rPr>
              <a:t>Kyriad Cottage Hotel, </a:t>
            </a:r>
          </a:p>
          <a:p>
            <a:pPr lvl="1" algn="just">
              <a:buClr>
                <a:srgbClr val="00A6C8"/>
              </a:buClr>
            </a:pPr>
            <a:r>
              <a:rPr lang="fr-FR" sz="1400" dirty="0" smtClean="0">
                <a:solidFill>
                  <a:srgbClr val="4D4D4D"/>
                </a:solidFill>
                <a:latin typeface="Arial" pitchFamily="34" charset="0"/>
                <a:cs typeface="Arial" pitchFamily="34" charset="0"/>
              </a:rPr>
              <a:t>Mercure Lyon Charbonnières, </a:t>
            </a:r>
          </a:p>
          <a:p>
            <a:pPr lvl="1" algn="just">
              <a:buClr>
                <a:srgbClr val="00A6C8"/>
              </a:buClr>
            </a:pPr>
            <a:r>
              <a:rPr lang="fr-FR" sz="1400" dirty="0" smtClean="0">
                <a:solidFill>
                  <a:srgbClr val="4D4D4D"/>
                </a:solidFill>
                <a:latin typeface="Arial" pitchFamily="34" charset="0"/>
                <a:cs typeface="Arial" pitchFamily="34" charset="0"/>
              </a:rPr>
              <a:t>Cercle Villemanzy, </a:t>
            </a:r>
          </a:p>
          <a:p>
            <a:pPr lvl="1" algn="just">
              <a:buClr>
                <a:srgbClr val="00A6C8"/>
              </a:buClr>
            </a:pPr>
            <a:r>
              <a:rPr lang="fr-FR" sz="1400" dirty="0" smtClean="0">
                <a:solidFill>
                  <a:srgbClr val="4D4D4D"/>
                </a:solidFill>
                <a:latin typeface="Arial" pitchFamily="34" charset="0"/>
                <a:cs typeface="Arial" pitchFamily="34" charset="0"/>
              </a:rPr>
              <a:t>Château de Saint-Priest, </a:t>
            </a:r>
          </a:p>
          <a:p>
            <a:pPr lvl="1" algn="just">
              <a:buClr>
                <a:srgbClr val="00A6C8"/>
              </a:buClr>
            </a:pPr>
            <a:r>
              <a:rPr lang="fr-FR" sz="1400" dirty="0" err="1" smtClean="0">
                <a:solidFill>
                  <a:srgbClr val="4D4D4D"/>
                </a:solidFill>
                <a:latin typeface="Arial" pitchFamily="34" charset="0"/>
                <a:cs typeface="Arial" pitchFamily="34" charset="0"/>
              </a:rPr>
              <a:t>Navig’Inter</a:t>
            </a:r>
            <a:r>
              <a:rPr lang="fr-FR" sz="1400" dirty="0" smtClean="0">
                <a:solidFill>
                  <a:srgbClr val="4D4D4D"/>
                </a:solidFill>
                <a:latin typeface="Arial" pitchFamily="34" charset="0"/>
                <a:cs typeface="Arial" pitchFamily="34" charset="0"/>
              </a:rPr>
              <a:t>, </a:t>
            </a:r>
          </a:p>
          <a:p>
            <a:pPr lvl="1" algn="just">
              <a:buClr>
                <a:srgbClr val="00A6C8"/>
              </a:buClr>
            </a:pPr>
            <a:r>
              <a:rPr lang="fr-FR" sz="1400" dirty="0" smtClean="0">
                <a:solidFill>
                  <a:srgbClr val="4D4D4D"/>
                </a:solidFill>
                <a:latin typeface="Arial" pitchFamily="34" charset="0"/>
                <a:cs typeface="Arial" pitchFamily="34" charset="0"/>
              </a:rPr>
              <a:t>Mercure Saxe Lafayette,</a:t>
            </a:r>
          </a:p>
          <a:p>
            <a:pPr lvl="1" algn="just">
              <a:buClr>
                <a:srgbClr val="00A6C8"/>
              </a:buClr>
            </a:pPr>
            <a:r>
              <a:rPr lang="fr-FR" sz="1400" dirty="0" smtClean="0">
                <a:solidFill>
                  <a:srgbClr val="4D4D4D"/>
                </a:solidFill>
                <a:latin typeface="Arial" pitchFamily="34" charset="0"/>
                <a:cs typeface="Arial" pitchFamily="34" charset="0"/>
              </a:rPr>
              <a:t>Campanile Lyon Part-Dieu, </a:t>
            </a:r>
          </a:p>
          <a:p>
            <a:pPr lvl="1" algn="just">
              <a:buClr>
                <a:srgbClr val="00A6C8"/>
              </a:buClr>
            </a:pPr>
            <a:r>
              <a:rPr lang="fr-FR" sz="1400" dirty="0" smtClean="0">
                <a:solidFill>
                  <a:srgbClr val="4D4D4D"/>
                </a:solidFill>
                <a:latin typeface="Arial" pitchFamily="34" charset="0"/>
                <a:cs typeface="Arial" pitchFamily="34" charset="0"/>
              </a:rPr>
              <a:t>Hilton Lyon.</a:t>
            </a:r>
            <a:endParaRPr lang="fr-FR" sz="1400" dirty="0">
              <a:solidFill>
                <a:srgbClr val="4D4D4D"/>
              </a:solidFill>
              <a:latin typeface="Arial" pitchFamily="34" charset="0"/>
              <a:cs typeface="Arial" pitchFamily="34" charset="0"/>
            </a:endParaRPr>
          </a:p>
        </p:txBody>
      </p:sp>
    </p:spTree>
    <p:extLst>
      <p:ext uri="{BB962C8B-B14F-4D97-AF65-F5344CB8AC3E}">
        <p14:creationId xmlns="" xmlns:p14="http://schemas.microsoft.com/office/powerpoint/2010/main" val="935370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80744"/>
            <a:ext cx="8229600" cy="5175504"/>
          </a:xfrm>
        </p:spPr>
        <p:txBody>
          <a:bodyPr>
            <a:normAutofit/>
          </a:bodyPr>
          <a:lstStyle/>
          <a:p>
            <a:pPr algn="just">
              <a:spcAft>
                <a:spcPts val="600"/>
              </a:spcAft>
              <a:buClr>
                <a:srgbClr val="00A6C8"/>
              </a:buClr>
            </a:pPr>
            <a:endParaRPr lang="fr-FR" sz="1400" dirty="0" smtClean="0">
              <a:solidFill>
                <a:srgbClr val="4D4D4D"/>
              </a:solidFill>
              <a:latin typeface="Arial" pitchFamily="34" charset="0"/>
              <a:cs typeface="Arial" pitchFamily="34" charset="0"/>
            </a:endParaRPr>
          </a:p>
          <a:p>
            <a:pPr algn="just">
              <a:spcAft>
                <a:spcPts val="600"/>
              </a:spcAft>
              <a:buClr>
                <a:srgbClr val="00A6C8"/>
              </a:buClr>
            </a:pPr>
            <a:r>
              <a:rPr lang="fr-FR" sz="1400" dirty="0" smtClean="0">
                <a:solidFill>
                  <a:srgbClr val="4D4D4D"/>
                </a:solidFill>
                <a:latin typeface="Arial" pitchFamily="34" charset="0"/>
                <a:cs typeface="Arial" pitchFamily="34" charset="0"/>
              </a:rPr>
              <a:t>Le recensement exhaustif réalisé en 2011 a permis d’identifier la présence d’un volume global de </a:t>
            </a:r>
            <a:r>
              <a:rPr lang="fr-FR" sz="1400" b="1" dirty="0" smtClean="0">
                <a:solidFill>
                  <a:srgbClr val="00A6C8"/>
                </a:solidFill>
                <a:latin typeface="Arial" pitchFamily="34" charset="0"/>
                <a:cs typeface="Arial" pitchFamily="34" charset="0"/>
              </a:rPr>
              <a:t>218 639 m² </a:t>
            </a:r>
            <a:r>
              <a:rPr lang="fr-FR" sz="1400" dirty="0" smtClean="0">
                <a:solidFill>
                  <a:srgbClr val="4D4D4D"/>
                </a:solidFill>
                <a:latin typeface="Arial" pitchFamily="34" charset="0"/>
                <a:cs typeface="Arial" pitchFamily="34" charset="0"/>
              </a:rPr>
              <a:t>de superficie d’accueil d’évènements d’affaires au sein du Grand Lyon.</a:t>
            </a:r>
          </a:p>
          <a:p>
            <a:pPr algn="just">
              <a:spcAft>
                <a:spcPts val="600"/>
              </a:spcAft>
              <a:buClr>
                <a:srgbClr val="00A6C8"/>
              </a:buClr>
            </a:pPr>
            <a:r>
              <a:rPr lang="fr-FR" sz="1400" b="1" dirty="0" smtClean="0">
                <a:solidFill>
                  <a:srgbClr val="00A6C8"/>
                </a:solidFill>
                <a:latin typeface="Arial" pitchFamily="34" charset="0"/>
                <a:cs typeface="Arial" pitchFamily="34" charset="0"/>
              </a:rPr>
              <a:t>L’échantillon</a:t>
            </a:r>
            <a:r>
              <a:rPr lang="fr-FR" sz="1400" dirty="0" smtClean="0">
                <a:solidFill>
                  <a:srgbClr val="4D4D4D"/>
                </a:solidFill>
                <a:latin typeface="Arial" pitchFamily="34" charset="0"/>
                <a:cs typeface="Arial" pitchFamily="34" charset="0"/>
              </a:rPr>
              <a:t> de l’enquête porte sur plus de </a:t>
            </a:r>
            <a:r>
              <a:rPr lang="fr-FR" sz="1400" b="1" dirty="0" smtClean="0">
                <a:solidFill>
                  <a:srgbClr val="00A6C8"/>
                </a:solidFill>
                <a:latin typeface="Arial" pitchFamily="34" charset="0"/>
                <a:cs typeface="Arial" pitchFamily="34" charset="0"/>
              </a:rPr>
              <a:t>89% de la superficie d’accueil du Grand Lyon               </a:t>
            </a:r>
            <a:r>
              <a:rPr lang="fr-FR" sz="1400" dirty="0" smtClean="0">
                <a:solidFill>
                  <a:srgbClr val="4D4D4D"/>
                </a:solidFill>
                <a:latin typeface="Arial" pitchFamily="34" charset="0"/>
                <a:cs typeface="Arial" pitchFamily="34" charset="0"/>
              </a:rPr>
              <a:t>(195 341 m²). L’échantillon peut donc être considéré comme </a:t>
            </a:r>
            <a:r>
              <a:rPr lang="fr-FR" sz="1400" b="1" dirty="0" smtClean="0">
                <a:solidFill>
                  <a:srgbClr val="00A6C8"/>
                </a:solidFill>
                <a:latin typeface="Arial" pitchFamily="34" charset="0"/>
                <a:cs typeface="Arial" pitchFamily="34" charset="0"/>
              </a:rPr>
              <a:t>quasi-exhaustif</a:t>
            </a:r>
            <a:r>
              <a:rPr lang="fr-FR" sz="1400" dirty="0" smtClean="0">
                <a:solidFill>
                  <a:srgbClr val="4D4D4D"/>
                </a:solidFill>
                <a:latin typeface="Arial" pitchFamily="34" charset="0"/>
                <a:cs typeface="Arial" pitchFamily="34" charset="0"/>
              </a:rPr>
              <a:t>. Il l’était également en 2010 (échantillon de 193 013 m²), même si la représentativité a été améliorée en 2011.</a:t>
            </a:r>
          </a:p>
          <a:p>
            <a:pPr marL="342900" indent="-342900" algn="just">
              <a:spcAft>
                <a:spcPts val="600"/>
              </a:spcAft>
              <a:buClr>
                <a:srgbClr val="00A6C8"/>
              </a:buClr>
              <a:buFont typeface="Arial" pitchFamily="34" charset="0"/>
              <a:buChar char="•"/>
            </a:pPr>
            <a:r>
              <a:rPr lang="fr-FR" sz="1400" b="1" dirty="0" smtClean="0">
                <a:solidFill>
                  <a:srgbClr val="00A6C8"/>
                </a:solidFill>
                <a:latin typeface="Arial" pitchFamily="34" charset="0"/>
                <a:cs typeface="Arial" pitchFamily="34" charset="0"/>
              </a:rPr>
              <a:t>L’offre d’accueil a peu évolué en 2011</a:t>
            </a:r>
            <a:r>
              <a:rPr lang="fr-FR" sz="1400" dirty="0" smtClean="0">
                <a:solidFill>
                  <a:srgbClr val="4D4D4D"/>
                </a:solidFill>
                <a:latin typeface="Arial" pitchFamily="34" charset="0"/>
                <a:cs typeface="Arial" pitchFamily="34" charset="0"/>
              </a:rPr>
              <a:t>. Les principales évolutions concernent la hausse de capacité de l’Aquarium du Grand Lyon (+100 m²) et de </a:t>
            </a:r>
            <a:r>
              <a:rPr lang="fr-FR" sz="1400" dirty="0" err="1" smtClean="0">
                <a:solidFill>
                  <a:srgbClr val="4D4D4D"/>
                </a:solidFill>
                <a:latin typeface="Arial" pitchFamily="34" charset="0"/>
                <a:cs typeface="Arial" pitchFamily="34" charset="0"/>
              </a:rPr>
              <a:t>Valpré</a:t>
            </a:r>
            <a:r>
              <a:rPr lang="fr-FR" sz="1400" dirty="0" smtClean="0">
                <a:solidFill>
                  <a:srgbClr val="4D4D4D"/>
                </a:solidFill>
                <a:latin typeface="Arial" pitchFamily="34" charset="0"/>
                <a:cs typeface="Arial" pitchFamily="34" charset="0"/>
              </a:rPr>
              <a:t> (+35 m²).</a:t>
            </a:r>
          </a:p>
          <a:p>
            <a:pPr algn="just">
              <a:spcAft>
                <a:spcPts val="600"/>
              </a:spcAft>
              <a:buClr>
                <a:srgbClr val="00A6C8"/>
              </a:buClr>
            </a:pPr>
            <a:r>
              <a:rPr lang="fr-FR" sz="1400" b="1" dirty="0" smtClean="0">
                <a:solidFill>
                  <a:srgbClr val="00A6C8"/>
                </a:solidFill>
                <a:latin typeface="Arial" pitchFamily="34" charset="0"/>
                <a:cs typeface="Arial" pitchFamily="34" charset="0"/>
              </a:rPr>
              <a:t>Les 4/5</a:t>
            </a:r>
            <a:r>
              <a:rPr lang="fr-FR" sz="1400" b="1" baseline="30000" dirty="0" smtClean="0">
                <a:solidFill>
                  <a:srgbClr val="00A6C8"/>
                </a:solidFill>
                <a:latin typeface="Arial" pitchFamily="34" charset="0"/>
                <a:cs typeface="Arial" pitchFamily="34" charset="0"/>
              </a:rPr>
              <a:t>e</a:t>
            </a:r>
            <a:r>
              <a:rPr lang="fr-FR" sz="1400" b="1" dirty="0" smtClean="0">
                <a:solidFill>
                  <a:srgbClr val="00A6C8"/>
                </a:solidFill>
                <a:latin typeface="Arial" pitchFamily="34" charset="0"/>
                <a:cs typeface="Arial" pitchFamily="34" charset="0"/>
              </a:rPr>
              <a:t> de la superficie </a:t>
            </a:r>
            <a:r>
              <a:rPr lang="fr-FR" sz="1400" dirty="0" smtClean="0">
                <a:solidFill>
                  <a:srgbClr val="4D4D4D"/>
                </a:solidFill>
                <a:latin typeface="Arial" pitchFamily="34" charset="0"/>
                <a:cs typeface="Arial" pitchFamily="34" charset="0"/>
              </a:rPr>
              <a:t>au sol sont concentrés au sein des </a:t>
            </a:r>
            <a:r>
              <a:rPr lang="fr-FR" sz="1400" b="1" dirty="0" smtClean="0">
                <a:solidFill>
                  <a:srgbClr val="00A6C8"/>
                </a:solidFill>
                <a:latin typeface="Arial" pitchFamily="34" charset="0"/>
                <a:cs typeface="Arial" pitchFamily="34" charset="0"/>
              </a:rPr>
              <a:t>Centres de Congrès et Parcs des Expositions (174 400 m²)</a:t>
            </a:r>
            <a:r>
              <a:rPr lang="fr-FR" sz="1400" dirty="0" smtClean="0">
                <a:solidFill>
                  <a:srgbClr val="4D4D4D"/>
                </a:solidFill>
                <a:latin typeface="Arial" pitchFamily="34" charset="0"/>
                <a:cs typeface="Arial" pitchFamily="34" charset="0"/>
              </a:rPr>
              <a:t>.</a:t>
            </a:r>
          </a:p>
          <a:p>
            <a:pPr algn="just">
              <a:spcAft>
                <a:spcPts val="600"/>
              </a:spcAft>
              <a:buClr>
                <a:srgbClr val="00A6C8"/>
              </a:buClr>
            </a:pPr>
            <a:r>
              <a:rPr lang="fr-FR" sz="1400" dirty="0" smtClean="0">
                <a:solidFill>
                  <a:srgbClr val="4D4D4D"/>
                </a:solidFill>
                <a:latin typeface="Arial" pitchFamily="34" charset="0"/>
                <a:cs typeface="Arial" pitchFamily="34" charset="0"/>
              </a:rPr>
              <a:t>Une large majorité (83%) des espaces de réunion intégrés à un hébergement dispose d’une prestation de restauration : </a:t>
            </a:r>
            <a:r>
              <a:rPr lang="fr-FR" sz="1400" b="1" dirty="0" smtClean="0">
                <a:solidFill>
                  <a:srgbClr val="00A6C8"/>
                </a:solidFill>
                <a:latin typeface="Arial" pitchFamily="34" charset="0"/>
                <a:cs typeface="Arial" pitchFamily="34" charset="0"/>
              </a:rPr>
              <a:t>proposer un service restauration constitue ainsi un standard</a:t>
            </a:r>
            <a:r>
              <a:rPr lang="fr-FR" sz="1400" dirty="0" smtClean="0">
                <a:solidFill>
                  <a:srgbClr val="4D4D4D"/>
                </a:solidFill>
                <a:latin typeface="Arial" pitchFamily="34" charset="0"/>
                <a:cs typeface="Arial" pitchFamily="34" charset="0"/>
              </a:rPr>
              <a:t>.</a:t>
            </a:r>
          </a:p>
          <a:p>
            <a:pPr algn="just">
              <a:spcAft>
                <a:spcPts val="600"/>
              </a:spcAft>
              <a:buClr>
                <a:srgbClr val="00A6C8"/>
              </a:buClr>
            </a:pPr>
            <a:r>
              <a:rPr lang="fr-FR" sz="1400" dirty="0" smtClean="0">
                <a:solidFill>
                  <a:srgbClr val="4D4D4D"/>
                </a:solidFill>
                <a:latin typeface="Arial" pitchFamily="34" charset="0"/>
                <a:cs typeface="Arial" pitchFamily="34" charset="0"/>
              </a:rPr>
              <a:t>Hormis les Centres de Congrès et Parcs des Expositions, 5 espaces non intégrés à un hébergement et 5 structures intégrées à un hébergement offrent une capacité d’accueil de plus de 1 000 m².</a:t>
            </a:r>
          </a:p>
          <a:p>
            <a:pPr algn="just">
              <a:spcAft>
                <a:spcPts val="600"/>
              </a:spcAft>
              <a:buClr>
                <a:srgbClr val="00A6C8"/>
              </a:buClr>
            </a:pPr>
            <a:endParaRPr lang="fr-FR" sz="1400" dirty="0" smtClean="0">
              <a:solidFill>
                <a:srgbClr val="4D4D4D"/>
              </a:solidFill>
              <a:latin typeface="Arial" pitchFamily="34" charset="0"/>
              <a:cs typeface="Arial" pitchFamily="34" charset="0"/>
            </a:endParaRPr>
          </a:p>
          <a:p>
            <a:pPr algn="just">
              <a:spcAft>
                <a:spcPts val="600"/>
              </a:spcAft>
              <a:buClr>
                <a:srgbClr val="00A6C8"/>
              </a:buClr>
              <a:buNone/>
            </a:pPr>
            <a:r>
              <a:rPr lang="fr-FR" sz="1400" i="1" dirty="0" smtClean="0">
                <a:solidFill>
                  <a:srgbClr val="4D4D4D"/>
                </a:solidFill>
                <a:latin typeface="Arial" pitchFamily="34" charset="0"/>
                <a:cs typeface="Arial" pitchFamily="34" charset="0"/>
              </a:rPr>
              <a:t>La liste exhaustive des sites d’accueil d’évènements d’affaires du Grand Lyon figure sur les diapositives suivantes.</a:t>
            </a:r>
          </a:p>
        </p:txBody>
      </p:sp>
      <p:sp>
        <p:nvSpPr>
          <p:cNvPr id="4" name="Titre 1"/>
          <p:cNvSpPr txBox="1">
            <a:spLocks/>
          </p:cNvSpPr>
          <p:nvPr/>
        </p:nvSpPr>
        <p:spPr bwMode="auto">
          <a:xfrm>
            <a:off x="1469877" y="-1"/>
            <a:ext cx="7280931"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lvl="0" indent="-571500" fontAlgn="auto">
              <a:spcAft>
                <a:spcPts val="0"/>
              </a:spcAft>
              <a:defRPr/>
            </a:pPr>
            <a:r>
              <a:rPr lang="fr-FR" sz="2600" b="1" dirty="0" smtClean="0">
                <a:solidFill>
                  <a:schemeClr val="bg1"/>
                </a:solidFill>
                <a:latin typeface="Arial" pitchFamily="34" charset="0"/>
                <a:ea typeface="+mj-ea"/>
                <a:cs typeface="Arial" pitchFamily="34" charset="0"/>
              </a:rPr>
              <a:t>Synthèse – Offre d’accueil</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2180686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bwMode="auto">
          <a:xfrm>
            <a:off x="1469876" y="0"/>
            <a:ext cx="7546108"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dirty="0" smtClean="0">
                <a:solidFill>
                  <a:schemeClr val="bg1"/>
                </a:solidFill>
                <a:latin typeface="Arial" pitchFamily="34" charset="0"/>
                <a:ea typeface="+mj-ea"/>
                <a:cs typeface="Arial" pitchFamily="34" charset="0"/>
              </a:rPr>
              <a:t>Offre : </a:t>
            </a:r>
            <a:r>
              <a:rPr kumimoji="0" lang="fr-FR" sz="2600" b="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Espaces de réunion non intégrés</a:t>
            </a:r>
            <a:r>
              <a:rPr kumimoji="0" lang="fr-FR" sz="2600" b="1" u="none" strike="noStrike" kern="1200" cap="none" spc="0" normalizeH="0" noProof="0" dirty="0" smtClean="0">
                <a:ln>
                  <a:noFill/>
                </a:ln>
                <a:solidFill>
                  <a:schemeClr val="bg1"/>
                </a:solidFill>
                <a:effectLst/>
                <a:uLnTx/>
                <a:uFillTx/>
                <a:latin typeface="Arial" pitchFamily="34" charset="0"/>
                <a:ea typeface="+mj-ea"/>
                <a:cs typeface="Arial" pitchFamily="34" charset="0"/>
              </a:rPr>
              <a:t> à un hébergement</a:t>
            </a:r>
            <a:r>
              <a:rPr kumimoji="0" lang="fr-FR" sz="2600" b="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fr-FR" sz="2600" b="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5" name="Espace réservé du contenu 3"/>
          <p:cNvGraphicFramePr>
            <a:graphicFrameLocks/>
          </p:cNvGraphicFramePr>
          <p:nvPr>
            <p:extLst>
              <p:ext uri="{D42A27DB-BD31-4B8C-83A1-F6EECF244321}">
                <p14:modId xmlns="" xmlns:p14="http://schemas.microsoft.com/office/powerpoint/2010/main" val="4009429613"/>
              </p:ext>
            </p:extLst>
          </p:nvPr>
        </p:nvGraphicFramePr>
        <p:xfrm>
          <a:off x="332509" y="1672961"/>
          <a:ext cx="8421922" cy="3772586"/>
        </p:xfrm>
        <a:graphic>
          <a:graphicData uri="http://schemas.openxmlformats.org/drawingml/2006/table">
            <a:tbl>
              <a:tblPr firstRow="1" bandRow="1">
                <a:tableStyleId>{5C22544A-7EE6-4342-B048-85BDC9FD1C3A}</a:tableStyleId>
              </a:tblPr>
              <a:tblGrid>
                <a:gridCol w="1663200"/>
                <a:gridCol w="1144626"/>
                <a:gridCol w="1267404"/>
                <a:gridCol w="1375842"/>
                <a:gridCol w="1663675"/>
                <a:gridCol w="1307175"/>
              </a:tblGrid>
              <a:tr h="741386">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Etablissement</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Superficie totale des salles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maximale en mode classe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maximale en mode cocktail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d’hébergement  </a:t>
                      </a:r>
                    </a:p>
                    <a:p>
                      <a:pPr marL="0" algn="ctr" defTabSz="914400" rtl="0" eaLnBrk="1" fontAlgn="ctr" latinLnBrk="0" hangingPunct="1"/>
                      <a:r>
                        <a:rPr lang="fr-FR" sz="1400" b="0" i="0" u="none" strike="noStrike" kern="1200" dirty="0" smtClean="0">
                          <a:solidFill>
                            <a:schemeClr val="bg1"/>
                          </a:solidFill>
                          <a:latin typeface="Arial"/>
                          <a:ea typeface="+mn-ea"/>
                          <a:cs typeface="+mn-cs"/>
                        </a:rPr>
                        <a:t>(en chambres)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Activité  restauration</a:t>
                      </a:r>
                    </a:p>
                  </a:txBody>
                  <a:tcPr anchor="ctr">
                    <a:solidFill>
                      <a:srgbClr val="00A6C8"/>
                    </a:solidFill>
                  </a:tcPr>
                </a:tc>
              </a:tr>
              <a:tr h="288000">
                <a:tc>
                  <a:txBody>
                    <a:bodyPr/>
                    <a:lstStyle/>
                    <a:p>
                      <a:pPr algn="ctr" rtl="0" fontAlgn="ctr"/>
                      <a:r>
                        <a:rPr lang="fr-FR" sz="1200" b="0" i="0" u="none" strike="noStrike" dirty="0" smtClean="0">
                          <a:solidFill>
                            <a:srgbClr val="000000"/>
                          </a:solidFill>
                          <a:latin typeface="Arial"/>
                        </a:rPr>
                        <a:t>AQUARIUM DU GRAND LYON</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2 500</a:t>
                      </a: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200</a:t>
                      </a: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500</a:t>
                      </a: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a:t>
                      </a: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Oui</a:t>
                      </a:r>
                    </a:p>
                  </a:txBody>
                  <a:tcPr marL="0" marR="0" marT="0" marB="0" anchor="ctr">
                    <a:solidFill>
                      <a:srgbClr val="B7DEE8"/>
                    </a:solidFill>
                  </a:tcPr>
                </a:tc>
              </a:tr>
              <a:tr h="288000">
                <a:tc>
                  <a:txBody>
                    <a:bodyPr/>
                    <a:lstStyle/>
                    <a:p>
                      <a:pPr algn="ctr" rtl="0" fontAlgn="ctr"/>
                      <a:r>
                        <a:rPr lang="fr-FR" sz="1200" b="0" i="0" u="none" strike="noStrike" dirty="0" smtClean="0">
                          <a:solidFill>
                            <a:srgbClr val="000000"/>
                          </a:solidFill>
                          <a:latin typeface="Arial"/>
                        </a:rPr>
                        <a:t>HIPPODROME DE LYON CARRE DE SOIE</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1 580</a:t>
                      </a: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500</a:t>
                      </a: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1 430 </a:t>
                      </a: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a:t>
                      </a: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Oui</a:t>
                      </a:r>
                    </a:p>
                  </a:txBody>
                  <a:tcPr marL="0" marR="0" marT="0" marB="0" anchor="ctr">
                    <a:solidFill>
                      <a:srgbClr val="E7F3F4"/>
                    </a:solidFill>
                  </a:tcPr>
                </a:tc>
              </a:tr>
              <a:tr h="288000">
                <a:tc>
                  <a:txBody>
                    <a:bodyPr/>
                    <a:lstStyle/>
                    <a:p>
                      <a:pPr algn="ctr" rtl="0" fontAlgn="ctr"/>
                      <a:r>
                        <a:rPr lang="fr-FR" sz="1200" b="0" i="0" u="none" strike="noStrike" dirty="0" smtClean="0">
                          <a:solidFill>
                            <a:srgbClr val="000000"/>
                          </a:solidFill>
                          <a:latin typeface="Arial"/>
                        </a:rPr>
                        <a:t>PARC NATUREL DE MIRIBEL JONAGE</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1 210</a:t>
                      </a: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NC</a:t>
                      </a:r>
                    </a:p>
                  </a:txBody>
                  <a:tcPr marL="0" marR="0" marT="0" marB="0" anchor="ctr">
                    <a:solidFill>
                      <a:srgbClr val="B7DEE8"/>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NC</a:t>
                      </a:r>
                    </a:p>
                  </a:txBody>
                  <a:tcPr marL="0" marR="0" marT="0" marB="0" anchor="ctr">
                    <a:solidFill>
                      <a:srgbClr val="B7DEE8"/>
                    </a:solidFill>
                  </a:tcPr>
                </a:tc>
              </a:tr>
              <a:tr h="288000">
                <a:tc>
                  <a:txBody>
                    <a:bodyPr/>
                    <a:lstStyle/>
                    <a:p>
                      <a:pPr algn="ctr" rtl="0" fontAlgn="ctr"/>
                      <a:r>
                        <a:rPr lang="fr-FR" sz="1200" b="0" i="0" u="none" strike="noStrike" dirty="0" smtClean="0">
                          <a:solidFill>
                            <a:srgbClr val="000000"/>
                          </a:solidFill>
                          <a:latin typeface="Arial"/>
                        </a:rPr>
                        <a:t>HIPPODROME DE BRON PARILLY</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1 050</a:t>
                      </a: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NC</a:t>
                      </a: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E7F3F4"/>
                    </a:solidFill>
                  </a:tcPr>
                </a:tc>
              </a:tr>
              <a:tr h="288000">
                <a:tc>
                  <a:txBody>
                    <a:bodyPr/>
                    <a:lstStyle/>
                    <a:p>
                      <a:pPr algn="ctr" rtl="0" fontAlgn="ctr"/>
                      <a:r>
                        <a:rPr lang="fr-FR" sz="1200" b="0" i="0" u="none" strike="noStrike" dirty="0" smtClean="0">
                          <a:solidFill>
                            <a:srgbClr val="000000"/>
                          </a:solidFill>
                          <a:latin typeface="Arial"/>
                        </a:rPr>
                        <a:t>ESPACE ALBERT CAMUS           </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dirty="0" smtClean="0">
                          <a:solidFill>
                            <a:srgbClr val="000000"/>
                          </a:solidFill>
                          <a:latin typeface="Arial"/>
                        </a:rPr>
                        <a:t>1 000</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500</a:t>
                      </a: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600</a:t>
                      </a: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a:t>
                      </a: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Non</a:t>
                      </a:r>
                    </a:p>
                  </a:txBody>
                  <a:tcPr marL="0" marR="0" marT="0" marB="0" anchor="ctr">
                    <a:solidFill>
                      <a:srgbClr val="B7DEE8"/>
                    </a:solidFill>
                  </a:tcPr>
                </a:tc>
              </a:tr>
              <a:tr h="288000">
                <a:tc>
                  <a:txBody>
                    <a:bodyPr/>
                    <a:lstStyle/>
                    <a:p>
                      <a:pPr algn="ctr" rtl="0" fontAlgn="ctr"/>
                      <a:r>
                        <a:rPr lang="fr-FR" sz="1200" b="0" i="0" u="none" strike="noStrike" dirty="0" smtClean="0">
                          <a:solidFill>
                            <a:srgbClr val="000000"/>
                          </a:solidFill>
                          <a:latin typeface="Arial"/>
                        </a:rPr>
                        <a:t>CENTRE DE RÉUNIONS </a:t>
                      </a:r>
                      <a:r>
                        <a:rPr lang="fr-FR" sz="1200" b="0" i="0" u="none" strike="noStrike" dirty="0" err="1" smtClean="0">
                          <a:solidFill>
                            <a:srgbClr val="000000"/>
                          </a:solidFill>
                          <a:latin typeface="Arial"/>
                        </a:rPr>
                        <a:t>CHAMPFLEURI</a:t>
                      </a:r>
                      <a:r>
                        <a:rPr lang="fr-FR" sz="1200" b="0" i="0" u="none" strike="noStrike" dirty="0" smtClean="0">
                          <a:solidFill>
                            <a:srgbClr val="000000"/>
                          </a:solidFill>
                          <a:latin typeface="Arial"/>
                        </a:rPr>
                        <a:t> </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960</a:t>
                      </a: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240</a:t>
                      </a: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300</a:t>
                      </a: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a:t>
                      </a: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Oui</a:t>
                      </a:r>
                    </a:p>
                  </a:txBody>
                  <a:tcPr marL="0" marR="0" marT="0" marB="0" anchor="ctr">
                    <a:solidFill>
                      <a:srgbClr val="E7F3F4"/>
                    </a:solidFill>
                  </a:tcPr>
                </a:tc>
              </a:tr>
              <a:tr h="288000">
                <a:tc>
                  <a:txBody>
                    <a:bodyPr/>
                    <a:lstStyle/>
                    <a:p>
                      <a:pPr algn="ctr" rtl="0" fontAlgn="ctr"/>
                      <a:r>
                        <a:rPr lang="fr-FR" sz="1200" b="0" i="0" u="none" strike="noStrike" dirty="0" smtClean="0">
                          <a:solidFill>
                            <a:srgbClr val="000000"/>
                          </a:solidFill>
                          <a:latin typeface="Arial"/>
                        </a:rPr>
                        <a:t>ESPACE DE L’OUEST LYONNAIS</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900</a:t>
                      </a: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NC</a:t>
                      </a: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NC</a:t>
                      </a:r>
                    </a:p>
                  </a:txBody>
                  <a:tcPr marL="0" marR="0" marT="0" marB="0" anchor="ctr">
                    <a:solidFill>
                      <a:srgbClr val="B7DEE8"/>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r>
              <a:tr h="288000">
                <a:tc>
                  <a:txBody>
                    <a:bodyPr/>
                    <a:lstStyle/>
                    <a:p>
                      <a:pPr algn="ctr" rtl="0" fontAlgn="ctr"/>
                      <a:r>
                        <a:rPr lang="fr-FR" sz="1200" b="0" i="0" u="none" strike="noStrike" dirty="0" smtClean="0">
                          <a:solidFill>
                            <a:srgbClr val="000000"/>
                          </a:solidFill>
                          <a:latin typeface="Arial"/>
                        </a:rPr>
                        <a:t>LE TOBOGGAN</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836</a:t>
                      </a: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664</a:t>
                      </a: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448</a:t>
                      </a: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 - </a:t>
                      </a: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Oui</a:t>
                      </a:r>
                    </a:p>
                  </a:txBody>
                  <a:tcPr marL="0" marR="0" marT="0" marB="0" anchor="ctr">
                    <a:solidFill>
                      <a:srgbClr val="E7F3F4"/>
                    </a:solidFill>
                  </a:tcPr>
                </a:tc>
              </a:tr>
            </a:tbl>
          </a:graphicData>
        </a:graphic>
      </p:graphicFrame>
      <p:sp>
        <p:nvSpPr>
          <p:cNvPr id="9" name="Espace réservé du contenu 2"/>
          <p:cNvSpPr txBox="1">
            <a:spLocks/>
          </p:cNvSpPr>
          <p:nvPr/>
        </p:nvSpPr>
        <p:spPr bwMode="auto">
          <a:xfrm>
            <a:off x="299957" y="1303565"/>
            <a:ext cx="7243844" cy="3606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76213" marR="0" lvl="0" indent="-176213" algn="l" defTabSz="914400" rtl="0" eaLnBrk="1" fontAlgn="base" latinLnBrk="0" hangingPunct="1">
              <a:lnSpc>
                <a:spcPct val="100000"/>
              </a:lnSpc>
              <a:spcBef>
                <a:spcPct val="20000"/>
              </a:spcBef>
              <a:spcAft>
                <a:spcPct val="0"/>
              </a:spcAft>
              <a:buClr>
                <a:srgbClr val="00A6C8"/>
              </a:buClr>
              <a:buSzTx/>
              <a:buFont typeface="Wingdings" pitchFamily="2" charset="2"/>
              <a:buChar char="Ø"/>
              <a:tabLst/>
              <a:defRPr/>
            </a:pPr>
            <a:r>
              <a:rPr kumimoji="0" lang="fr-FR" sz="1600" b="1" i="0" u="none" strike="noStrike" kern="0" cap="none" spc="0" normalizeH="0" baseline="0" noProof="0" dirty="0" smtClean="0">
                <a:ln>
                  <a:noFill/>
                </a:ln>
                <a:solidFill>
                  <a:srgbClr val="4D4D4D"/>
                </a:solidFill>
                <a:effectLst/>
                <a:uLnTx/>
                <a:uFillTx/>
                <a:latin typeface="Arial" pitchFamily="34" charset="0"/>
                <a:ea typeface="+mn-ea"/>
                <a:cs typeface="Arial" pitchFamily="34" charset="0"/>
              </a:rPr>
              <a:t> Espaces de réunions </a:t>
            </a:r>
            <a:r>
              <a:rPr lang="fr-FR" sz="1600" b="1" kern="0" dirty="0" smtClean="0">
                <a:solidFill>
                  <a:srgbClr val="4D4D4D"/>
                </a:solidFill>
                <a:latin typeface="Arial" pitchFamily="34" charset="0"/>
                <a:cs typeface="Arial" pitchFamily="34" charset="0"/>
              </a:rPr>
              <a:t>non </a:t>
            </a:r>
            <a:r>
              <a:rPr kumimoji="0" lang="fr-FR" sz="1600" b="1" i="0" u="none" strike="noStrike" kern="0" cap="none" spc="0" normalizeH="0" baseline="0" noProof="0" dirty="0" smtClean="0">
                <a:ln>
                  <a:noFill/>
                </a:ln>
                <a:solidFill>
                  <a:srgbClr val="4D4D4D"/>
                </a:solidFill>
                <a:effectLst/>
                <a:uLnTx/>
                <a:uFillTx/>
                <a:latin typeface="Arial" pitchFamily="34" charset="0"/>
                <a:ea typeface="+mn-ea"/>
                <a:cs typeface="Arial" pitchFamily="34" charset="0"/>
              </a:rPr>
              <a:t>intégrés à un </a:t>
            </a:r>
            <a:r>
              <a:rPr kumimoji="0" lang="fr-FR" sz="1600" b="1" i="0" u="none" strike="noStrike" kern="0" cap="none" spc="0" normalizeH="0" baseline="0" noProof="0" dirty="0" smtClean="0">
                <a:ln>
                  <a:noFill/>
                </a:ln>
                <a:solidFill>
                  <a:srgbClr val="4D4D4D"/>
                </a:solidFill>
                <a:effectLst/>
                <a:uLnTx/>
                <a:uFillTx/>
                <a:latin typeface="+mj-lt"/>
                <a:ea typeface="+mn-ea"/>
                <a:cs typeface="Arial" pitchFamily="34" charset="0"/>
              </a:rPr>
              <a:t>hébergement (34 structures)</a:t>
            </a:r>
            <a:endParaRPr kumimoji="0" lang="fr-FR" sz="1400" b="0" i="0" u="none" strike="noStrike" kern="0" cap="none" spc="0" normalizeH="0" baseline="0" noProof="0" dirty="0" smtClean="0">
              <a:ln>
                <a:noFill/>
              </a:ln>
              <a:solidFill>
                <a:srgbClr val="4D4D4D"/>
              </a:solidFill>
              <a:effectLst/>
              <a:uLnTx/>
              <a:uFillTx/>
              <a:latin typeface="Arial" pitchFamily="34" charset="0"/>
              <a:cs typeface="Arial" pitchFamily="34" charset="0"/>
            </a:endParaRPr>
          </a:p>
          <a:p>
            <a:pPr marL="890588" marR="0" lvl="2" indent="-174625" algn="l" defTabSz="914400" rtl="0" eaLnBrk="1" fontAlgn="base" latinLnBrk="0" hangingPunct="1">
              <a:lnSpc>
                <a:spcPct val="100000"/>
              </a:lnSpc>
              <a:spcBef>
                <a:spcPct val="40000"/>
              </a:spcBef>
              <a:spcAft>
                <a:spcPct val="0"/>
              </a:spcAft>
              <a:buClr>
                <a:srgbClr val="0092BB"/>
              </a:buClr>
              <a:buSzTx/>
              <a:buFontTx/>
              <a:buNone/>
              <a:tabLst/>
              <a:defRPr/>
            </a:pPr>
            <a:endParaRPr kumimoji="0" lang="fr-FR" sz="1400" b="0" i="0" u="none" strike="noStrike" kern="0" cap="none" spc="0" normalizeH="0" baseline="0" noProof="0" dirty="0" smtClean="0">
              <a:ln>
                <a:noFill/>
              </a:ln>
              <a:solidFill>
                <a:schemeClr val="tx2"/>
              </a:solidFill>
              <a:effectLst/>
              <a:uLnTx/>
              <a:uFillTx/>
              <a:latin typeface="Arial" pitchFamily="34" charset="0"/>
              <a:cs typeface="Arial" pitchFamily="34" charset="0"/>
            </a:endParaRPr>
          </a:p>
          <a:p>
            <a:pPr marL="176213" marR="0" lvl="0" indent="-176213" algn="l" defTabSz="914400" rtl="0" eaLnBrk="1" fontAlgn="base" latinLnBrk="0" hangingPunct="1">
              <a:lnSpc>
                <a:spcPct val="100000"/>
              </a:lnSpc>
              <a:spcBef>
                <a:spcPct val="20000"/>
              </a:spcBef>
              <a:spcAft>
                <a:spcPct val="0"/>
              </a:spcAft>
              <a:buClr>
                <a:srgbClr val="5D004A"/>
              </a:buClr>
              <a:buSzTx/>
              <a:buFontTx/>
              <a:buNone/>
              <a:tabLst/>
              <a:defRPr/>
            </a:pPr>
            <a:endParaRPr kumimoji="0" lang="fr-FR" sz="2400" b="1" i="0" u="none" strike="noStrike" kern="0" cap="none" spc="0" normalizeH="0" baseline="0" noProof="0" dirty="0">
              <a:ln>
                <a:noFill/>
              </a:ln>
              <a:solidFill>
                <a:srgbClr val="4D4D4D"/>
              </a:solidFill>
              <a:effectLst/>
              <a:uLnTx/>
              <a:uFillTx/>
              <a:latin typeface="+mn-lt"/>
              <a:ea typeface="+mn-ea"/>
              <a:cs typeface="+mn-cs"/>
            </a:endParaRPr>
          </a:p>
        </p:txBody>
      </p:sp>
    </p:spTree>
    <p:extLst>
      <p:ext uri="{BB962C8B-B14F-4D97-AF65-F5344CB8AC3E}">
        <p14:creationId xmlns="" xmlns:p14="http://schemas.microsoft.com/office/powerpoint/2010/main" val="3155408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3"/>
          <p:cNvGraphicFramePr>
            <a:graphicFrameLocks/>
          </p:cNvGraphicFramePr>
          <p:nvPr>
            <p:extLst>
              <p:ext uri="{D42A27DB-BD31-4B8C-83A1-F6EECF244321}">
                <p14:modId xmlns="" xmlns:p14="http://schemas.microsoft.com/office/powerpoint/2010/main" val="4009429613"/>
              </p:ext>
            </p:extLst>
          </p:nvPr>
        </p:nvGraphicFramePr>
        <p:xfrm>
          <a:off x="332509" y="1672961"/>
          <a:ext cx="8421922" cy="4531466"/>
        </p:xfrm>
        <a:graphic>
          <a:graphicData uri="http://schemas.openxmlformats.org/drawingml/2006/table">
            <a:tbl>
              <a:tblPr firstRow="1" bandRow="1">
                <a:tableStyleId>{5C22544A-7EE6-4342-B048-85BDC9FD1C3A}</a:tableStyleId>
              </a:tblPr>
              <a:tblGrid>
                <a:gridCol w="1663200"/>
                <a:gridCol w="1144626"/>
                <a:gridCol w="1267404"/>
                <a:gridCol w="1375842"/>
                <a:gridCol w="1663675"/>
                <a:gridCol w="1307175"/>
              </a:tblGrid>
              <a:tr h="741386">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Etablissement</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Superficie totale des salles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maximale en mode classe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maximale en mode cocktail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d’hébergement  </a:t>
                      </a:r>
                    </a:p>
                    <a:p>
                      <a:pPr marL="0" algn="ctr" defTabSz="914400" rtl="0" eaLnBrk="1" fontAlgn="ctr" latinLnBrk="0" hangingPunct="1"/>
                      <a:r>
                        <a:rPr lang="fr-FR" sz="1400" b="0" i="0" u="none" strike="noStrike" kern="1200" dirty="0" smtClean="0">
                          <a:solidFill>
                            <a:schemeClr val="bg1"/>
                          </a:solidFill>
                          <a:latin typeface="Arial"/>
                          <a:ea typeface="+mn-ea"/>
                          <a:cs typeface="+mn-cs"/>
                        </a:rPr>
                        <a:t>(en chambres)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Activité  restauration</a:t>
                      </a:r>
                    </a:p>
                  </a:txBody>
                  <a:tcPr anchor="ctr">
                    <a:solidFill>
                      <a:srgbClr val="00A6C8"/>
                    </a:solidFill>
                  </a:tcPr>
                </a:tc>
              </a:tr>
              <a:tr h="288000">
                <a:tc>
                  <a:txBody>
                    <a:bodyPr/>
                    <a:lstStyle/>
                    <a:p>
                      <a:pPr algn="ctr" rtl="0" fontAlgn="ctr"/>
                      <a:r>
                        <a:rPr lang="fr-FR" sz="1200" b="0" i="0" u="none" strike="noStrike" dirty="0" smtClean="0">
                          <a:solidFill>
                            <a:srgbClr val="000000"/>
                          </a:solidFill>
                          <a:latin typeface="Arial"/>
                        </a:rPr>
                        <a:t>VERRIERE DES CORDELIERS     </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810</a:t>
                      </a: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r>
              <a:tr h="288000">
                <a:tc>
                  <a:txBody>
                    <a:bodyPr/>
                    <a:lstStyle/>
                    <a:p>
                      <a:pPr algn="ctr" rtl="0" fontAlgn="ctr"/>
                      <a:r>
                        <a:rPr lang="fr-FR" sz="1200" b="0" i="0" u="none" strike="noStrike" dirty="0" smtClean="0">
                          <a:solidFill>
                            <a:srgbClr val="000000"/>
                          </a:solidFill>
                          <a:latin typeface="Arial"/>
                        </a:rPr>
                        <a:t>ESPACE LOUISE LABE          </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800</a:t>
                      </a: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B7DEE8"/>
                    </a:solidFill>
                  </a:tcPr>
                </a:tc>
              </a:tr>
              <a:tr h="288000">
                <a:tc>
                  <a:txBody>
                    <a:bodyPr/>
                    <a:lstStyle/>
                    <a:p>
                      <a:pPr algn="ctr" rtl="0" fontAlgn="ctr"/>
                      <a:r>
                        <a:rPr lang="fr-FR" sz="1200" b="0" i="0" u="none" strike="noStrike" dirty="0" smtClean="0">
                          <a:solidFill>
                            <a:srgbClr val="000000"/>
                          </a:solidFill>
                          <a:latin typeface="Arial"/>
                        </a:rPr>
                        <a:t>ESPACE MONTS D'OR           </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800</a:t>
                      </a: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r>
              <a:tr h="288000">
                <a:tc>
                  <a:txBody>
                    <a:bodyPr/>
                    <a:lstStyle/>
                    <a:p>
                      <a:pPr algn="ctr" rtl="0" fontAlgn="ctr"/>
                      <a:r>
                        <a:rPr lang="fr-FR" sz="1200" b="0" i="0" u="none" strike="noStrike" dirty="0" smtClean="0">
                          <a:solidFill>
                            <a:srgbClr val="000000"/>
                          </a:solidFill>
                          <a:latin typeface="Arial"/>
                        </a:rPr>
                        <a:t>CHÂTEAU DE SAINT </a:t>
                      </a:r>
                      <a:r>
                        <a:rPr lang="fr-FR" sz="1200" b="0" i="0" u="none" strike="noStrike" dirty="0" err="1" smtClean="0">
                          <a:solidFill>
                            <a:srgbClr val="000000"/>
                          </a:solidFill>
                          <a:latin typeface="Arial"/>
                        </a:rPr>
                        <a:t>PRIEST</a:t>
                      </a:r>
                      <a:r>
                        <a:rPr lang="fr-FR" sz="1200" b="0" i="0" u="none" strike="noStrike" dirty="0" smtClean="0">
                          <a:solidFill>
                            <a:srgbClr val="000000"/>
                          </a:solidFill>
                          <a:latin typeface="Arial"/>
                        </a:rPr>
                        <a:t>  </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760</a:t>
                      </a: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150</a:t>
                      </a: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600</a:t>
                      </a: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 - </a:t>
                      </a: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Oui</a:t>
                      </a:r>
                    </a:p>
                  </a:txBody>
                  <a:tcPr marL="0" marR="0" marT="0" marB="0" anchor="ctr">
                    <a:solidFill>
                      <a:srgbClr val="B7DEE8"/>
                    </a:solidFill>
                  </a:tcPr>
                </a:tc>
              </a:tr>
              <a:tr h="288000">
                <a:tc>
                  <a:txBody>
                    <a:bodyPr/>
                    <a:lstStyle/>
                    <a:p>
                      <a:pPr algn="ctr" rtl="0" fontAlgn="ctr"/>
                      <a:r>
                        <a:rPr lang="fr-FR" sz="1200" b="0" i="0" u="none" strike="noStrike" dirty="0" smtClean="0">
                          <a:solidFill>
                            <a:srgbClr val="000000"/>
                          </a:solidFill>
                          <a:latin typeface="Arial"/>
                        </a:rPr>
                        <a:t>L’EMBARCADÈRE </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700</a:t>
                      </a: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300</a:t>
                      </a: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500</a:t>
                      </a: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 </a:t>
                      </a: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Oui </a:t>
                      </a:r>
                    </a:p>
                  </a:txBody>
                  <a:tcPr marL="0" marR="0" marT="0" marB="0" anchor="ctr">
                    <a:solidFill>
                      <a:srgbClr val="E7F3F4"/>
                    </a:solidFill>
                  </a:tcPr>
                </a:tc>
              </a:tr>
              <a:tr h="288000">
                <a:tc>
                  <a:txBody>
                    <a:bodyPr/>
                    <a:lstStyle/>
                    <a:p>
                      <a:pPr algn="ctr" rtl="0" fontAlgn="ctr"/>
                      <a:r>
                        <a:rPr lang="fr-FR" sz="1200" b="0" i="0" u="none" strike="noStrike" dirty="0" smtClean="0">
                          <a:solidFill>
                            <a:srgbClr val="000000"/>
                          </a:solidFill>
                          <a:latin typeface="Arial"/>
                        </a:rPr>
                        <a:t>MUSEE DES BEAUX ARTS</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700</a:t>
                      </a:r>
                    </a:p>
                  </a:txBody>
                  <a:tcPr marL="0" marR="0" marT="0" marB="0" anchor="ctr">
                    <a:solidFill>
                      <a:srgbClr val="B7DEE8"/>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a:t>
                      </a:r>
                    </a:p>
                  </a:txBody>
                  <a:tcPr marL="0" marR="0" marT="0" marB="0" anchor="ctr">
                    <a:solidFill>
                      <a:srgbClr val="B7DEE8"/>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r>
              <a:tr h="288000">
                <a:tc>
                  <a:txBody>
                    <a:bodyPr/>
                    <a:lstStyle/>
                    <a:p>
                      <a:pPr algn="ctr" rtl="0" fontAlgn="ctr"/>
                      <a:r>
                        <a:rPr lang="fr-FR" sz="1200" b="0" i="0" u="none" strike="noStrike" dirty="0" smtClean="0">
                          <a:solidFill>
                            <a:srgbClr val="000000"/>
                          </a:solidFill>
                          <a:latin typeface="Arial"/>
                        </a:rPr>
                        <a:t>ABBAYE DE COLLONGES</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600</a:t>
                      </a: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r>
              <a:tr h="288000">
                <a:tc>
                  <a:txBody>
                    <a:bodyPr/>
                    <a:lstStyle/>
                    <a:p>
                      <a:pPr algn="ctr" rtl="0" fontAlgn="ctr"/>
                      <a:r>
                        <a:rPr lang="fr-FR" sz="1200" b="0" i="0" u="none" strike="noStrike" dirty="0" smtClean="0">
                          <a:solidFill>
                            <a:srgbClr val="000000"/>
                          </a:solidFill>
                          <a:latin typeface="Arial"/>
                        </a:rPr>
                        <a:t>CHÂTEAU DE </a:t>
                      </a:r>
                      <a:r>
                        <a:rPr lang="fr-FR" sz="1200" b="0" i="0" u="none" strike="noStrike" dirty="0" err="1" smtClean="0">
                          <a:solidFill>
                            <a:srgbClr val="000000"/>
                          </a:solidFill>
                          <a:latin typeface="Arial"/>
                        </a:rPr>
                        <a:t>MONTCHAT</a:t>
                      </a:r>
                      <a:r>
                        <a:rPr lang="fr-FR" sz="1200" b="0" i="0" u="none" strike="noStrike" dirty="0" smtClean="0">
                          <a:solidFill>
                            <a:srgbClr val="000000"/>
                          </a:solidFill>
                          <a:latin typeface="Arial"/>
                        </a:rPr>
                        <a:t> </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580</a:t>
                      </a: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300</a:t>
                      </a: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530</a:t>
                      </a: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 - </a:t>
                      </a: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Oui</a:t>
                      </a:r>
                    </a:p>
                  </a:txBody>
                  <a:tcPr marL="0" marR="0" marT="0" marB="0" anchor="ctr">
                    <a:solidFill>
                      <a:srgbClr val="B7DEE8"/>
                    </a:solidFill>
                  </a:tcPr>
                </a:tc>
              </a:tr>
              <a:tr h="288000">
                <a:tc>
                  <a:txBody>
                    <a:bodyPr/>
                    <a:lstStyle/>
                    <a:p>
                      <a:pPr algn="ctr" rtl="0" fontAlgn="ctr"/>
                      <a:r>
                        <a:rPr lang="fr-FR" sz="1200" b="0" i="0" u="none" strike="noStrike" dirty="0" smtClean="0">
                          <a:solidFill>
                            <a:srgbClr val="000000"/>
                          </a:solidFill>
                          <a:latin typeface="Arial"/>
                        </a:rPr>
                        <a:t>ESPACE LES TROIS RYTHMES</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550</a:t>
                      </a: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r>
              <a:tr h="288000">
                <a:tc>
                  <a:txBody>
                    <a:bodyPr/>
                    <a:lstStyle/>
                    <a:p>
                      <a:pPr algn="ctr" rtl="0" fontAlgn="ctr"/>
                      <a:r>
                        <a:rPr lang="fr-FR" sz="1200" b="0" i="0" u="none" strike="noStrike" dirty="0" smtClean="0">
                          <a:solidFill>
                            <a:srgbClr val="000000"/>
                          </a:solidFill>
                          <a:latin typeface="Arial"/>
                        </a:rPr>
                        <a:t>CHÂTEAU DE SANS SOUCIS</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500</a:t>
                      </a: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251</a:t>
                      </a: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550</a:t>
                      </a: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 - </a:t>
                      </a: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Oui</a:t>
                      </a:r>
                    </a:p>
                  </a:txBody>
                  <a:tcPr marL="0" marR="0" marT="0" marB="0" anchor="ctr">
                    <a:solidFill>
                      <a:srgbClr val="B7DEE8"/>
                    </a:solidFill>
                  </a:tcPr>
                </a:tc>
              </a:tr>
              <a:tr h="288000">
                <a:tc>
                  <a:txBody>
                    <a:bodyPr/>
                    <a:lstStyle/>
                    <a:p>
                      <a:pPr algn="ctr" rtl="0" fontAlgn="ctr"/>
                      <a:r>
                        <a:rPr lang="fr-FR" sz="1200" b="0" i="0" u="none" strike="noStrike" dirty="0" smtClean="0">
                          <a:solidFill>
                            <a:srgbClr val="000000"/>
                          </a:solidFill>
                          <a:latin typeface="Arial"/>
                        </a:rPr>
                        <a:t>MICHEL ERIC GOURMET'S   </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500</a:t>
                      </a: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r>
            </a:tbl>
          </a:graphicData>
        </a:graphic>
      </p:graphicFrame>
      <p:sp>
        <p:nvSpPr>
          <p:cNvPr id="7" name="Espace réservé du contenu 2"/>
          <p:cNvSpPr txBox="1">
            <a:spLocks/>
          </p:cNvSpPr>
          <p:nvPr/>
        </p:nvSpPr>
        <p:spPr bwMode="auto">
          <a:xfrm>
            <a:off x="299957" y="1303565"/>
            <a:ext cx="7243844" cy="3606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76213" marR="0" lvl="0" indent="-176213" algn="l" defTabSz="914400" rtl="0" eaLnBrk="1" fontAlgn="base" latinLnBrk="0" hangingPunct="1">
              <a:lnSpc>
                <a:spcPct val="100000"/>
              </a:lnSpc>
              <a:spcBef>
                <a:spcPct val="20000"/>
              </a:spcBef>
              <a:spcAft>
                <a:spcPct val="0"/>
              </a:spcAft>
              <a:buClr>
                <a:srgbClr val="00A6C8"/>
              </a:buClr>
              <a:buSzTx/>
              <a:buFont typeface="Wingdings" pitchFamily="2" charset="2"/>
              <a:buChar char="Ø"/>
              <a:tabLst/>
              <a:defRPr/>
            </a:pPr>
            <a:r>
              <a:rPr kumimoji="0" lang="fr-FR" sz="1600" b="1" i="0" u="none" strike="noStrike" kern="0" cap="none" spc="0" normalizeH="0" baseline="0" noProof="0" dirty="0" smtClean="0">
                <a:ln>
                  <a:noFill/>
                </a:ln>
                <a:solidFill>
                  <a:srgbClr val="4D4D4D"/>
                </a:solidFill>
                <a:effectLst/>
                <a:uLnTx/>
                <a:uFillTx/>
                <a:latin typeface="Arial" pitchFamily="34" charset="0"/>
                <a:ea typeface="+mn-ea"/>
                <a:cs typeface="Arial" pitchFamily="34" charset="0"/>
              </a:rPr>
              <a:t> Espaces de réunions </a:t>
            </a:r>
            <a:r>
              <a:rPr lang="fr-FR" sz="1600" b="1" kern="0" dirty="0" smtClean="0">
                <a:solidFill>
                  <a:srgbClr val="4D4D4D"/>
                </a:solidFill>
                <a:latin typeface="Arial" pitchFamily="34" charset="0"/>
                <a:cs typeface="Arial" pitchFamily="34" charset="0"/>
              </a:rPr>
              <a:t>non </a:t>
            </a:r>
            <a:r>
              <a:rPr kumimoji="0" lang="fr-FR" sz="1600" b="1" i="0" u="none" strike="noStrike" kern="0" cap="none" spc="0" normalizeH="0" baseline="0" noProof="0" dirty="0" smtClean="0">
                <a:ln>
                  <a:noFill/>
                </a:ln>
                <a:solidFill>
                  <a:srgbClr val="4D4D4D"/>
                </a:solidFill>
                <a:effectLst/>
                <a:uLnTx/>
                <a:uFillTx/>
                <a:latin typeface="Arial" pitchFamily="34" charset="0"/>
                <a:ea typeface="+mn-ea"/>
                <a:cs typeface="Arial" pitchFamily="34" charset="0"/>
              </a:rPr>
              <a:t>intégrés à un </a:t>
            </a:r>
            <a:r>
              <a:rPr kumimoji="0" lang="fr-FR" sz="1600" b="1" i="0" u="none" strike="noStrike" kern="0" cap="none" spc="0" normalizeH="0" baseline="0" noProof="0" dirty="0" smtClean="0">
                <a:ln>
                  <a:noFill/>
                </a:ln>
                <a:solidFill>
                  <a:srgbClr val="4D4D4D"/>
                </a:solidFill>
                <a:effectLst/>
                <a:uLnTx/>
                <a:uFillTx/>
                <a:latin typeface="+mj-lt"/>
                <a:ea typeface="+mn-ea"/>
                <a:cs typeface="Arial" pitchFamily="34" charset="0"/>
              </a:rPr>
              <a:t>hébergement (suite)</a:t>
            </a:r>
            <a:endParaRPr kumimoji="0" lang="fr-FR" sz="1400" b="0" i="0" u="none" strike="noStrike" kern="0" cap="none" spc="0" normalizeH="0" baseline="0" noProof="0" dirty="0" smtClean="0">
              <a:ln>
                <a:noFill/>
              </a:ln>
              <a:solidFill>
                <a:srgbClr val="4D4D4D"/>
              </a:solidFill>
              <a:effectLst/>
              <a:uLnTx/>
              <a:uFillTx/>
              <a:latin typeface="Arial" pitchFamily="34" charset="0"/>
              <a:cs typeface="Arial" pitchFamily="34" charset="0"/>
            </a:endParaRPr>
          </a:p>
          <a:p>
            <a:pPr marL="890588" marR="0" lvl="2" indent="-174625" algn="l" defTabSz="914400" rtl="0" eaLnBrk="1" fontAlgn="base" latinLnBrk="0" hangingPunct="1">
              <a:lnSpc>
                <a:spcPct val="100000"/>
              </a:lnSpc>
              <a:spcBef>
                <a:spcPct val="40000"/>
              </a:spcBef>
              <a:spcAft>
                <a:spcPct val="0"/>
              </a:spcAft>
              <a:buClr>
                <a:srgbClr val="0092BB"/>
              </a:buClr>
              <a:buSzTx/>
              <a:buFontTx/>
              <a:buNone/>
              <a:tabLst/>
              <a:defRPr/>
            </a:pPr>
            <a:endParaRPr kumimoji="0" lang="fr-FR" sz="1400" b="0" i="0" u="none" strike="noStrike" kern="0" cap="none" spc="0" normalizeH="0" baseline="0" noProof="0" dirty="0" smtClean="0">
              <a:ln>
                <a:noFill/>
              </a:ln>
              <a:solidFill>
                <a:schemeClr val="tx2"/>
              </a:solidFill>
              <a:effectLst/>
              <a:uLnTx/>
              <a:uFillTx/>
              <a:latin typeface="Arial" pitchFamily="34" charset="0"/>
              <a:cs typeface="Arial" pitchFamily="34" charset="0"/>
            </a:endParaRPr>
          </a:p>
          <a:p>
            <a:pPr marL="176213" marR="0" lvl="0" indent="-176213" algn="l" defTabSz="914400" rtl="0" eaLnBrk="1" fontAlgn="base" latinLnBrk="0" hangingPunct="1">
              <a:lnSpc>
                <a:spcPct val="100000"/>
              </a:lnSpc>
              <a:spcBef>
                <a:spcPct val="20000"/>
              </a:spcBef>
              <a:spcAft>
                <a:spcPct val="0"/>
              </a:spcAft>
              <a:buClr>
                <a:srgbClr val="5D004A"/>
              </a:buClr>
              <a:buSzTx/>
              <a:buFontTx/>
              <a:buNone/>
              <a:tabLst/>
              <a:defRPr/>
            </a:pPr>
            <a:endParaRPr kumimoji="0" lang="fr-FR" sz="2400" b="1" i="0" u="none" strike="noStrike" kern="0" cap="none" spc="0" normalizeH="0" baseline="0" noProof="0" dirty="0">
              <a:ln>
                <a:noFill/>
              </a:ln>
              <a:solidFill>
                <a:srgbClr val="4D4D4D"/>
              </a:solidFill>
              <a:effectLst/>
              <a:uLnTx/>
              <a:uFillTx/>
              <a:latin typeface="+mn-lt"/>
              <a:ea typeface="+mn-ea"/>
              <a:cs typeface="+mn-cs"/>
            </a:endParaRPr>
          </a:p>
        </p:txBody>
      </p:sp>
      <p:sp>
        <p:nvSpPr>
          <p:cNvPr id="9" name="Titre 1"/>
          <p:cNvSpPr txBox="1">
            <a:spLocks/>
          </p:cNvSpPr>
          <p:nvPr/>
        </p:nvSpPr>
        <p:spPr bwMode="auto">
          <a:xfrm>
            <a:off x="1469876" y="0"/>
            <a:ext cx="7546108"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dirty="0" smtClean="0">
                <a:solidFill>
                  <a:schemeClr val="bg1"/>
                </a:solidFill>
                <a:latin typeface="Arial" pitchFamily="34" charset="0"/>
                <a:ea typeface="+mj-ea"/>
                <a:cs typeface="Arial" pitchFamily="34" charset="0"/>
              </a:rPr>
              <a:t>Offre : </a:t>
            </a:r>
            <a:r>
              <a:rPr kumimoji="0" lang="fr-FR" sz="2600" b="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Espaces de réunion non intégrés</a:t>
            </a:r>
            <a:r>
              <a:rPr kumimoji="0" lang="fr-FR" sz="2600" b="1" u="none" strike="noStrike" kern="1200" cap="none" spc="0" normalizeH="0" noProof="0" dirty="0" smtClean="0">
                <a:ln>
                  <a:noFill/>
                </a:ln>
                <a:solidFill>
                  <a:schemeClr val="bg1"/>
                </a:solidFill>
                <a:effectLst/>
                <a:uLnTx/>
                <a:uFillTx/>
                <a:latin typeface="Arial" pitchFamily="34" charset="0"/>
                <a:ea typeface="+mj-ea"/>
                <a:cs typeface="Arial" pitchFamily="34" charset="0"/>
              </a:rPr>
              <a:t> à un hébergement</a:t>
            </a:r>
            <a:r>
              <a:rPr kumimoji="0" lang="fr-FR" sz="2600" b="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fr-FR" sz="2600" b="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2742985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3"/>
          <p:cNvGraphicFramePr>
            <a:graphicFrameLocks/>
          </p:cNvGraphicFramePr>
          <p:nvPr>
            <p:extLst>
              <p:ext uri="{D42A27DB-BD31-4B8C-83A1-F6EECF244321}">
                <p14:modId xmlns="" xmlns:p14="http://schemas.microsoft.com/office/powerpoint/2010/main" val="4009429613"/>
              </p:ext>
            </p:extLst>
          </p:nvPr>
        </p:nvGraphicFramePr>
        <p:xfrm>
          <a:off x="332509" y="1672961"/>
          <a:ext cx="8421922" cy="4453706"/>
        </p:xfrm>
        <a:graphic>
          <a:graphicData uri="http://schemas.openxmlformats.org/drawingml/2006/table">
            <a:tbl>
              <a:tblPr firstRow="1" bandRow="1">
                <a:tableStyleId>{5C22544A-7EE6-4342-B048-85BDC9FD1C3A}</a:tableStyleId>
              </a:tblPr>
              <a:tblGrid>
                <a:gridCol w="1663200"/>
                <a:gridCol w="1144626"/>
                <a:gridCol w="1267404"/>
                <a:gridCol w="1375842"/>
                <a:gridCol w="1663675"/>
                <a:gridCol w="1307175"/>
              </a:tblGrid>
              <a:tr h="741386">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Etablissement</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Superficie totale des salles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maximale en mode classe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maximale en mode cocktail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d’hébergement  </a:t>
                      </a:r>
                    </a:p>
                    <a:p>
                      <a:pPr marL="0" algn="ctr" defTabSz="914400" rtl="0" eaLnBrk="1" fontAlgn="ctr" latinLnBrk="0" hangingPunct="1"/>
                      <a:r>
                        <a:rPr lang="fr-FR" sz="1400" b="0" i="0" u="none" strike="noStrike" kern="1200" dirty="0" smtClean="0">
                          <a:solidFill>
                            <a:schemeClr val="bg1"/>
                          </a:solidFill>
                          <a:latin typeface="Arial"/>
                          <a:ea typeface="+mn-ea"/>
                          <a:cs typeface="+mn-cs"/>
                        </a:rPr>
                        <a:t>(en chambres)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Activité  restauration</a:t>
                      </a:r>
                    </a:p>
                  </a:txBody>
                  <a:tcPr anchor="ctr">
                    <a:solidFill>
                      <a:srgbClr val="00A6C8"/>
                    </a:solidFill>
                  </a:tcPr>
                </a:tc>
              </a:tr>
              <a:tr h="288000">
                <a:tc>
                  <a:txBody>
                    <a:bodyPr/>
                    <a:lstStyle/>
                    <a:p>
                      <a:pPr algn="ctr" rtl="0" fontAlgn="ctr"/>
                      <a:r>
                        <a:rPr lang="fr-FR" sz="1200" b="0" i="0" u="none" strike="noStrike" dirty="0" smtClean="0">
                          <a:solidFill>
                            <a:srgbClr val="000000"/>
                          </a:solidFill>
                          <a:latin typeface="Arial"/>
                        </a:rPr>
                        <a:t>CASINO LE LYON VERT  </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430</a:t>
                      </a: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E7F3F4"/>
                    </a:solidFill>
                  </a:tcPr>
                </a:tc>
              </a:tr>
              <a:tr h="288000">
                <a:tc>
                  <a:txBody>
                    <a:bodyPr/>
                    <a:lstStyle/>
                    <a:p>
                      <a:pPr algn="ctr" rtl="0" fontAlgn="ctr"/>
                      <a:r>
                        <a:rPr lang="fr-FR" sz="1200" b="0" i="0" u="none" strike="noStrike" dirty="0" smtClean="0">
                          <a:solidFill>
                            <a:srgbClr val="000000"/>
                          </a:solidFill>
                          <a:latin typeface="Arial"/>
                        </a:rPr>
                        <a:t>AUDITORIUM DE LYON</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400</a:t>
                      </a:r>
                    </a:p>
                  </a:txBody>
                  <a:tcPr marL="0" marR="0" marT="0" marB="0" anchor="ctr">
                    <a:solidFill>
                      <a:srgbClr val="B7DEE8"/>
                    </a:solidFill>
                  </a:tcPr>
                </a:tc>
                <a:tc gridSpan="2">
                  <a:txBody>
                    <a:bodyPr/>
                    <a:lstStyle/>
                    <a:p>
                      <a:pPr algn="ctr" rtl="0" fontAlgn="ctr"/>
                      <a:r>
                        <a:rPr lang="fr-FR" sz="1200" b="0" i="0" u="none" strike="noStrike" dirty="0">
                          <a:solidFill>
                            <a:srgbClr val="000000"/>
                          </a:solidFill>
                          <a:latin typeface="Arial"/>
                        </a:rPr>
                        <a:t>2 090 </a:t>
                      </a:r>
                    </a:p>
                  </a:txBody>
                  <a:tcPr marL="0" marR="0" marT="0" marB="0" anchor="ctr">
                    <a:solidFill>
                      <a:srgbClr val="B7DEE8"/>
                    </a:solidFill>
                  </a:tcPr>
                </a:tc>
                <a:tc hMerge="1">
                  <a:txBody>
                    <a:bodyPr/>
                    <a:lstStyle/>
                    <a:p>
                      <a:endParaRPr lang="fr-FR"/>
                    </a:p>
                  </a:txBody>
                  <a:tcPr>
                    <a:solidFill>
                      <a:srgbClr val="B7DEE8"/>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r>
              <a:tr h="288000">
                <a:tc>
                  <a:txBody>
                    <a:bodyPr/>
                    <a:lstStyle/>
                    <a:p>
                      <a:pPr algn="ctr" rtl="0" fontAlgn="ctr"/>
                      <a:r>
                        <a:rPr lang="fr-FR" sz="1200" b="0" i="0" u="none" strike="noStrike" dirty="0" smtClean="0">
                          <a:solidFill>
                            <a:srgbClr val="000000"/>
                          </a:solidFill>
                          <a:latin typeface="Arial"/>
                        </a:rPr>
                        <a:t>MAISON D'ACCUEIL LA CHARDONNIERE</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400</a:t>
                      </a: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E7F3F4"/>
                    </a:solidFill>
                  </a:tcPr>
                </a:tc>
              </a:tr>
              <a:tr h="288000">
                <a:tc>
                  <a:txBody>
                    <a:bodyPr/>
                    <a:lstStyle/>
                    <a:p>
                      <a:pPr algn="ctr" rtl="0" fontAlgn="ctr"/>
                      <a:r>
                        <a:rPr lang="fr-FR" sz="1200" b="0" i="0" u="none" strike="noStrike" dirty="0" smtClean="0">
                          <a:solidFill>
                            <a:srgbClr val="000000"/>
                          </a:solidFill>
                          <a:latin typeface="Arial"/>
                        </a:rPr>
                        <a:t>RESTAURANT L'ORANGERIE DE SEBASTIEN</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380</a:t>
                      </a: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135</a:t>
                      </a: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400</a:t>
                      </a: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a:t>
                      </a: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Oui</a:t>
                      </a:r>
                    </a:p>
                  </a:txBody>
                  <a:tcPr marL="0" marR="0" marT="0" marB="0" anchor="ctr">
                    <a:solidFill>
                      <a:srgbClr val="B7DEE8"/>
                    </a:solidFill>
                  </a:tcPr>
                </a:tc>
              </a:tr>
              <a:tr h="288000">
                <a:tc>
                  <a:txBody>
                    <a:bodyPr/>
                    <a:lstStyle/>
                    <a:p>
                      <a:pPr algn="ctr" rtl="0" fontAlgn="ctr"/>
                      <a:r>
                        <a:rPr lang="fr-FR" sz="1200" b="0" i="0" u="none" strike="noStrike" dirty="0" smtClean="0">
                          <a:solidFill>
                            <a:srgbClr val="000000"/>
                          </a:solidFill>
                          <a:latin typeface="Arial"/>
                        </a:rPr>
                        <a:t>INSTITUT LUMIÈRE</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350</a:t>
                      </a:r>
                    </a:p>
                  </a:txBody>
                  <a:tcPr marL="0" marR="0" marT="0" marB="0" anchor="ctr">
                    <a:solidFill>
                      <a:srgbClr val="E7F3F4"/>
                    </a:solidFill>
                  </a:tcPr>
                </a:tc>
                <a:tc gridSpan="2">
                  <a:txBody>
                    <a:bodyPr/>
                    <a:lstStyle/>
                    <a:p>
                      <a:pPr algn="ctr" rtl="0" fontAlgn="ctr"/>
                      <a:r>
                        <a:rPr lang="fr-FR" sz="1200" b="0" i="0" u="none" strike="noStrike" dirty="0">
                          <a:solidFill>
                            <a:srgbClr val="000000"/>
                          </a:solidFill>
                          <a:latin typeface="Arial"/>
                        </a:rPr>
                        <a:t>300</a:t>
                      </a:r>
                    </a:p>
                  </a:txBody>
                  <a:tcPr marL="0" marR="0" marT="0" marB="0" anchor="ctr">
                    <a:solidFill>
                      <a:srgbClr val="E7F3F4"/>
                    </a:solidFill>
                  </a:tcPr>
                </a:tc>
                <a:tc hMerge="1">
                  <a:txBody>
                    <a:bodyPr/>
                    <a:lstStyle/>
                    <a:p>
                      <a:endParaRPr lang="fr-FR"/>
                    </a:p>
                  </a:txBody>
                  <a:tcPr>
                    <a:solidFill>
                      <a:srgbClr val="E7F3F4"/>
                    </a:solidFill>
                  </a:tcPr>
                </a:tc>
                <a:tc>
                  <a:txBody>
                    <a:bodyPr/>
                    <a:lstStyle/>
                    <a:p>
                      <a:pPr algn="ctr" rtl="0" fontAlgn="ctr"/>
                      <a:r>
                        <a:rPr lang="fr-FR" sz="1200" b="0" i="0" u="none" strike="noStrike" dirty="0">
                          <a:solidFill>
                            <a:srgbClr val="000000"/>
                          </a:solidFill>
                          <a:latin typeface="Arial"/>
                        </a:rPr>
                        <a:t> - </a:t>
                      </a: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Oui</a:t>
                      </a:r>
                    </a:p>
                  </a:txBody>
                  <a:tcPr marL="0" marR="0" marT="0" marB="0" anchor="ctr">
                    <a:solidFill>
                      <a:srgbClr val="E7F3F4"/>
                    </a:solidFill>
                  </a:tcPr>
                </a:tc>
              </a:tr>
              <a:tr h="288000">
                <a:tc>
                  <a:txBody>
                    <a:bodyPr/>
                    <a:lstStyle/>
                    <a:p>
                      <a:pPr algn="ctr" rtl="0" fontAlgn="ctr"/>
                      <a:r>
                        <a:rPr lang="fr-FR" sz="1200" b="0" i="0" u="none" strike="noStrike" dirty="0" smtClean="0">
                          <a:solidFill>
                            <a:srgbClr val="000000"/>
                          </a:solidFill>
                          <a:latin typeface="Arial"/>
                        </a:rPr>
                        <a:t>CISL, CENTRE INTERNATIONAL DE SÉJOUR DE LYON</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340</a:t>
                      </a:r>
                    </a:p>
                  </a:txBody>
                  <a:tcPr marL="0" marR="0" marT="0" marB="0" anchor="ctr">
                    <a:solidFill>
                      <a:srgbClr val="B7DEE8"/>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 </a:t>
                      </a:r>
                    </a:p>
                  </a:txBody>
                  <a:tcPr marL="0" marR="0" marT="0" marB="0" anchor="ctr">
                    <a:solidFill>
                      <a:srgbClr val="B7DEE8"/>
                    </a:solidFill>
                  </a:tcPr>
                </a:tc>
              </a:tr>
              <a:tr h="288000">
                <a:tc>
                  <a:txBody>
                    <a:bodyPr/>
                    <a:lstStyle/>
                    <a:p>
                      <a:pPr algn="ctr" rtl="0" fontAlgn="ctr"/>
                      <a:r>
                        <a:rPr lang="fr-FR" sz="1200" b="0" i="0" u="none" strike="noStrike" dirty="0" smtClean="0">
                          <a:solidFill>
                            <a:srgbClr val="000000"/>
                          </a:solidFill>
                          <a:latin typeface="Arial"/>
                        </a:rPr>
                        <a:t>HAUTANNES               </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330</a:t>
                      </a: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NC</a:t>
                      </a: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r>
              <a:tr h="288000">
                <a:tc>
                  <a:txBody>
                    <a:bodyPr/>
                    <a:lstStyle/>
                    <a:p>
                      <a:pPr algn="ctr" rtl="0" fontAlgn="ctr"/>
                      <a:r>
                        <a:rPr lang="fr-FR" sz="1200" b="0" i="0" u="none" strike="noStrike" dirty="0" smtClean="0">
                          <a:solidFill>
                            <a:srgbClr val="000000"/>
                          </a:solidFill>
                          <a:latin typeface="Arial"/>
                        </a:rPr>
                        <a:t>CHAPELLE DE LA TRINITÉ </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325</a:t>
                      </a: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500</a:t>
                      </a: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400</a:t>
                      </a: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 - </a:t>
                      </a: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Oui</a:t>
                      </a:r>
                    </a:p>
                  </a:txBody>
                  <a:tcPr marL="0" marR="0" marT="0" marB="0" anchor="ctr">
                    <a:solidFill>
                      <a:srgbClr val="B7DEE8"/>
                    </a:solidFill>
                  </a:tcPr>
                </a:tc>
              </a:tr>
              <a:tr h="288000">
                <a:tc>
                  <a:txBody>
                    <a:bodyPr/>
                    <a:lstStyle/>
                    <a:p>
                      <a:pPr algn="ctr" rtl="0" fontAlgn="ctr"/>
                      <a:r>
                        <a:rPr lang="fr-FR" sz="1200" b="0" i="0" u="none" strike="noStrike" dirty="0" smtClean="0">
                          <a:solidFill>
                            <a:srgbClr val="000000"/>
                          </a:solidFill>
                          <a:latin typeface="Arial"/>
                        </a:rPr>
                        <a:t>CAISSE D'EPARGNE RHONE ALPES LYON           </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300</a:t>
                      </a: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r>
              <a:tr h="288000">
                <a:tc>
                  <a:txBody>
                    <a:bodyPr/>
                    <a:lstStyle/>
                    <a:p>
                      <a:pPr algn="ctr" rtl="0" fontAlgn="ctr"/>
                      <a:r>
                        <a:rPr lang="fr-FR" sz="1200" b="0" i="0" u="none" strike="noStrike" dirty="0" smtClean="0">
                          <a:solidFill>
                            <a:srgbClr val="000000"/>
                          </a:solidFill>
                          <a:latin typeface="Arial"/>
                        </a:rPr>
                        <a:t>KART'IN LYON</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270</a:t>
                      </a:r>
                    </a:p>
                  </a:txBody>
                  <a:tcPr marL="0" marR="0" marT="0" marB="0" anchor="ctr">
                    <a:solidFill>
                      <a:srgbClr val="B7DEE8"/>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r>
            </a:tbl>
          </a:graphicData>
        </a:graphic>
      </p:graphicFrame>
      <p:sp>
        <p:nvSpPr>
          <p:cNvPr id="7" name="Espace réservé du contenu 2"/>
          <p:cNvSpPr txBox="1">
            <a:spLocks/>
          </p:cNvSpPr>
          <p:nvPr/>
        </p:nvSpPr>
        <p:spPr bwMode="auto">
          <a:xfrm>
            <a:off x="299957" y="1303565"/>
            <a:ext cx="7243844" cy="3606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76213" marR="0" lvl="0" indent="-176213" algn="l" defTabSz="914400" rtl="0" eaLnBrk="1" fontAlgn="base" latinLnBrk="0" hangingPunct="1">
              <a:lnSpc>
                <a:spcPct val="100000"/>
              </a:lnSpc>
              <a:spcBef>
                <a:spcPct val="20000"/>
              </a:spcBef>
              <a:spcAft>
                <a:spcPct val="0"/>
              </a:spcAft>
              <a:buClr>
                <a:srgbClr val="00A6C8"/>
              </a:buClr>
              <a:buSzTx/>
              <a:buFont typeface="Wingdings" pitchFamily="2" charset="2"/>
              <a:buChar char="Ø"/>
              <a:tabLst/>
              <a:defRPr/>
            </a:pPr>
            <a:r>
              <a:rPr kumimoji="0" lang="fr-FR" sz="1600" b="1" i="0" u="none" strike="noStrike" kern="0" cap="none" spc="0" normalizeH="0" baseline="0" noProof="0" dirty="0" smtClean="0">
                <a:ln>
                  <a:noFill/>
                </a:ln>
                <a:solidFill>
                  <a:srgbClr val="4D4D4D"/>
                </a:solidFill>
                <a:effectLst/>
                <a:uLnTx/>
                <a:uFillTx/>
                <a:latin typeface="Arial" pitchFamily="34" charset="0"/>
                <a:ea typeface="+mn-ea"/>
                <a:cs typeface="Arial" pitchFamily="34" charset="0"/>
              </a:rPr>
              <a:t> Espaces de réunions </a:t>
            </a:r>
            <a:r>
              <a:rPr lang="fr-FR" sz="1600" b="1" kern="0" dirty="0" smtClean="0">
                <a:solidFill>
                  <a:srgbClr val="4D4D4D"/>
                </a:solidFill>
                <a:latin typeface="Arial" pitchFamily="34" charset="0"/>
                <a:cs typeface="Arial" pitchFamily="34" charset="0"/>
              </a:rPr>
              <a:t>non </a:t>
            </a:r>
            <a:r>
              <a:rPr kumimoji="0" lang="fr-FR" sz="1600" b="1" i="0" u="none" strike="noStrike" kern="0" cap="none" spc="0" normalizeH="0" baseline="0" noProof="0" dirty="0" smtClean="0">
                <a:ln>
                  <a:noFill/>
                </a:ln>
                <a:solidFill>
                  <a:srgbClr val="4D4D4D"/>
                </a:solidFill>
                <a:effectLst/>
                <a:uLnTx/>
                <a:uFillTx/>
                <a:latin typeface="Arial" pitchFamily="34" charset="0"/>
                <a:ea typeface="+mn-ea"/>
                <a:cs typeface="Arial" pitchFamily="34" charset="0"/>
              </a:rPr>
              <a:t>intégrés à un </a:t>
            </a:r>
            <a:r>
              <a:rPr kumimoji="0" lang="fr-FR" sz="1600" b="1" i="0" u="none" strike="noStrike" kern="0" cap="none" spc="0" normalizeH="0" baseline="0" noProof="0" dirty="0" smtClean="0">
                <a:ln>
                  <a:noFill/>
                </a:ln>
                <a:solidFill>
                  <a:srgbClr val="4D4D4D"/>
                </a:solidFill>
                <a:effectLst/>
                <a:uLnTx/>
                <a:uFillTx/>
                <a:latin typeface="+mj-lt"/>
                <a:ea typeface="+mn-ea"/>
                <a:cs typeface="Arial" pitchFamily="34" charset="0"/>
              </a:rPr>
              <a:t>hébergement (suite)</a:t>
            </a:r>
            <a:endParaRPr kumimoji="0" lang="fr-FR" sz="1400" b="0" i="0" u="none" strike="noStrike" kern="0" cap="none" spc="0" normalizeH="0" baseline="0" noProof="0" dirty="0" smtClean="0">
              <a:ln>
                <a:noFill/>
              </a:ln>
              <a:solidFill>
                <a:srgbClr val="4D4D4D"/>
              </a:solidFill>
              <a:effectLst/>
              <a:uLnTx/>
              <a:uFillTx/>
              <a:latin typeface="Arial" pitchFamily="34" charset="0"/>
              <a:cs typeface="Arial" pitchFamily="34" charset="0"/>
            </a:endParaRPr>
          </a:p>
          <a:p>
            <a:pPr marL="890588" marR="0" lvl="2" indent="-174625" algn="l" defTabSz="914400" rtl="0" eaLnBrk="1" fontAlgn="base" latinLnBrk="0" hangingPunct="1">
              <a:lnSpc>
                <a:spcPct val="100000"/>
              </a:lnSpc>
              <a:spcBef>
                <a:spcPct val="40000"/>
              </a:spcBef>
              <a:spcAft>
                <a:spcPct val="0"/>
              </a:spcAft>
              <a:buClr>
                <a:srgbClr val="0092BB"/>
              </a:buClr>
              <a:buSzTx/>
              <a:buFontTx/>
              <a:buNone/>
              <a:tabLst/>
              <a:defRPr/>
            </a:pPr>
            <a:endParaRPr kumimoji="0" lang="fr-FR" sz="1400" b="0" i="0" u="none" strike="noStrike" kern="0" cap="none" spc="0" normalizeH="0" baseline="0" noProof="0" dirty="0" smtClean="0">
              <a:ln>
                <a:noFill/>
              </a:ln>
              <a:solidFill>
                <a:schemeClr val="tx2"/>
              </a:solidFill>
              <a:effectLst/>
              <a:uLnTx/>
              <a:uFillTx/>
              <a:latin typeface="Arial" pitchFamily="34" charset="0"/>
              <a:cs typeface="Arial" pitchFamily="34" charset="0"/>
            </a:endParaRPr>
          </a:p>
          <a:p>
            <a:pPr marL="176213" marR="0" lvl="0" indent="-176213" algn="l" defTabSz="914400" rtl="0" eaLnBrk="1" fontAlgn="base" latinLnBrk="0" hangingPunct="1">
              <a:lnSpc>
                <a:spcPct val="100000"/>
              </a:lnSpc>
              <a:spcBef>
                <a:spcPct val="20000"/>
              </a:spcBef>
              <a:spcAft>
                <a:spcPct val="0"/>
              </a:spcAft>
              <a:buClr>
                <a:srgbClr val="5D004A"/>
              </a:buClr>
              <a:buSzTx/>
              <a:buFontTx/>
              <a:buNone/>
              <a:tabLst/>
              <a:defRPr/>
            </a:pPr>
            <a:endParaRPr kumimoji="0" lang="fr-FR" sz="2400" b="1" i="0" u="none" strike="noStrike" kern="0" cap="none" spc="0" normalizeH="0" baseline="0" noProof="0" dirty="0">
              <a:ln>
                <a:noFill/>
              </a:ln>
              <a:solidFill>
                <a:srgbClr val="4D4D4D"/>
              </a:solidFill>
              <a:effectLst/>
              <a:uLnTx/>
              <a:uFillTx/>
              <a:latin typeface="+mn-lt"/>
              <a:ea typeface="+mn-ea"/>
              <a:cs typeface="+mn-cs"/>
            </a:endParaRPr>
          </a:p>
        </p:txBody>
      </p:sp>
      <p:sp>
        <p:nvSpPr>
          <p:cNvPr id="9" name="Titre 1"/>
          <p:cNvSpPr txBox="1">
            <a:spLocks/>
          </p:cNvSpPr>
          <p:nvPr/>
        </p:nvSpPr>
        <p:spPr bwMode="auto">
          <a:xfrm>
            <a:off x="1469876" y="0"/>
            <a:ext cx="7546108"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dirty="0" smtClean="0">
                <a:solidFill>
                  <a:schemeClr val="bg1"/>
                </a:solidFill>
                <a:latin typeface="Arial" pitchFamily="34" charset="0"/>
                <a:ea typeface="+mj-ea"/>
                <a:cs typeface="Arial" pitchFamily="34" charset="0"/>
              </a:rPr>
              <a:t>Offre : </a:t>
            </a:r>
            <a:r>
              <a:rPr kumimoji="0" lang="fr-FR" sz="2600" b="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Espaces de réunion non intégrés</a:t>
            </a:r>
            <a:r>
              <a:rPr kumimoji="0" lang="fr-FR" sz="2600" b="1" u="none" strike="noStrike" kern="1200" cap="none" spc="0" normalizeH="0" noProof="0" dirty="0" smtClean="0">
                <a:ln>
                  <a:noFill/>
                </a:ln>
                <a:solidFill>
                  <a:schemeClr val="bg1"/>
                </a:solidFill>
                <a:effectLst/>
                <a:uLnTx/>
                <a:uFillTx/>
                <a:latin typeface="Arial" pitchFamily="34" charset="0"/>
                <a:ea typeface="+mj-ea"/>
                <a:cs typeface="Arial" pitchFamily="34" charset="0"/>
              </a:rPr>
              <a:t> à un hébergement</a:t>
            </a:r>
            <a:r>
              <a:rPr kumimoji="0" lang="fr-FR" sz="2600" b="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fr-FR" sz="2600" b="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2742985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bandeau-noir.jpg"/>
          <p:cNvPicPr>
            <a:picLocks noChangeAspect="1"/>
          </p:cNvPicPr>
          <p:nvPr/>
        </p:nvPicPr>
        <p:blipFill>
          <a:blip r:embed="rId2" cstate="email"/>
          <a:srcRect/>
          <a:stretch>
            <a:fillRect/>
          </a:stretch>
        </p:blipFill>
        <p:spPr bwMode="auto">
          <a:xfrm>
            <a:off x="0" y="0"/>
            <a:ext cx="9144000" cy="1203325"/>
          </a:xfrm>
          <a:prstGeom prst="rect">
            <a:avLst/>
          </a:prstGeom>
          <a:noFill/>
          <a:ln w="9525">
            <a:noFill/>
            <a:miter lim="800000"/>
            <a:headEnd/>
            <a:tailEnd/>
          </a:ln>
        </p:spPr>
      </p:pic>
      <p:sp>
        <p:nvSpPr>
          <p:cNvPr id="6" name="Titre 1"/>
          <p:cNvSpPr txBox="1">
            <a:spLocks/>
          </p:cNvSpPr>
          <p:nvPr/>
        </p:nvSpPr>
        <p:spPr bwMode="auto">
          <a:xfrm>
            <a:off x="1527048" y="0"/>
            <a:ext cx="7616952"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lvl="0" indent="-571500" fontAlgn="auto">
              <a:spcAft>
                <a:spcPts val="0"/>
              </a:spcAft>
              <a:defRPr/>
            </a:pPr>
            <a:r>
              <a:rPr lang="fr-FR" sz="2600" b="1" noProof="0" dirty="0" smtClean="0">
                <a:solidFill>
                  <a:schemeClr val="bg1"/>
                </a:solidFill>
                <a:latin typeface="Arial" pitchFamily="34" charset="0"/>
                <a:ea typeface="+mj-ea"/>
                <a:cs typeface="Arial" pitchFamily="34" charset="0"/>
              </a:rPr>
              <a:t> Sommaire</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4" name="ZoneTexte 3"/>
          <p:cNvSpPr txBox="1"/>
          <p:nvPr/>
        </p:nvSpPr>
        <p:spPr>
          <a:xfrm>
            <a:off x="221026" y="2044700"/>
            <a:ext cx="8694882" cy="2893100"/>
          </a:xfrm>
          <a:prstGeom prst="rect">
            <a:avLst/>
          </a:prstGeom>
          <a:noFill/>
        </p:spPr>
        <p:txBody>
          <a:bodyPr wrap="square" rtlCol="0">
            <a:spAutoFit/>
          </a:bodyPr>
          <a:lstStyle/>
          <a:p>
            <a:pPr marL="400050" indent="-400050">
              <a:buFont typeface="+mj-lt"/>
              <a:buAutoNum type="romanUcPeriod"/>
            </a:pPr>
            <a:r>
              <a:rPr lang="fr-FR" sz="1400" b="1" i="1" dirty="0" smtClean="0">
                <a:solidFill>
                  <a:schemeClr val="tx1">
                    <a:lumMod val="65000"/>
                    <a:lumOff val="35000"/>
                  </a:schemeClr>
                </a:solidFill>
                <a:latin typeface="+mj-lt"/>
              </a:rPr>
              <a:t>Méthodologie								3</a:t>
            </a:r>
          </a:p>
          <a:p>
            <a:pPr marL="400050" indent="-400050">
              <a:buFont typeface="+mj-lt"/>
              <a:buAutoNum type="romanUcPeriod"/>
            </a:pPr>
            <a:endParaRPr lang="fr-FR" sz="1400" b="1" i="1" dirty="0" smtClean="0">
              <a:solidFill>
                <a:schemeClr val="tx1">
                  <a:lumMod val="65000"/>
                  <a:lumOff val="35000"/>
                </a:schemeClr>
              </a:solidFill>
              <a:latin typeface="+mj-lt"/>
            </a:endParaRPr>
          </a:p>
          <a:p>
            <a:pPr marL="400050" indent="-400050">
              <a:buFont typeface="+mj-lt"/>
              <a:buAutoNum type="romanUcPeriod"/>
            </a:pPr>
            <a:r>
              <a:rPr lang="fr-FR" sz="1400" b="1" i="1" dirty="0" smtClean="0">
                <a:solidFill>
                  <a:schemeClr val="tx1">
                    <a:lumMod val="65000"/>
                    <a:lumOff val="35000"/>
                  </a:schemeClr>
                </a:solidFill>
                <a:latin typeface="+mj-lt"/>
              </a:rPr>
              <a:t>Offre d’accueil de Tourisme d’Affaires du Grand Lyon				11</a:t>
            </a:r>
          </a:p>
          <a:p>
            <a:pPr marL="400050" indent="-400050">
              <a:buFont typeface="+mj-lt"/>
              <a:buAutoNum type="romanUcPeriod"/>
              <a:tabLst>
                <a:tab pos="8255000" algn="l"/>
              </a:tabLst>
            </a:pPr>
            <a:endParaRPr lang="fr-FR" sz="1400" b="1" i="1" dirty="0" smtClean="0">
              <a:solidFill>
                <a:schemeClr val="tx1">
                  <a:lumMod val="65000"/>
                  <a:lumOff val="35000"/>
                </a:schemeClr>
              </a:solidFill>
              <a:latin typeface="+mj-lt"/>
            </a:endParaRPr>
          </a:p>
          <a:p>
            <a:pPr marL="400050" indent="-400050">
              <a:buFont typeface="+mj-lt"/>
              <a:buAutoNum type="romanUcPeriod"/>
            </a:pPr>
            <a:r>
              <a:rPr lang="fr-FR" sz="1400" b="1" i="1" dirty="0" smtClean="0">
                <a:solidFill>
                  <a:schemeClr val="tx1">
                    <a:lumMod val="65000"/>
                    <a:lumOff val="35000"/>
                  </a:schemeClr>
                </a:solidFill>
                <a:latin typeface="+mj-lt"/>
              </a:rPr>
              <a:t>Fréquentation des structures de type Centres des Congrès &amp; Parcs des Expositions	30</a:t>
            </a:r>
          </a:p>
          <a:p>
            <a:pPr marL="400050" indent="-400050">
              <a:buFont typeface="+mj-lt"/>
              <a:buAutoNum type="romanUcPeriod"/>
            </a:pPr>
            <a:endParaRPr lang="fr-FR" sz="1400" b="1" i="1" dirty="0" smtClean="0">
              <a:solidFill>
                <a:schemeClr val="tx1">
                  <a:lumMod val="65000"/>
                  <a:lumOff val="35000"/>
                </a:schemeClr>
              </a:solidFill>
              <a:latin typeface="+mj-lt"/>
            </a:endParaRPr>
          </a:p>
          <a:p>
            <a:pPr marL="400050" lvl="0" indent="-400050">
              <a:buFont typeface="+mj-lt"/>
              <a:buAutoNum type="romanUcPeriod"/>
            </a:pPr>
            <a:r>
              <a:rPr lang="fr-FR" sz="1400" b="1" i="1" dirty="0" smtClean="0">
                <a:solidFill>
                  <a:schemeClr val="tx1">
                    <a:lumMod val="65000"/>
                    <a:lumOff val="35000"/>
                  </a:schemeClr>
                </a:solidFill>
                <a:latin typeface="+mj-lt"/>
              </a:rPr>
              <a:t>Fréquentation des autres structures d’accueil					44</a:t>
            </a:r>
          </a:p>
          <a:p>
            <a:pPr marL="400050" lvl="0" indent="-400050">
              <a:buFont typeface="+mj-lt"/>
              <a:buAutoNum type="romanUcPeriod"/>
            </a:pPr>
            <a:endParaRPr lang="fr-FR" sz="1400" b="1" i="1" dirty="0" smtClean="0">
              <a:solidFill>
                <a:schemeClr val="tx1">
                  <a:lumMod val="65000"/>
                  <a:lumOff val="35000"/>
                </a:schemeClr>
              </a:solidFill>
              <a:latin typeface="+mj-lt"/>
            </a:endParaRPr>
          </a:p>
          <a:p>
            <a:pPr marL="400050" lvl="0" indent="-400050">
              <a:buFont typeface="+mj-lt"/>
              <a:buAutoNum type="romanUcPeriod"/>
            </a:pPr>
            <a:r>
              <a:rPr lang="fr-FR" sz="1400" b="1" i="1" dirty="0" smtClean="0">
                <a:solidFill>
                  <a:schemeClr val="tx1">
                    <a:lumMod val="65000"/>
                    <a:lumOff val="35000"/>
                  </a:schemeClr>
                </a:solidFill>
                <a:latin typeface="+mj-lt"/>
              </a:rPr>
              <a:t>Fréquentation tourisme d’affaires 2011 du Grand Lyon				48</a:t>
            </a:r>
          </a:p>
          <a:p>
            <a:pPr marL="400050" lvl="0" indent="-400050">
              <a:buFont typeface="+mj-lt"/>
              <a:buAutoNum type="romanUcPeriod"/>
            </a:pPr>
            <a:endParaRPr lang="fr-FR" sz="1400" b="1" i="1" dirty="0" smtClean="0">
              <a:solidFill>
                <a:schemeClr val="tx1">
                  <a:lumMod val="65000"/>
                  <a:lumOff val="35000"/>
                </a:schemeClr>
              </a:solidFill>
              <a:latin typeface="+mj-lt"/>
            </a:endParaRPr>
          </a:p>
          <a:p>
            <a:pPr marL="400050" lvl="0" indent="-400050">
              <a:buFont typeface="+mj-lt"/>
              <a:buAutoNum type="romanUcPeriod"/>
            </a:pPr>
            <a:r>
              <a:rPr lang="fr-FR" sz="1400" b="1" i="1" dirty="0" smtClean="0">
                <a:solidFill>
                  <a:schemeClr val="tx1">
                    <a:lumMod val="65000"/>
                    <a:lumOff val="35000"/>
                  </a:schemeClr>
                </a:solidFill>
                <a:latin typeface="+mj-lt"/>
              </a:rPr>
              <a:t>Fréquentation des évènements internationaux	 				53</a:t>
            </a:r>
          </a:p>
          <a:p>
            <a:pPr marL="400050" lvl="0" indent="-400050">
              <a:buFont typeface="+mj-lt"/>
              <a:buAutoNum type="romanUcPeriod"/>
            </a:pPr>
            <a:endParaRPr lang="fr-FR" sz="1400" b="1" i="1" dirty="0" smtClean="0">
              <a:solidFill>
                <a:schemeClr val="tx1">
                  <a:lumMod val="65000"/>
                  <a:lumOff val="35000"/>
                </a:schemeClr>
              </a:solidFill>
              <a:latin typeface="+mj-lt"/>
            </a:endParaRPr>
          </a:p>
          <a:p>
            <a:pPr marL="400050" lvl="0" indent="-400050">
              <a:buFont typeface="+mj-lt"/>
              <a:buAutoNum type="romanUcPeriod"/>
            </a:pPr>
            <a:r>
              <a:rPr lang="fr-FR" sz="1400" b="1" i="1" dirty="0">
                <a:solidFill>
                  <a:schemeClr val="tx1">
                    <a:lumMod val="65000"/>
                    <a:lumOff val="35000"/>
                  </a:schemeClr>
                </a:solidFill>
                <a:latin typeface="+mj-lt"/>
              </a:rPr>
              <a:t>Perspectives d’évolution du tourisme d’affaires du Grand Lyon 			</a:t>
            </a:r>
            <a:r>
              <a:rPr lang="fr-FR" sz="1400" b="1" i="1" dirty="0" smtClean="0">
                <a:solidFill>
                  <a:schemeClr val="tx1">
                    <a:lumMod val="65000"/>
                    <a:lumOff val="35000"/>
                  </a:schemeClr>
                </a:solidFill>
                <a:latin typeface="+mj-lt"/>
              </a:rPr>
              <a:t>62</a:t>
            </a:r>
            <a:endParaRPr lang="fr-FR" sz="1400" b="1" i="1" dirty="0">
              <a:solidFill>
                <a:schemeClr val="tx1">
                  <a:lumMod val="65000"/>
                  <a:lumOff val="35000"/>
                </a:schemeClr>
              </a:solidFill>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3"/>
          <p:cNvGraphicFramePr>
            <a:graphicFrameLocks/>
          </p:cNvGraphicFramePr>
          <p:nvPr>
            <p:extLst>
              <p:ext uri="{D42A27DB-BD31-4B8C-83A1-F6EECF244321}">
                <p14:modId xmlns="" xmlns:p14="http://schemas.microsoft.com/office/powerpoint/2010/main" val="4009429613"/>
              </p:ext>
            </p:extLst>
          </p:nvPr>
        </p:nvGraphicFramePr>
        <p:xfrm>
          <a:off x="332509" y="1672961"/>
          <a:ext cx="8421922" cy="2702666"/>
        </p:xfrm>
        <a:graphic>
          <a:graphicData uri="http://schemas.openxmlformats.org/drawingml/2006/table">
            <a:tbl>
              <a:tblPr firstRow="1" bandRow="1">
                <a:tableStyleId>{5C22544A-7EE6-4342-B048-85BDC9FD1C3A}</a:tableStyleId>
              </a:tblPr>
              <a:tblGrid>
                <a:gridCol w="1663200"/>
                <a:gridCol w="1144626"/>
                <a:gridCol w="1267404"/>
                <a:gridCol w="1375842"/>
                <a:gridCol w="1663675"/>
                <a:gridCol w="1307175"/>
              </a:tblGrid>
              <a:tr h="741386">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Etablissement</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Superficie totale des salles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maximale en mode classe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maximale en mode cocktail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d’hébergement  </a:t>
                      </a:r>
                    </a:p>
                    <a:p>
                      <a:pPr marL="0" algn="ctr" defTabSz="914400" rtl="0" eaLnBrk="1" fontAlgn="ctr" latinLnBrk="0" hangingPunct="1"/>
                      <a:r>
                        <a:rPr lang="fr-FR" sz="1400" b="0" i="0" u="none" strike="noStrike" kern="1200" dirty="0" smtClean="0">
                          <a:solidFill>
                            <a:schemeClr val="bg1"/>
                          </a:solidFill>
                          <a:latin typeface="Arial"/>
                          <a:ea typeface="+mn-ea"/>
                          <a:cs typeface="+mn-cs"/>
                        </a:rPr>
                        <a:t>(en chambres)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Activité  restauration</a:t>
                      </a:r>
                    </a:p>
                  </a:txBody>
                  <a:tcPr anchor="ctr">
                    <a:solidFill>
                      <a:srgbClr val="00A6C8"/>
                    </a:solidFill>
                  </a:tcPr>
                </a:tc>
              </a:tr>
              <a:tr h="288000">
                <a:tc>
                  <a:txBody>
                    <a:bodyPr/>
                    <a:lstStyle/>
                    <a:p>
                      <a:pPr algn="ctr" rtl="0" fontAlgn="ctr"/>
                      <a:r>
                        <a:rPr lang="fr-FR" sz="1200" b="0" i="0" u="none" strike="noStrike" dirty="0" smtClean="0">
                          <a:solidFill>
                            <a:srgbClr val="000000"/>
                          </a:solidFill>
                          <a:latin typeface="Arial"/>
                        </a:rPr>
                        <a:t>ESPACE SARRAZIN </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235</a:t>
                      </a: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E7F3F4"/>
                    </a:solidFill>
                  </a:tcPr>
                </a:tc>
              </a:tr>
              <a:tr h="288000">
                <a:tc>
                  <a:txBody>
                    <a:bodyPr/>
                    <a:lstStyle/>
                    <a:p>
                      <a:pPr algn="ctr" rtl="0" fontAlgn="ctr"/>
                      <a:r>
                        <a:rPr lang="fr-FR" sz="1200" b="0" i="0" u="none" strike="noStrike" dirty="0" smtClean="0">
                          <a:solidFill>
                            <a:srgbClr val="000000"/>
                          </a:solidFill>
                          <a:latin typeface="Arial"/>
                        </a:rPr>
                        <a:t>CHAMBRE DE METIERS ET DE L'ARTISANAT DU RHONE</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225</a:t>
                      </a: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NC</a:t>
                      </a: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B7DEE8"/>
                    </a:solidFill>
                  </a:tcPr>
                </a:tc>
              </a:tr>
              <a:tr h="288000">
                <a:tc>
                  <a:txBody>
                    <a:bodyPr/>
                    <a:lstStyle/>
                    <a:p>
                      <a:pPr algn="ctr" rtl="0" fontAlgn="ctr"/>
                      <a:r>
                        <a:rPr lang="fr-FR" sz="1200" b="0" i="0" u="none" strike="noStrike" dirty="0" smtClean="0">
                          <a:solidFill>
                            <a:srgbClr val="000000"/>
                          </a:solidFill>
                          <a:latin typeface="Arial"/>
                        </a:rPr>
                        <a:t>ESPACE GERSON                 </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180</a:t>
                      </a: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NC</a:t>
                      </a: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NC</a:t>
                      </a: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E7F3F4"/>
                    </a:solidFill>
                  </a:tcPr>
                </a:tc>
              </a:tr>
              <a:tr h="288000">
                <a:tc>
                  <a:txBody>
                    <a:bodyPr/>
                    <a:lstStyle/>
                    <a:p>
                      <a:pPr algn="ctr" rtl="0" fontAlgn="ctr"/>
                      <a:r>
                        <a:rPr lang="fr-FR" sz="1200" b="0" i="0" u="none" strike="noStrike" dirty="0" smtClean="0">
                          <a:solidFill>
                            <a:srgbClr val="000000"/>
                          </a:solidFill>
                          <a:latin typeface="Arial"/>
                        </a:rPr>
                        <a:t>LA MAISON DE GUIGNOL</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173</a:t>
                      </a: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NC</a:t>
                      </a: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B7DEE8"/>
                    </a:solidFill>
                  </a:tcPr>
                </a:tc>
              </a:tr>
              <a:tr h="288000">
                <a:tc>
                  <a:txBody>
                    <a:bodyPr/>
                    <a:lstStyle/>
                    <a:p>
                      <a:pPr algn="ctr" rtl="0" fontAlgn="ctr"/>
                      <a:r>
                        <a:rPr lang="fr-FR" sz="1200" b="0" i="0" u="none" strike="noStrike" dirty="0" smtClean="0">
                          <a:solidFill>
                            <a:srgbClr val="000000"/>
                          </a:solidFill>
                          <a:latin typeface="Arial"/>
                        </a:rPr>
                        <a:t>LE TOTEM       </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140</a:t>
                      </a: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NC</a:t>
                      </a: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NC</a:t>
                      </a:r>
                    </a:p>
                  </a:txBody>
                  <a:tcPr marL="0" marR="0" marT="0" marB="0" anchor="ctr">
                    <a:solidFill>
                      <a:srgbClr val="E7F3F4"/>
                    </a:solidFill>
                  </a:tcPr>
                </a:tc>
              </a:tr>
            </a:tbl>
          </a:graphicData>
        </a:graphic>
      </p:graphicFrame>
      <p:sp>
        <p:nvSpPr>
          <p:cNvPr id="7" name="Espace réservé du contenu 2"/>
          <p:cNvSpPr txBox="1">
            <a:spLocks/>
          </p:cNvSpPr>
          <p:nvPr/>
        </p:nvSpPr>
        <p:spPr bwMode="auto">
          <a:xfrm>
            <a:off x="299957" y="1303565"/>
            <a:ext cx="7243844" cy="3606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76213" marR="0" lvl="0" indent="-176213" algn="l" defTabSz="914400" rtl="0" eaLnBrk="1" fontAlgn="base" latinLnBrk="0" hangingPunct="1">
              <a:lnSpc>
                <a:spcPct val="100000"/>
              </a:lnSpc>
              <a:spcBef>
                <a:spcPct val="20000"/>
              </a:spcBef>
              <a:spcAft>
                <a:spcPct val="0"/>
              </a:spcAft>
              <a:buClr>
                <a:srgbClr val="00A6C8"/>
              </a:buClr>
              <a:buSzTx/>
              <a:buFont typeface="Wingdings" pitchFamily="2" charset="2"/>
              <a:buChar char="Ø"/>
              <a:tabLst/>
              <a:defRPr/>
            </a:pPr>
            <a:r>
              <a:rPr kumimoji="0" lang="fr-FR" sz="1600" b="1" i="0" u="none" strike="noStrike" kern="0" cap="none" spc="0" normalizeH="0" baseline="0" noProof="0" dirty="0" smtClean="0">
                <a:ln>
                  <a:noFill/>
                </a:ln>
                <a:solidFill>
                  <a:srgbClr val="4D4D4D"/>
                </a:solidFill>
                <a:effectLst/>
                <a:uLnTx/>
                <a:uFillTx/>
                <a:latin typeface="Arial" pitchFamily="34" charset="0"/>
                <a:ea typeface="+mn-ea"/>
                <a:cs typeface="Arial" pitchFamily="34" charset="0"/>
              </a:rPr>
              <a:t> Espaces de réunions </a:t>
            </a:r>
            <a:r>
              <a:rPr lang="fr-FR" sz="1600" b="1" kern="0" dirty="0" smtClean="0">
                <a:solidFill>
                  <a:srgbClr val="4D4D4D"/>
                </a:solidFill>
                <a:latin typeface="Arial" pitchFamily="34" charset="0"/>
                <a:cs typeface="Arial" pitchFamily="34" charset="0"/>
              </a:rPr>
              <a:t>non </a:t>
            </a:r>
            <a:r>
              <a:rPr kumimoji="0" lang="fr-FR" sz="1600" b="1" i="0" u="none" strike="noStrike" kern="0" cap="none" spc="0" normalizeH="0" baseline="0" noProof="0" dirty="0" smtClean="0">
                <a:ln>
                  <a:noFill/>
                </a:ln>
                <a:solidFill>
                  <a:srgbClr val="4D4D4D"/>
                </a:solidFill>
                <a:effectLst/>
                <a:uLnTx/>
                <a:uFillTx/>
                <a:latin typeface="Arial" pitchFamily="34" charset="0"/>
                <a:ea typeface="+mn-ea"/>
                <a:cs typeface="Arial" pitchFamily="34" charset="0"/>
              </a:rPr>
              <a:t>intégrés à un </a:t>
            </a:r>
            <a:r>
              <a:rPr kumimoji="0" lang="fr-FR" sz="1600" b="1" i="0" u="none" strike="noStrike" kern="0" cap="none" spc="0" normalizeH="0" baseline="0" noProof="0" dirty="0" smtClean="0">
                <a:ln>
                  <a:noFill/>
                </a:ln>
                <a:solidFill>
                  <a:srgbClr val="4D4D4D"/>
                </a:solidFill>
                <a:effectLst/>
                <a:uLnTx/>
                <a:uFillTx/>
                <a:latin typeface="+mj-lt"/>
                <a:ea typeface="+mn-ea"/>
                <a:cs typeface="Arial" pitchFamily="34" charset="0"/>
              </a:rPr>
              <a:t>hébergement (fin)</a:t>
            </a:r>
            <a:endParaRPr kumimoji="0" lang="fr-FR" sz="1400" b="0" i="0" u="none" strike="noStrike" kern="0" cap="none" spc="0" normalizeH="0" baseline="0" noProof="0" dirty="0" smtClean="0">
              <a:ln>
                <a:noFill/>
              </a:ln>
              <a:solidFill>
                <a:srgbClr val="4D4D4D"/>
              </a:solidFill>
              <a:effectLst/>
              <a:uLnTx/>
              <a:uFillTx/>
              <a:latin typeface="Arial" pitchFamily="34" charset="0"/>
              <a:cs typeface="Arial" pitchFamily="34" charset="0"/>
            </a:endParaRPr>
          </a:p>
          <a:p>
            <a:pPr marL="890588" marR="0" lvl="2" indent="-174625" algn="l" defTabSz="914400" rtl="0" eaLnBrk="1" fontAlgn="base" latinLnBrk="0" hangingPunct="1">
              <a:lnSpc>
                <a:spcPct val="100000"/>
              </a:lnSpc>
              <a:spcBef>
                <a:spcPct val="40000"/>
              </a:spcBef>
              <a:spcAft>
                <a:spcPct val="0"/>
              </a:spcAft>
              <a:buClr>
                <a:srgbClr val="0092BB"/>
              </a:buClr>
              <a:buSzTx/>
              <a:buFontTx/>
              <a:buNone/>
              <a:tabLst/>
              <a:defRPr/>
            </a:pPr>
            <a:endParaRPr kumimoji="0" lang="fr-FR" sz="1400" b="0" i="0" u="none" strike="noStrike" kern="0" cap="none" spc="0" normalizeH="0" baseline="0" noProof="0" dirty="0" smtClean="0">
              <a:ln>
                <a:noFill/>
              </a:ln>
              <a:solidFill>
                <a:schemeClr val="tx2"/>
              </a:solidFill>
              <a:effectLst/>
              <a:uLnTx/>
              <a:uFillTx/>
              <a:latin typeface="Arial" pitchFamily="34" charset="0"/>
              <a:cs typeface="Arial" pitchFamily="34" charset="0"/>
            </a:endParaRPr>
          </a:p>
          <a:p>
            <a:pPr marL="176213" marR="0" lvl="0" indent="-176213" algn="l" defTabSz="914400" rtl="0" eaLnBrk="1" fontAlgn="base" latinLnBrk="0" hangingPunct="1">
              <a:lnSpc>
                <a:spcPct val="100000"/>
              </a:lnSpc>
              <a:spcBef>
                <a:spcPct val="20000"/>
              </a:spcBef>
              <a:spcAft>
                <a:spcPct val="0"/>
              </a:spcAft>
              <a:buClr>
                <a:srgbClr val="5D004A"/>
              </a:buClr>
              <a:buSzTx/>
              <a:buFontTx/>
              <a:buNone/>
              <a:tabLst/>
              <a:defRPr/>
            </a:pPr>
            <a:endParaRPr kumimoji="0" lang="fr-FR" sz="2400" b="1" i="0" u="none" strike="noStrike" kern="0" cap="none" spc="0" normalizeH="0" baseline="0" noProof="0" dirty="0">
              <a:ln>
                <a:noFill/>
              </a:ln>
              <a:solidFill>
                <a:srgbClr val="4D4D4D"/>
              </a:solidFill>
              <a:effectLst/>
              <a:uLnTx/>
              <a:uFillTx/>
              <a:latin typeface="+mn-lt"/>
              <a:ea typeface="+mn-ea"/>
              <a:cs typeface="+mn-cs"/>
            </a:endParaRPr>
          </a:p>
        </p:txBody>
      </p:sp>
      <p:sp>
        <p:nvSpPr>
          <p:cNvPr id="9" name="Titre 1"/>
          <p:cNvSpPr txBox="1">
            <a:spLocks/>
          </p:cNvSpPr>
          <p:nvPr/>
        </p:nvSpPr>
        <p:spPr bwMode="auto">
          <a:xfrm>
            <a:off x="1469876" y="0"/>
            <a:ext cx="7546108"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dirty="0" smtClean="0">
                <a:solidFill>
                  <a:schemeClr val="bg1"/>
                </a:solidFill>
                <a:latin typeface="Arial" pitchFamily="34" charset="0"/>
                <a:ea typeface="+mj-ea"/>
                <a:cs typeface="Arial" pitchFamily="34" charset="0"/>
              </a:rPr>
              <a:t>Offre : </a:t>
            </a:r>
            <a:r>
              <a:rPr kumimoji="0" lang="fr-FR" sz="2600" b="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Espaces de réunion non intégrés</a:t>
            </a:r>
            <a:r>
              <a:rPr kumimoji="0" lang="fr-FR" sz="2600" b="1" u="none" strike="noStrike" kern="1200" cap="none" spc="0" normalizeH="0" noProof="0" dirty="0" smtClean="0">
                <a:ln>
                  <a:noFill/>
                </a:ln>
                <a:solidFill>
                  <a:schemeClr val="bg1"/>
                </a:solidFill>
                <a:effectLst/>
                <a:uLnTx/>
                <a:uFillTx/>
                <a:latin typeface="Arial" pitchFamily="34" charset="0"/>
                <a:ea typeface="+mj-ea"/>
                <a:cs typeface="Arial" pitchFamily="34" charset="0"/>
              </a:rPr>
              <a:t> à un hébergement</a:t>
            </a:r>
            <a:r>
              <a:rPr kumimoji="0" lang="fr-FR" sz="2600" b="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fr-FR" sz="2600" b="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2742985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9956" y="1303565"/>
            <a:ext cx="7851775" cy="415507"/>
          </a:xfrm>
        </p:spPr>
        <p:txBody>
          <a:bodyPr/>
          <a:lstStyle/>
          <a:p>
            <a:pPr>
              <a:buFont typeface="Arial" pitchFamily="34" charset="0"/>
              <a:buChar char="•"/>
            </a:pPr>
            <a:endParaRPr lang="fr-FR" sz="2000" dirty="0" smtClean="0">
              <a:latin typeface="Arial" pitchFamily="34" charset="0"/>
              <a:cs typeface="Arial" pitchFamily="34" charset="0"/>
            </a:endParaRPr>
          </a:p>
          <a:p>
            <a:pPr lvl="2">
              <a:buFont typeface="Arial" pitchFamily="34" charset="0"/>
              <a:buChar char="•"/>
            </a:pPr>
            <a:endParaRPr lang="fr-FR" sz="1400" dirty="0" smtClean="0">
              <a:solidFill>
                <a:srgbClr val="4D4D4D"/>
              </a:solidFill>
              <a:latin typeface="Arial" pitchFamily="34" charset="0"/>
              <a:cs typeface="Arial" pitchFamily="34" charset="0"/>
            </a:endParaRPr>
          </a:p>
          <a:p>
            <a:pPr lvl="2">
              <a:buNone/>
            </a:pPr>
            <a:endParaRPr lang="fr-FR" sz="1400" dirty="0" smtClean="0">
              <a:latin typeface="Arial" pitchFamily="34" charset="0"/>
              <a:cs typeface="Arial" pitchFamily="34" charset="0"/>
            </a:endParaRPr>
          </a:p>
          <a:p>
            <a:endParaRPr lang="fr-FR" dirty="0"/>
          </a:p>
        </p:txBody>
      </p:sp>
      <p:sp>
        <p:nvSpPr>
          <p:cNvPr id="7" name="Titre 1"/>
          <p:cNvSpPr txBox="1">
            <a:spLocks/>
          </p:cNvSpPr>
          <p:nvPr/>
        </p:nvSpPr>
        <p:spPr bwMode="auto">
          <a:xfrm>
            <a:off x="1469876" y="0"/>
            <a:ext cx="7546108"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dirty="0" smtClean="0">
                <a:solidFill>
                  <a:schemeClr val="bg1"/>
                </a:solidFill>
                <a:latin typeface="Arial" pitchFamily="34" charset="0"/>
                <a:ea typeface="+mj-ea"/>
                <a:cs typeface="Arial" pitchFamily="34" charset="0"/>
              </a:rPr>
              <a:t>Offre : Centres d’Affaires et 	</a:t>
            </a:r>
          </a:p>
          <a:p>
            <a:pPr lvl="0" fontAlgn="auto">
              <a:spcAft>
                <a:spcPts val="0"/>
              </a:spcAft>
              <a:defRPr/>
            </a:pPr>
            <a:r>
              <a:rPr kumimoji="0" lang="fr-FR" sz="2600" b="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Espaces de réunion flottants</a:t>
            </a:r>
            <a:r>
              <a:rPr kumimoji="0" lang="fr-FR" sz="2600" b="1" u="none" strike="noStrike" kern="1200" cap="none" spc="0" normalizeH="0" noProof="0" dirty="0" smtClean="0">
                <a:ln>
                  <a:noFill/>
                </a:ln>
                <a:solidFill>
                  <a:schemeClr val="bg1"/>
                </a:solidFill>
                <a:effectLst/>
                <a:uLnTx/>
                <a:uFillTx/>
                <a:latin typeface="Arial" pitchFamily="34" charset="0"/>
                <a:ea typeface="+mj-ea"/>
                <a:cs typeface="Arial" pitchFamily="34" charset="0"/>
              </a:rPr>
              <a:t> ou mobiles</a:t>
            </a:r>
            <a:endParaRPr kumimoji="0" lang="fr-FR" sz="2600" b="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11" name="Espace réservé du contenu 3"/>
          <p:cNvGraphicFramePr>
            <a:graphicFrameLocks/>
          </p:cNvGraphicFramePr>
          <p:nvPr>
            <p:extLst>
              <p:ext uri="{D42A27DB-BD31-4B8C-83A1-F6EECF244321}">
                <p14:modId xmlns="" xmlns:p14="http://schemas.microsoft.com/office/powerpoint/2010/main" val="3984459278"/>
              </p:ext>
            </p:extLst>
          </p:nvPr>
        </p:nvGraphicFramePr>
        <p:xfrm>
          <a:off x="332509" y="1672961"/>
          <a:ext cx="8417854" cy="1300202"/>
        </p:xfrm>
        <a:graphic>
          <a:graphicData uri="http://schemas.openxmlformats.org/drawingml/2006/table">
            <a:tbl>
              <a:tblPr firstRow="1" bandRow="1">
                <a:tableStyleId>{5C22544A-7EE6-4342-B048-85BDC9FD1C3A}</a:tableStyleId>
              </a:tblPr>
              <a:tblGrid>
                <a:gridCol w="1663200"/>
                <a:gridCol w="1144800"/>
                <a:gridCol w="1267404"/>
                <a:gridCol w="1371600"/>
                <a:gridCol w="1663675"/>
                <a:gridCol w="1307175"/>
              </a:tblGrid>
              <a:tr h="741386">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Etablissement</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Superficie totale des salles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maximale en mode classe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maximale en mode cocktail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d’hébergement  </a:t>
                      </a:r>
                    </a:p>
                    <a:p>
                      <a:pPr marL="0" algn="ctr" defTabSz="914400" rtl="0" eaLnBrk="1" fontAlgn="ctr" latinLnBrk="0" hangingPunct="1"/>
                      <a:r>
                        <a:rPr lang="fr-FR" sz="1400" b="0" i="0" u="none" strike="noStrike" kern="1200" dirty="0" smtClean="0">
                          <a:solidFill>
                            <a:schemeClr val="bg1"/>
                          </a:solidFill>
                          <a:latin typeface="Arial"/>
                          <a:ea typeface="+mn-ea"/>
                          <a:cs typeface="+mn-cs"/>
                        </a:rPr>
                        <a:t>(en chambres)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Activité  restauration</a:t>
                      </a:r>
                    </a:p>
                  </a:txBody>
                  <a:tcPr anchor="ctr">
                    <a:solidFill>
                      <a:srgbClr val="00A6C8"/>
                    </a:solidFill>
                  </a:tcPr>
                </a:tc>
              </a:tr>
              <a:tr h="279408">
                <a:tc>
                  <a:txBody>
                    <a:bodyPr/>
                    <a:lstStyle/>
                    <a:p>
                      <a:pPr algn="ctr" rtl="0" fontAlgn="b"/>
                      <a:r>
                        <a:rPr lang="fr-FR" sz="1200" b="0" i="0" u="none" strike="noStrike" dirty="0">
                          <a:solidFill>
                            <a:srgbClr val="404040"/>
                          </a:solidFill>
                          <a:latin typeface="Arial"/>
                        </a:rPr>
                        <a:t>CENTRE D'AFFAIRES            </a:t>
                      </a:r>
                    </a:p>
                  </a:txBody>
                  <a:tcPr marL="0" marR="0" marT="0" marB="0" anchor="ctr">
                    <a:solidFill>
                      <a:srgbClr val="B7DEE8"/>
                    </a:solidFill>
                  </a:tcPr>
                </a:tc>
                <a:tc>
                  <a:txBody>
                    <a:bodyPr/>
                    <a:lstStyle/>
                    <a:p>
                      <a:pPr algn="ctr" rtl="0" fontAlgn="ctr"/>
                      <a:r>
                        <a:rPr lang="fr-FR" sz="1200" b="0" i="0" u="none" strike="noStrike" dirty="0">
                          <a:solidFill>
                            <a:srgbClr val="404040"/>
                          </a:solidFill>
                          <a:latin typeface="Arial"/>
                        </a:rPr>
                        <a:t>600</a:t>
                      </a:r>
                    </a:p>
                  </a:txBody>
                  <a:tcPr marL="0" marR="0" marT="0" marB="0" anchor="ctr">
                    <a:solidFill>
                      <a:srgbClr val="B7DEE8"/>
                    </a:solidFill>
                  </a:tcPr>
                </a:tc>
                <a:tc>
                  <a:txBody>
                    <a:bodyPr/>
                    <a:lstStyle/>
                    <a:p>
                      <a:pPr algn="ctr" rtl="0" fontAlgn="ctr"/>
                      <a:r>
                        <a:rPr lang="fr-FR" sz="1200" b="0" i="0" u="none" strike="noStrike" dirty="0">
                          <a:solidFill>
                            <a:srgbClr val="404040"/>
                          </a:solidFill>
                          <a:latin typeface="Arial"/>
                        </a:rPr>
                        <a:t>80</a:t>
                      </a:r>
                    </a:p>
                  </a:txBody>
                  <a:tcPr marL="0" marR="0" marT="0" marB="0" anchor="ctr">
                    <a:solidFill>
                      <a:srgbClr val="B7DEE8"/>
                    </a:solidFill>
                  </a:tcPr>
                </a:tc>
                <a:tc>
                  <a:txBody>
                    <a:bodyPr/>
                    <a:lstStyle/>
                    <a:p>
                      <a:pPr algn="ctr" rtl="0" fontAlgn="ctr"/>
                      <a:r>
                        <a:rPr lang="fr-FR" sz="1200" b="0" i="0" u="none" strike="noStrike" dirty="0">
                          <a:solidFill>
                            <a:srgbClr val="404040"/>
                          </a:solidFill>
                          <a:latin typeface="Arial"/>
                        </a:rPr>
                        <a:t>80</a:t>
                      </a:r>
                    </a:p>
                  </a:txBody>
                  <a:tcPr marL="0" marR="0" marT="0" marB="0" anchor="ctr">
                    <a:solidFill>
                      <a:srgbClr val="B7DEE8"/>
                    </a:solidFill>
                  </a:tcPr>
                </a:tc>
                <a:tc>
                  <a:txBody>
                    <a:bodyPr/>
                    <a:lstStyle/>
                    <a:p>
                      <a:pPr algn="ctr" rtl="0" fontAlgn="ctr"/>
                      <a:r>
                        <a:rPr lang="fr-FR" sz="1200" b="0" i="0" u="none" strike="noStrike" dirty="0">
                          <a:solidFill>
                            <a:srgbClr val="404040"/>
                          </a:solidFill>
                          <a:latin typeface="Arial"/>
                        </a:rPr>
                        <a:t>Non </a:t>
                      </a:r>
                    </a:p>
                  </a:txBody>
                  <a:tcPr marL="0" marR="0" marT="0" marB="0" anchor="ctr">
                    <a:solidFill>
                      <a:srgbClr val="B7DEE8"/>
                    </a:solidFill>
                  </a:tcPr>
                </a:tc>
                <a:tc>
                  <a:txBody>
                    <a:bodyPr/>
                    <a:lstStyle/>
                    <a:p>
                      <a:pPr algn="ctr" rtl="0" fontAlgn="ctr"/>
                      <a:r>
                        <a:rPr lang="fr-FR" sz="1200" b="0" i="0" u="none" strike="noStrike">
                          <a:solidFill>
                            <a:srgbClr val="404040"/>
                          </a:solidFill>
                          <a:latin typeface="Arial"/>
                        </a:rPr>
                        <a:t>Oui </a:t>
                      </a:r>
                    </a:p>
                  </a:txBody>
                  <a:tcPr marL="0" marR="0" marT="0" marB="0" anchor="ctr">
                    <a:solidFill>
                      <a:srgbClr val="B7DEE8"/>
                    </a:solidFill>
                  </a:tcPr>
                </a:tc>
              </a:tr>
              <a:tr h="279408">
                <a:tc>
                  <a:txBody>
                    <a:bodyPr/>
                    <a:lstStyle/>
                    <a:p>
                      <a:pPr algn="ctr" rtl="0" fontAlgn="b"/>
                      <a:r>
                        <a:rPr lang="fr-FR" sz="1200" b="0" i="0" u="none" strike="noStrike" dirty="0">
                          <a:solidFill>
                            <a:srgbClr val="404040"/>
                          </a:solidFill>
                          <a:latin typeface="Arial"/>
                        </a:rPr>
                        <a:t>FORUM DE LA TOUR  </a:t>
                      </a:r>
                    </a:p>
                  </a:txBody>
                  <a:tcPr marL="0" marR="0" marT="0" marB="0" anchor="ctr">
                    <a:solidFill>
                      <a:srgbClr val="E7F3F4"/>
                    </a:solidFill>
                  </a:tcPr>
                </a:tc>
                <a:tc>
                  <a:txBody>
                    <a:bodyPr/>
                    <a:lstStyle/>
                    <a:p>
                      <a:pPr algn="ctr" rtl="0" fontAlgn="ctr"/>
                      <a:r>
                        <a:rPr lang="fr-FR" sz="1200" b="0" i="0" u="none" strike="noStrike" dirty="0">
                          <a:solidFill>
                            <a:srgbClr val="404040"/>
                          </a:solidFill>
                          <a:latin typeface="Arial"/>
                        </a:rPr>
                        <a:t>209</a:t>
                      </a:r>
                    </a:p>
                  </a:txBody>
                  <a:tcPr marL="0" marR="0" marT="0" marB="0" anchor="ctr">
                    <a:solidFill>
                      <a:srgbClr val="E7F3F4"/>
                    </a:solidFill>
                  </a:tcPr>
                </a:tc>
                <a:tc>
                  <a:txBody>
                    <a:bodyPr/>
                    <a:lstStyle/>
                    <a:p>
                      <a:pPr algn="ctr" rtl="0" fontAlgn="ctr"/>
                      <a:r>
                        <a:rPr lang="fr-FR" sz="1200" b="0" i="0" u="none" strike="noStrike" dirty="0">
                          <a:solidFill>
                            <a:srgbClr val="404040"/>
                          </a:solidFill>
                          <a:latin typeface="Arial"/>
                        </a:rPr>
                        <a:t> </a:t>
                      </a:r>
                      <a:r>
                        <a:rPr lang="fr-FR" sz="1200" b="0" i="0" u="none" strike="noStrike" dirty="0" err="1" smtClean="0">
                          <a:solidFill>
                            <a:srgbClr val="404040"/>
                          </a:solidFill>
                          <a:latin typeface="Arial"/>
                        </a:rPr>
                        <a:t>NC</a:t>
                      </a:r>
                      <a:endParaRPr lang="fr-FR" sz="1200" b="0" i="0" u="none" strike="noStrike" dirty="0">
                        <a:solidFill>
                          <a:srgbClr val="404040"/>
                        </a:solidFill>
                        <a:latin typeface="Arial"/>
                      </a:endParaRPr>
                    </a:p>
                  </a:txBody>
                  <a:tcPr marL="0" marR="0" marT="0" marB="0" anchor="ctr">
                    <a:solidFill>
                      <a:srgbClr val="E7F3F4"/>
                    </a:solidFill>
                  </a:tcPr>
                </a:tc>
                <a:tc>
                  <a:txBody>
                    <a:bodyPr/>
                    <a:lstStyle/>
                    <a:p>
                      <a:pPr algn="ctr" rtl="0" fontAlgn="ctr"/>
                      <a:r>
                        <a:rPr lang="fr-FR" sz="1200" b="0" i="0" u="none" strike="noStrike" dirty="0">
                          <a:solidFill>
                            <a:srgbClr val="404040"/>
                          </a:solidFill>
                          <a:latin typeface="Arial"/>
                        </a:rPr>
                        <a:t> </a:t>
                      </a:r>
                      <a:r>
                        <a:rPr lang="fr-FR" sz="1200" b="0" i="0" u="none" strike="noStrike" dirty="0" err="1" smtClean="0">
                          <a:solidFill>
                            <a:srgbClr val="404040"/>
                          </a:solidFill>
                          <a:latin typeface="Arial"/>
                        </a:rPr>
                        <a:t>NC</a:t>
                      </a:r>
                      <a:endParaRPr lang="fr-FR" sz="1200" b="0" i="0" u="none" strike="noStrike" dirty="0">
                        <a:solidFill>
                          <a:srgbClr val="404040"/>
                        </a:solidFill>
                        <a:latin typeface="Arial"/>
                      </a:endParaRPr>
                    </a:p>
                  </a:txBody>
                  <a:tcPr marL="0" marR="0" marT="0" marB="0" anchor="ctr">
                    <a:solidFill>
                      <a:srgbClr val="E7F3F4"/>
                    </a:solidFill>
                  </a:tcPr>
                </a:tc>
                <a:tc>
                  <a:txBody>
                    <a:bodyPr/>
                    <a:lstStyle/>
                    <a:p>
                      <a:pPr algn="ctr" rtl="0" fontAlgn="ctr"/>
                      <a:r>
                        <a:rPr lang="fr-FR" sz="1200" b="0" i="0" u="none" strike="noStrike" dirty="0" err="1" smtClean="0">
                          <a:solidFill>
                            <a:srgbClr val="404040"/>
                          </a:solidFill>
                          <a:latin typeface="Arial"/>
                        </a:rPr>
                        <a:t>NC</a:t>
                      </a:r>
                      <a:r>
                        <a:rPr lang="fr-FR" sz="1200" b="0" i="0" u="none" strike="noStrike" dirty="0">
                          <a:solidFill>
                            <a:srgbClr val="404040"/>
                          </a:solidFill>
                          <a:latin typeface="Arial"/>
                        </a:rPr>
                        <a:t> </a:t>
                      </a:r>
                    </a:p>
                  </a:txBody>
                  <a:tcPr marL="0" marR="0" marT="0" marB="0" anchor="ctr">
                    <a:solidFill>
                      <a:srgbClr val="E7F3F4"/>
                    </a:solidFill>
                  </a:tcPr>
                </a:tc>
                <a:tc>
                  <a:txBody>
                    <a:bodyPr/>
                    <a:lstStyle/>
                    <a:p>
                      <a:pPr algn="ctr" rtl="0" fontAlgn="ctr"/>
                      <a:r>
                        <a:rPr lang="fr-FR" sz="1200" b="0" i="0" u="none" strike="noStrike" dirty="0">
                          <a:solidFill>
                            <a:srgbClr val="404040"/>
                          </a:solidFill>
                          <a:latin typeface="Arial"/>
                        </a:rPr>
                        <a:t> </a:t>
                      </a:r>
                      <a:r>
                        <a:rPr lang="fr-FR" sz="1200" b="0" i="0" u="none" strike="noStrike" dirty="0" err="1" smtClean="0">
                          <a:solidFill>
                            <a:srgbClr val="404040"/>
                          </a:solidFill>
                          <a:latin typeface="Arial"/>
                        </a:rPr>
                        <a:t>NC</a:t>
                      </a:r>
                      <a:endParaRPr lang="fr-FR" sz="1200" b="0" i="0" u="none" strike="noStrike" dirty="0">
                        <a:solidFill>
                          <a:srgbClr val="404040"/>
                        </a:solidFill>
                        <a:latin typeface="Arial"/>
                      </a:endParaRPr>
                    </a:p>
                  </a:txBody>
                  <a:tcPr marL="0" marR="0" marT="0" marB="0" anchor="ctr">
                    <a:solidFill>
                      <a:srgbClr val="E7F3F4"/>
                    </a:solidFill>
                  </a:tcPr>
                </a:tc>
              </a:tr>
            </a:tbl>
          </a:graphicData>
        </a:graphic>
      </p:graphicFrame>
      <p:graphicFrame>
        <p:nvGraphicFramePr>
          <p:cNvPr id="12" name="Espace réservé du contenu 3"/>
          <p:cNvGraphicFramePr>
            <a:graphicFrameLocks/>
          </p:cNvGraphicFramePr>
          <p:nvPr>
            <p:extLst>
              <p:ext uri="{D42A27DB-BD31-4B8C-83A1-F6EECF244321}">
                <p14:modId xmlns="" xmlns:p14="http://schemas.microsoft.com/office/powerpoint/2010/main" val="3984459278"/>
              </p:ext>
            </p:extLst>
          </p:nvPr>
        </p:nvGraphicFramePr>
        <p:xfrm>
          <a:off x="302100" y="3949179"/>
          <a:ext cx="8417854" cy="1915813"/>
        </p:xfrm>
        <a:graphic>
          <a:graphicData uri="http://schemas.openxmlformats.org/drawingml/2006/table">
            <a:tbl>
              <a:tblPr firstRow="1" bandRow="1">
                <a:tableStyleId>{5C22544A-7EE6-4342-B048-85BDC9FD1C3A}</a:tableStyleId>
              </a:tblPr>
              <a:tblGrid>
                <a:gridCol w="1663200"/>
                <a:gridCol w="1144800"/>
                <a:gridCol w="1267404"/>
                <a:gridCol w="1371600"/>
                <a:gridCol w="1663675"/>
                <a:gridCol w="1307175"/>
              </a:tblGrid>
              <a:tr h="741055">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Etablissement</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Superficie totale des salles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maximale en mode classe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maximale en mode cocktail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d’hébergement  </a:t>
                      </a:r>
                    </a:p>
                    <a:p>
                      <a:pPr marL="0" algn="ctr" defTabSz="914400" rtl="0" eaLnBrk="1" fontAlgn="ctr" latinLnBrk="0" hangingPunct="1"/>
                      <a:r>
                        <a:rPr lang="fr-FR" sz="1400" b="0" i="0" u="none" strike="noStrike" kern="1200" dirty="0" smtClean="0">
                          <a:solidFill>
                            <a:schemeClr val="bg1"/>
                          </a:solidFill>
                          <a:latin typeface="Arial"/>
                          <a:ea typeface="+mn-ea"/>
                          <a:cs typeface="+mn-cs"/>
                        </a:rPr>
                        <a:t>(en chambres)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Activité  restauration</a:t>
                      </a:r>
                    </a:p>
                  </a:txBody>
                  <a:tcPr anchor="ctr">
                    <a:solidFill>
                      <a:srgbClr val="00A6C8"/>
                    </a:solidFill>
                  </a:tcPr>
                </a:tc>
              </a:tr>
              <a:tr h="279408">
                <a:tc>
                  <a:txBody>
                    <a:bodyPr/>
                    <a:lstStyle/>
                    <a:p>
                      <a:pPr algn="ctr" rtl="0" fontAlgn="b"/>
                      <a:r>
                        <a:rPr lang="fr-FR" sz="1200" b="0" i="0" u="none" strike="noStrike" dirty="0" err="1" smtClean="0">
                          <a:solidFill>
                            <a:srgbClr val="404040"/>
                          </a:solidFill>
                          <a:latin typeface="Arial"/>
                        </a:rPr>
                        <a:t>NAVIG’INTER</a:t>
                      </a:r>
                      <a:r>
                        <a:rPr lang="fr-FR" sz="1200" b="0" i="0" u="none" strike="noStrike" dirty="0" smtClean="0">
                          <a:solidFill>
                            <a:srgbClr val="404040"/>
                          </a:solidFill>
                          <a:latin typeface="Arial"/>
                        </a:rPr>
                        <a:t> HERMES</a:t>
                      </a:r>
                      <a:endParaRPr lang="fr-FR" sz="1200" b="0" i="0" u="none" strike="noStrike" dirty="0">
                        <a:solidFill>
                          <a:srgbClr val="404040"/>
                        </a:solidFill>
                        <a:latin typeface="Arial"/>
                      </a:endParaRPr>
                    </a:p>
                  </a:txBody>
                  <a:tcPr marL="0" marR="0" marT="0" marB="0" anchor="ctr">
                    <a:solidFill>
                      <a:srgbClr val="B7DEE8"/>
                    </a:solidFill>
                  </a:tcPr>
                </a:tc>
                <a:tc>
                  <a:txBody>
                    <a:bodyPr/>
                    <a:lstStyle/>
                    <a:p>
                      <a:pPr algn="ctr" rtl="0" fontAlgn="ctr"/>
                      <a:r>
                        <a:rPr lang="fr-FR" sz="1200" b="0" i="0" u="none" strike="noStrike" dirty="0">
                          <a:solidFill>
                            <a:srgbClr val="404040"/>
                          </a:solidFill>
                          <a:latin typeface="Arial"/>
                        </a:rPr>
                        <a:t>200</a:t>
                      </a:r>
                    </a:p>
                  </a:txBody>
                  <a:tcPr marL="0" marR="0" marT="0" marB="0" anchor="ctr">
                    <a:solidFill>
                      <a:srgbClr val="B7DEE8"/>
                    </a:solidFill>
                  </a:tcPr>
                </a:tc>
                <a:tc>
                  <a:txBody>
                    <a:bodyPr/>
                    <a:lstStyle/>
                    <a:p>
                      <a:pPr algn="ctr" rtl="0" fontAlgn="ctr"/>
                      <a:r>
                        <a:rPr lang="fr-FR" sz="1200" b="0" i="0" u="none" strike="noStrike" dirty="0">
                          <a:solidFill>
                            <a:srgbClr val="404040"/>
                          </a:solidFill>
                          <a:latin typeface="Arial"/>
                        </a:rPr>
                        <a:t>220</a:t>
                      </a:r>
                    </a:p>
                  </a:txBody>
                  <a:tcPr marL="0" marR="0" marT="0" marB="0" anchor="ctr">
                    <a:solidFill>
                      <a:srgbClr val="B7DEE8"/>
                    </a:solidFill>
                  </a:tcPr>
                </a:tc>
                <a:tc>
                  <a:txBody>
                    <a:bodyPr/>
                    <a:lstStyle/>
                    <a:p>
                      <a:pPr algn="ctr" rtl="0" fontAlgn="ctr"/>
                      <a:r>
                        <a:rPr lang="fr-FR" sz="1200" b="0" i="0" u="none" strike="noStrike" dirty="0">
                          <a:solidFill>
                            <a:srgbClr val="404040"/>
                          </a:solidFill>
                          <a:latin typeface="Arial"/>
                        </a:rPr>
                        <a:t>400</a:t>
                      </a:r>
                    </a:p>
                  </a:txBody>
                  <a:tcPr marL="0" marR="0" marT="0" marB="0" anchor="ctr">
                    <a:solidFill>
                      <a:srgbClr val="B7DEE8"/>
                    </a:solidFill>
                  </a:tcPr>
                </a:tc>
                <a:tc>
                  <a:txBody>
                    <a:bodyPr/>
                    <a:lstStyle/>
                    <a:p>
                      <a:pPr algn="ctr" rtl="0" fontAlgn="ctr"/>
                      <a:r>
                        <a:rPr lang="fr-FR" sz="1200" b="0" i="0" u="none" strike="noStrike">
                          <a:solidFill>
                            <a:srgbClr val="404040"/>
                          </a:solidFill>
                          <a:latin typeface="Arial"/>
                        </a:rPr>
                        <a:t>Non </a:t>
                      </a:r>
                    </a:p>
                  </a:txBody>
                  <a:tcPr marL="0" marR="0" marT="0" marB="0" anchor="ctr">
                    <a:solidFill>
                      <a:srgbClr val="B7DEE8"/>
                    </a:solidFill>
                  </a:tcPr>
                </a:tc>
                <a:tc>
                  <a:txBody>
                    <a:bodyPr/>
                    <a:lstStyle/>
                    <a:p>
                      <a:pPr algn="ctr" rtl="0" fontAlgn="ctr"/>
                      <a:r>
                        <a:rPr lang="fr-FR" sz="1200" b="0" i="0" u="none" strike="noStrike">
                          <a:solidFill>
                            <a:srgbClr val="404040"/>
                          </a:solidFill>
                          <a:latin typeface="Arial"/>
                        </a:rPr>
                        <a:t>Oui </a:t>
                      </a:r>
                    </a:p>
                  </a:txBody>
                  <a:tcPr marL="0" marR="0" marT="0" marB="0" anchor="ctr">
                    <a:solidFill>
                      <a:srgbClr val="B7DEE8"/>
                    </a:solidFill>
                  </a:tcPr>
                </a:tc>
              </a:tr>
              <a:tr h="264795">
                <a:tc>
                  <a:txBody>
                    <a:bodyPr/>
                    <a:lstStyle/>
                    <a:p>
                      <a:pPr algn="ctr" rtl="0" fontAlgn="b"/>
                      <a:r>
                        <a:rPr lang="fr-FR" sz="1200" b="0" i="0" u="none" strike="noStrike" dirty="0" smtClean="0">
                          <a:solidFill>
                            <a:srgbClr val="404040"/>
                          </a:solidFill>
                          <a:latin typeface="Arial"/>
                        </a:rPr>
                        <a:t>NAVIG’INTER VDL</a:t>
                      </a:r>
                      <a:endParaRPr lang="fr-FR" sz="1200" b="0" i="0" u="none" strike="noStrike" dirty="0">
                        <a:solidFill>
                          <a:srgbClr val="404040"/>
                        </a:solidFill>
                        <a:latin typeface="Arial"/>
                      </a:endParaRPr>
                    </a:p>
                  </a:txBody>
                  <a:tcPr marL="0" marR="0" marT="0" marB="0" anchor="ctr">
                    <a:solidFill>
                      <a:srgbClr val="E7F3F4"/>
                    </a:solidFill>
                  </a:tcPr>
                </a:tc>
                <a:tc>
                  <a:txBody>
                    <a:bodyPr/>
                    <a:lstStyle/>
                    <a:p>
                      <a:pPr algn="ctr" rtl="0" fontAlgn="ctr"/>
                      <a:r>
                        <a:rPr lang="fr-FR" sz="1200" b="0" i="0" u="none" strike="noStrike" dirty="0">
                          <a:solidFill>
                            <a:srgbClr val="404040"/>
                          </a:solidFill>
                          <a:latin typeface="Arial"/>
                        </a:rPr>
                        <a:t>83</a:t>
                      </a:r>
                    </a:p>
                  </a:txBody>
                  <a:tcPr marL="0" marR="0" marT="0" marB="0" anchor="ctr">
                    <a:solidFill>
                      <a:srgbClr val="E7F3F4"/>
                    </a:solidFill>
                  </a:tcPr>
                </a:tc>
                <a:tc>
                  <a:txBody>
                    <a:bodyPr/>
                    <a:lstStyle/>
                    <a:p>
                      <a:pPr algn="ctr" rtl="0" fontAlgn="ctr"/>
                      <a:r>
                        <a:rPr lang="fr-FR" sz="1200" b="0" i="0" u="none" strike="noStrike" dirty="0">
                          <a:solidFill>
                            <a:srgbClr val="404040"/>
                          </a:solidFill>
                          <a:latin typeface="Arial"/>
                        </a:rPr>
                        <a:t>68</a:t>
                      </a:r>
                    </a:p>
                  </a:txBody>
                  <a:tcPr marL="0" marR="0" marT="0" marB="0" anchor="ctr">
                    <a:solidFill>
                      <a:srgbClr val="E7F3F4"/>
                    </a:solidFill>
                  </a:tcPr>
                </a:tc>
                <a:tc>
                  <a:txBody>
                    <a:bodyPr/>
                    <a:lstStyle/>
                    <a:p>
                      <a:pPr algn="ctr" rtl="0" fontAlgn="ctr"/>
                      <a:r>
                        <a:rPr lang="fr-FR" sz="1200" b="0" i="0" u="none" strike="noStrike" dirty="0">
                          <a:solidFill>
                            <a:srgbClr val="404040"/>
                          </a:solidFill>
                          <a:latin typeface="Arial"/>
                        </a:rPr>
                        <a:t>90</a:t>
                      </a:r>
                    </a:p>
                  </a:txBody>
                  <a:tcPr marL="0" marR="0" marT="0" marB="0" anchor="ctr">
                    <a:solidFill>
                      <a:srgbClr val="E7F3F4"/>
                    </a:solidFill>
                  </a:tcPr>
                </a:tc>
                <a:tc>
                  <a:txBody>
                    <a:bodyPr/>
                    <a:lstStyle/>
                    <a:p>
                      <a:pPr algn="ctr" rtl="0" fontAlgn="ctr"/>
                      <a:r>
                        <a:rPr lang="fr-FR" sz="1200" b="0" i="0" u="none" strike="noStrike" dirty="0">
                          <a:solidFill>
                            <a:srgbClr val="404040"/>
                          </a:solidFill>
                          <a:latin typeface="Arial"/>
                        </a:rPr>
                        <a:t>Non </a:t>
                      </a:r>
                    </a:p>
                  </a:txBody>
                  <a:tcPr marL="0" marR="0" marT="0" marB="0" anchor="ctr">
                    <a:solidFill>
                      <a:srgbClr val="E7F3F4"/>
                    </a:solidFill>
                  </a:tcPr>
                </a:tc>
                <a:tc>
                  <a:txBody>
                    <a:bodyPr/>
                    <a:lstStyle/>
                    <a:p>
                      <a:pPr algn="ctr" rtl="0" fontAlgn="ctr"/>
                      <a:r>
                        <a:rPr lang="fr-FR" sz="1200" b="0" i="0" u="none" strike="noStrike" dirty="0">
                          <a:solidFill>
                            <a:srgbClr val="404040"/>
                          </a:solidFill>
                          <a:latin typeface="Arial"/>
                        </a:rPr>
                        <a:t>Oui </a:t>
                      </a:r>
                    </a:p>
                  </a:txBody>
                  <a:tcPr marL="0" marR="0" marT="0" marB="0" anchor="ctr">
                    <a:solidFill>
                      <a:srgbClr val="E7F3F4"/>
                    </a:solidFill>
                  </a:tcPr>
                </a:tc>
              </a:tr>
              <a:tr h="264795">
                <a:tc>
                  <a:txBody>
                    <a:bodyPr/>
                    <a:lstStyle/>
                    <a:p>
                      <a:pPr algn="ctr" rtl="0" fontAlgn="b"/>
                      <a:r>
                        <a:rPr lang="fr-FR" sz="1200" b="0" i="0" u="none" strike="noStrike" dirty="0" smtClean="0">
                          <a:solidFill>
                            <a:srgbClr val="404040"/>
                          </a:solidFill>
                          <a:latin typeface="Arial"/>
                        </a:rPr>
                        <a:t>STE PROACTIVE - BATEAU VOLUPTÉ</a:t>
                      </a:r>
                      <a:endParaRPr lang="fr-FR" sz="1200" b="0" i="0" u="none" strike="noStrike" dirty="0">
                        <a:solidFill>
                          <a:srgbClr val="404040"/>
                        </a:solidFill>
                        <a:latin typeface="Arial"/>
                      </a:endParaRPr>
                    </a:p>
                  </a:txBody>
                  <a:tcPr marL="0" marR="0" marT="0" marB="0" anchor="ctr">
                    <a:solidFill>
                      <a:srgbClr val="BBE0E3"/>
                    </a:solidFill>
                  </a:tcPr>
                </a:tc>
                <a:tc>
                  <a:txBody>
                    <a:bodyPr/>
                    <a:lstStyle/>
                    <a:p>
                      <a:pPr algn="ctr" rtl="0" fontAlgn="ctr"/>
                      <a:r>
                        <a:rPr lang="fr-FR" sz="1200" b="0" i="0" u="none" strike="noStrike" dirty="0">
                          <a:solidFill>
                            <a:srgbClr val="404040"/>
                          </a:solidFill>
                          <a:latin typeface="Arial"/>
                        </a:rPr>
                        <a:t>260</a:t>
                      </a:r>
                    </a:p>
                  </a:txBody>
                  <a:tcPr marL="0" marR="0" marT="0" marB="0" anchor="ctr">
                    <a:solidFill>
                      <a:srgbClr val="BBE0E3"/>
                    </a:solidFill>
                  </a:tcPr>
                </a:tc>
                <a:tc>
                  <a:txBody>
                    <a:bodyPr/>
                    <a:lstStyle/>
                    <a:p>
                      <a:pPr algn="ctr" rtl="0" fontAlgn="ctr"/>
                      <a:r>
                        <a:rPr lang="fr-FR" sz="1200" b="0" i="0" u="none" strike="noStrike" dirty="0">
                          <a:solidFill>
                            <a:srgbClr val="404040"/>
                          </a:solidFill>
                          <a:latin typeface="Arial"/>
                        </a:rPr>
                        <a:t> </a:t>
                      </a:r>
                      <a:r>
                        <a:rPr lang="fr-FR" sz="1200" b="0" i="0" u="none" strike="noStrike" dirty="0" err="1" smtClean="0">
                          <a:solidFill>
                            <a:srgbClr val="404040"/>
                          </a:solidFill>
                          <a:latin typeface="Arial"/>
                        </a:rPr>
                        <a:t>NC</a:t>
                      </a:r>
                      <a:endParaRPr lang="fr-FR" sz="1200" b="0" i="0" u="none" strike="noStrike" dirty="0">
                        <a:solidFill>
                          <a:srgbClr val="404040"/>
                        </a:solidFill>
                        <a:latin typeface="Arial"/>
                      </a:endParaRPr>
                    </a:p>
                  </a:txBody>
                  <a:tcPr marL="0" marR="0" marT="0" marB="0" anchor="ctr">
                    <a:solidFill>
                      <a:srgbClr val="BBE0E3"/>
                    </a:solidFill>
                  </a:tcPr>
                </a:tc>
                <a:tc>
                  <a:txBody>
                    <a:bodyPr/>
                    <a:lstStyle/>
                    <a:p>
                      <a:pPr algn="ctr" rtl="0" fontAlgn="ctr"/>
                      <a:r>
                        <a:rPr lang="fr-FR" sz="1200" b="0" i="0" u="none" strike="noStrike" dirty="0" err="1" smtClean="0">
                          <a:solidFill>
                            <a:srgbClr val="404040"/>
                          </a:solidFill>
                          <a:latin typeface="Arial"/>
                        </a:rPr>
                        <a:t>NC</a:t>
                      </a:r>
                      <a:r>
                        <a:rPr lang="fr-FR" sz="1200" b="0" i="0" u="none" strike="noStrike" dirty="0">
                          <a:solidFill>
                            <a:srgbClr val="404040"/>
                          </a:solidFill>
                          <a:latin typeface="Arial"/>
                        </a:rPr>
                        <a:t> </a:t>
                      </a:r>
                    </a:p>
                  </a:txBody>
                  <a:tcPr marL="0" marR="0" marT="0" marB="0" anchor="ctr">
                    <a:solidFill>
                      <a:srgbClr val="BBE0E3"/>
                    </a:solidFill>
                  </a:tcPr>
                </a:tc>
                <a:tc>
                  <a:txBody>
                    <a:bodyPr/>
                    <a:lstStyle/>
                    <a:p>
                      <a:pPr algn="ctr" rtl="0" fontAlgn="ctr"/>
                      <a:r>
                        <a:rPr lang="fr-FR" sz="1200" b="0" i="0" u="none" strike="noStrike" dirty="0" err="1" smtClean="0">
                          <a:solidFill>
                            <a:srgbClr val="404040"/>
                          </a:solidFill>
                          <a:latin typeface="Arial"/>
                        </a:rPr>
                        <a:t>NC</a:t>
                      </a:r>
                      <a:r>
                        <a:rPr lang="fr-FR" sz="1200" b="0" i="0" u="none" strike="noStrike" dirty="0">
                          <a:solidFill>
                            <a:srgbClr val="404040"/>
                          </a:solidFill>
                          <a:latin typeface="Arial"/>
                        </a:rPr>
                        <a:t> </a:t>
                      </a:r>
                    </a:p>
                  </a:txBody>
                  <a:tcPr marL="0" marR="0" marT="0" marB="0" anchor="ctr">
                    <a:solidFill>
                      <a:srgbClr val="BBE0E3"/>
                    </a:solidFill>
                  </a:tcPr>
                </a:tc>
                <a:tc>
                  <a:txBody>
                    <a:bodyPr/>
                    <a:lstStyle/>
                    <a:p>
                      <a:pPr algn="ctr" rtl="0" fontAlgn="ctr"/>
                      <a:r>
                        <a:rPr lang="fr-FR" sz="1200" b="0" i="0" u="none" strike="noStrike" dirty="0" err="1" smtClean="0">
                          <a:solidFill>
                            <a:srgbClr val="404040"/>
                          </a:solidFill>
                          <a:latin typeface="Arial"/>
                        </a:rPr>
                        <a:t>NC</a:t>
                      </a:r>
                      <a:r>
                        <a:rPr lang="fr-FR" sz="1200" b="0" i="0" u="none" strike="noStrike" dirty="0">
                          <a:solidFill>
                            <a:srgbClr val="404040"/>
                          </a:solidFill>
                          <a:latin typeface="Arial"/>
                        </a:rPr>
                        <a:t> </a:t>
                      </a:r>
                    </a:p>
                  </a:txBody>
                  <a:tcPr marL="0" marR="0" marT="0" marB="0" anchor="ctr">
                    <a:solidFill>
                      <a:srgbClr val="BBE0E3"/>
                    </a:solidFill>
                  </a:tcPr>
                </a:tc>
              </a:tr>
              <a:tr h="264795">
                <a:tc>
                  <a:txBody>
                    <a:bodyPr/>
                    <a:lstStyle/>
                    <a:p>
                      <a:pPr algn="ctr" rtl="0" fontAlgn="b"/>
                      <a:r>
                        <a:rPr lang="fr-FR" sz="1200" b="0" i="0" u="none" strike="noStrike" dirty="0" smtClean="0">
                          <a:solidFill>
                            <a:srgbClr val="404040"/>
                          </a:solidFill>
                          <a:latin typeface="Arial"/>
                        </a:rPr>
                        <a:t>LA PLATEFORME</a:t>
                      </a:r>
                      <a:endParaRPr lang="fr-FR" sz="1200" b="0" i="0" u="none" strike="noStrike" dirty="0">
                        <a:solidFill>
                          <a:srgbClr val="404040"/>
                        </a:solidFill>
                        <a:latin typeface="Arial"/>
                      </a:endParaRPr>
                    </a:p>
                  </a:txBody>
                  <a:tcPr marL="0" marR="0" marT="0" marB="0" anchor="ctr">
                    <a:solidFill>
                      <a:srgbClr val="E7F3F4"/>
                    </a:solidFill>
                  </a:tcPr>
                </a:tc>
                <a:tc>
                  <a:txBody>
                    <a:bodyPr/>
                    <a:lstStyle/>
                    <a:p>
                      <a:pPr algn="ctr" rtl="0" fontAlgn="ctr"/>
                      <a:r>
                        <a:rPr lang="fr-FR" sz="1200" b="0" i="0" u="none" strike="noStrike" dirty="0">
                          <a:solidFill>
                            <a:srgbClr val="404040"/>
                          </a:solidFill>
                          <a:latin typeface="Arial"/>
                        </a:rPr>
                        <a:t>600</a:t>
                      </a:r>
                    </a:p>
                  </a:txBody>
                  <a:tcPr marL="0" marR="0" marT="0" marB="0" anchor="ctr">
                    <a:solidFill>
                      <a:srgbClr val="E7F3F4"/>
                    </a:solidFill>
                  </a:tcPr>
                </a:tc>
                <a:tc>
                  <a:txBody>
                    <a:bodyPr/>
                    <a:lstStyle/>
                    <a:p>
                      <a:pPr algn="ctr" rtl="0" fontAlgn="ctr"/>
                      <a:r>
                        <a:rPr lang="fr-FR" sz="1200" b="0" i="0" u="none" strike="noStrike" dirty="0">
                          <a:solidFill>
                            <a:srgbClr val="404040"/>
                          </a:solidFill>
                          <a:latin typeface="Arial"/>
                        </a:rPr>
                        <a:t> </a:t>
                      </a:r>
                      <a:r>
                        <a:rPr lang="fr-FR" sz="1200" b="0" i="0" u="none" strike="noStrike" dirty="0" err="1" smtClean="0">
                          <a:solidFill>
                            <a:srgbClr val="404040"/>
                          </a:solidFill>
                          <a:latin typeface="Arial"/>
                        </a:rPr>
                        <a:t>NC</a:t>
                      </a:r>
                      <a:endParaRPr lang="fr-FR" sz="1200" b="0" i="0" u="none" strike="noStrike" dirty="0">
                        <a:solidFill>
                          <a:srgbClr val="404040"/>
                        </a:solidFill>
                        <a:latin typeface="Arial"/>
                      </a:endParaRPr>
                    </a:p>
                  </a:txBody>
                  <a:tcPr marL="0" marR="0" marT="0" marB="0" anchor="ctr">
                    <a:solidFill>
                      <a:srgbClr val="E7F3F4"/>
                    </a:solidFill>
                  </a:tcPr>
                </a:tc>
                <a:tc>
                  <a:txBody>
                    <a:bodyPr/>
                    <a:lstStyle/>
                    <a:p>
                      <a:pPr algn="ctr" rtl="0" fontAlgn="ctr"/>
                      <a:r>
                        <a:rPr lang="fr-FR" sz="1200" b="0" i="0" u="none" strike="noStrike" dirty="0" err="1" smtClean="0">
                          <a:solidFill>
                            <a:srgbClr val="404040"/>
                          </a:solidFill>
                          <a:latin typeface="Arial"/>
                        </a:rPr>
                        <a:t>NC</a:t>
                      </a:r>
                      <a:r>
                        <a:rPr lang="fr-FR" sz="1200" b="0" i="0" u="none" strike="noStrike" dirty="0">
                          <a:solidFill>
                            <a:srgbClr val="404040"/>
                          </a:solidFill>
                          <a:latin typeface="Arial"/>
                        </a:rPr>
                        <a:t> </a:t>
                      </a:r>
                    </a:p>
                  </a:txBody>
                  <a:tcPr marL="0" marR="0" marT="0" marB="0" anchor="ctr">
                    <a:solidFill>
                      <a:srgbClr val="E7F3F4"/>
                    </a:solidFill>
                  </a:tcPr>
                </a:tc>
                <a:tc>
                  <a:txBody>
                    <a:bodyPr/>
                    <a:lstStyle/>
                    <a:p>
                      <a:pPr algn="ctr" rtl="0" fontAlgn="ctr"/>
                      <a:r>
                        <a:rPr lang="fr-FR" sz="1200" b="0" i="0" u="none" strike="noStrike" dirty="0" err="1" smtClean="0">
                          <a:solidFill>
                            <a:srgbClr val="404040"/>
                          </a:solidFill>
                          <a:latin typeface="Arial"/>
                        </a:rPr>
                        <a:t>NC</a:t>
                      </a:r>
                      <a:r>
                        <a:rPr lang="fr-FR" sz="1200" b="0" i="0" u="none" strike="noStrike" dirty="0">
                          <a:solidFill>
                            <a:srgbClr val="404040"/>
                          </a:solidFill>
                          <a:latin typeface="Arial"/>
                        </a:rPr>
                        <a:t> </a:t>
                      </a:r>
                    </a:p>
                  </a:txBody>
                  <a:tcPr marL="0" marR="0" marT="0" marB="0" anchor="ctr">
                    <a:solidFill>
                      <a:srgbClr val="E7F3F4"/>
                    </a:solidFill>
                  </a:tcPr>
                </a:tc>
                <a:tc>
                  <a:txBody>
                    <a:bodyPr/>
                    <a:lstStyle/>
                    <a:p>
                      <a:pPr algn="ctr" rtl="0" fontAlgn="ctr"/>
                      <a:r>
                        <a:rPr lang="fr-FR" sz="1200" b="0" i="0" u="none" strike="noStrike" dirty="0" err="1" smtClean="0">
                          <a:solidFill>
                            <a:srgbClr val="404040"/>
                          </a:solidFill>
                          <a:latin typeface="Arial"/>
                        </a:rPr>
                        <a:t>NC</a:t>
                      </a:r>
                      <a:r>
                        <a:rPr lang="fr-FR" sz="1200" b="0" i="0" u="none" strike="noStrike" dirty="0">
                          <a:solidFill>
                            <a:srgbClr val="404040"/>
                          </a:solidFill>
                          <a:latin typeface="Arial"/>
                        </a:rPr>
                        <a:t> </a:t>
                      </a:r>
                    </a:p>
                  </a:txBody>
                  <a:tcPr marL="0" marR="0" marT="0" marB="0" anchor="ctr">
                    <a:solidFill>
                      <a:srgbClr val="E7F3F4"/>
                    </a:solidFill>
                  </a:tcPr>
                </a:tc>
              </a:tr>
            </a:tbl>
          </a:graphicData>
        </a:graphic>
      </p:graphicFrame>
      <p:sp>
        <p:nvSpPr>
          <p:cNvPr id="13" name="Espace réservé du contenu 2"/>
          <p:cNvSpPr txBox="1">
            <a:spLocks/>
          </p:cNvSpPr>
          <p:nvPr/>
        </p:nvSpPr>
        <p:spPr bwMode="auto">
          <a:xfrm>
            <a:off x="299957" y="1303565"/>
            <a:ext cx="7243844" cy="3606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76213" marR="0" lvl="0" indent="-176213" algn="l" defTabSz="914400" rtl="0" eaLnBrk="1" fontAlgn="base" latinLnBrk="0" hangingPunct="1">
              <a:lnSpc>
                <a:spcPct val="100000"/>
              </a:lnSpc>
              <a:spcBef>
                <a:spcPct val="20000"/>
              </a:spcBef>
              <a:spcAft>
                <a:spcPct val="0"/>
              </a:spcAft>
              <a:buClr>
                <a:srgbClr val="00A6C8"/>
              </a:buClr>
              <a:buSzTx/>
              <a:buFont typeface="Wingdings" pitchFamily="2" charset="2"/>
              <a:buChar char="Ø"/>
              <a:tabLst/>
              <a:defRPr/>
            </a:pPr>
            <a:r>
              <a:rPr kumimoji="0" lang="fr-FR" sz="1600" b="1" i="0" u="none" strike="noStrike" kern="0" cap="none" spc="0" normalizeH="0" baseline="0" noProof="0" dirty="0" smtClean="0">
                <a:ln>
                  <a:noFill/>
                </a:ln>
                <a:solidFill>
                  <a:srgbClr val="4D4D4D"/>
                </a:solidFill>
                <a:effectLst/>
                <a:uLnTx/>
                <a:uFillTx/>
                <a:latin typeface="Arial" pitchFamily="34" charset="0"/>
                <a:ea typeface="+mn-ea"/>
                <a:cs typeface="Arial" pitchFamily="34" charset="0"/>
              </a:rPr>
              <a:t> Centre d’Affaires</a:t>
            </a:r>
            <a:r>
              <a:rPr kumimoji="0" lang="fr-FR" sz="1600" b="1" i="0" u="none" strike="noStrike" kern="0" cap="none" spc="0" normalizeH="0" baseline="0" noProof="0" dirty="0" smtClean="0">
                <a:ln>
                  <a:noFill/>
                </a:ln>
                <a:solidFill>
                  <a:srgbClr val="4D4D4D"/>
                </a:solidFill>
                <a:effectLst/>
                <a:uLnTx/>
                <a:uFillTx/>
                <a:latin typeface="+mj-lt"/>
                <a:ea typeface="+mn-ea"/>
                <a:cs typeface="Arial" pitchFamily="34" charset="0"/>
              </a:rPr>
              <a:t> (2)</a:t>
            </a:r>
            <a:endParaRPr kumimoji="0" lang="fr-FR" sz="1400" b="0" i="0" u="none" strike="noStrike" kern="0" cap="none" spc="0" normalizeH="0" baseline="0" noProof="0" dirty="0" smtClean="0">
              <a:ln>
                <a:noFill/>
              </a:ln>
              <a:solidFill>
                <a:srgbClr val="4D4D4D"/>
              </a:solidFill>
              <a:effectLst/>
              <a:uLnTx/>
              <a:uFillTx/>
              <a:latin typeface="Arial" pitchFamily="34" charset="0"/>
              <a:cs typeface="Arial" pitchFamily="34" charset="0"/>
            </a:endParaRPr>
          </a:p>
          <a:p>
            <a:pPr marL="890588" marR="0" lvl="2" indent="-174625" algn="l" defTabSz="914400" rtl="0" eaLnBrk="1" fontAlgn="base" latinLnBrk="0" hangingPunct="1">
              <a:lnSpc>
                <a:spcPct val="100000"/>
              </a:lnSpc>
              <a:spcBef>
                <a:spcPct val="40000"/>
              </a:spcBef>
              <a:spcAft>
                <a:spcPct val="0"/>
              </a:spcAft>
              <a:buClr>
                <a:srgbClr val="0092BB"/>
              </a:buClr>
              <a:buSzTx/>
              <a:buFontTx/>
              <a:buNone/>
              <a:tabLst/>
              <a:defRPr/>
            </a:pPr>
            <a:endParaRPr kumimoji="0" lang="fr-FR" sz="1400" b="0" i="0" u="none" strike="noStrike" kern="0" cap="none" spc="0" normalizeH="0" baseline="0" noProof="0" dirty="0" smtClean="0">
              <a:ln>
                <a:noFill/>
              </a:ln>
              <a:solidFill>
                <a:schemeClr val="tx2"/>
              </a:solidFill>
              <a:effectLst/>
              <a:uLnTx/>
              <a:uFillTx/>
              <a:latin typeface="Arial" pitchFamily="34" charset="0"/>
              <a:cs typeface="Arial" pitchFamily="34" charset="0"/>
            </a:endParaRPr>
          </a:p>
          <a:p>
            <a:pPr marL="176213" marR="0" lvl="0" indent="-176213" algn="l" defTabSz="914400" rtl="0" eaLnBrk="1" fontAlgn="base" latinLnBrk="0" hangingPunct="1">
              <a:lnSpc>
                <a:spcPct val="100000"/>
              </a:lnSpc>
              <a:spcBef>
                <a:spcPct val="20000"/>
              </a:spcBef>
              <a:spcAft>
                <a:spcPct val="0"/>
              </a:spcAft>
              <a:buClr>
                <a:srgbClr val="5D004A"/>
              </a:buClr>
              <a:buSzTx/>
              <a:buFontTx/>
              <a:buNone/>
              <a:tabLst/>
              <a:defRPr/>
            </a:pPr>
            <a:endParaRPr kumimoji="0" lang="fr-FR" sz="2400" b="1" i="0" u="none" strike="noStrike" kern="0" cap="none" spc="0" normalizeH="0" baseline="0" noProof="0" dirty="0">
              <a:ln>
                <a:noFill/>
              </a:ln>
              <a:solidFill>
                <a:srgbClr val="4D4D4D"/>
              </a:solidFill>
              <a:effectLst/>
              <a:uLnTx/>
              <a:uFillTx/>
              <a:latin typeface="+mn-lt"/>
              <a:ea typeface="+mn-ea"/>
              <a:cs typeface="+mn-cs"/>
            </a:endParaRPr>
          </a:p>
        </p:txBody>
      </p:sp>
      <p:sp>
        <p:nvSpPr>
          <p:cNvPr id="15" name="Espace réservé du contenu 2"/>
          <p:cNvSpPr txBox="1">
            <a:spLocks/>
          </p:cNvSpPr>
          <p:nvPr/>
        </p:nvSpPr>
        <p:spPr bwMode="auto">
          <a:xfrm>
            <a:off x="299886" y="3590345"/>
            <a:ext cx="7243844" cy="3606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76213" marR="0" lvl="0" indent="-176213" algn="l" defTabSz="914400" rtl="0" eaLnBrk="1" fontAlgn="base" latinLnBrk="0" hangingPunct="1">
              <a:lnSpc>
                <a:spcPct val="100000"/>
              </a:lnSpc>
              <a:spcBef>
                <a:spcPct val="20000"/>
              </a:spcBef>
              <a:spcAft>
                <a:spcPct val="0"/>
              </a:spcAft>
              <a:buClr>
                <a:srgbClr val="00A6C8"/>
              </a:buClr>
              <a:buSzTx/>
              <a:buFont typeface="Wingdings" pitchFamily="2" charset="2"/>
              <a:buChar char="Ø"/>
              <a:tabLst/>
              <a:defRPr/>
            </a:pPr>
            <a:r>
              <a:rPr kumimoji="0" lang="fr-FR" sz="1600" b="1" i="0" u="none" strike="noStrike" kern="0" cap="none" spc="0" normalizeH="0" baseline="0" noProof="0" dirty="0" smtClean="0">
                <a:ln>
                  <a:noFill/>
                </a:ln>
                <a:solidFill>
                  <a:srgbClr val="4D4D4D"/>
                </a:solidFill>
                <a:effectLst/>
                <a:uLnTx/>
                <a:uFillTx/>
                <a:latin typeface="Arial" pitchFamily="34" charset="0"/>
                <a:ea typeface="+mn-ea"/>
                <a:cs typeface="Arial" pitchFamily="34" charset="0"/>
              </a:rPr>
              <a:t> Espaces de réunion flottants ou mobiles </a:t>
            </a:r>
            <a:r>
              <a:rPr kumimoji="0" lang="fr-FR" sz="1600" b="1" i="0" u="none" strike="noStrike" kern="0" cap="none" spc="0" normalizeH="0" baseline="0" noProof="0" dirty="0" smtClean="0">
                <a:ln>
                  <a:noFill/>
                </a:ln>
                <a:solidFill>
                  <a:srgbClr val="4D4D4D"/>
                </a:solidFill>
                <a:effectLst/>
                <a:uLnTx/>
                <a:uFillTx/>
                <a:latin typeface="+mj-lt"/>
                <a:ea typeface="+mn-ea"/>
                <a:cs typeface="Arial" pitchFamily="34" charset="0"/>
              </a:rPr>
              <a:t>(4)</a:t>
            </a:r>
            <a:endParaRPr kumimoji="0" lang="fr-FR" sz="1400" b="0" i="0" u="none" strike="noStrike" kern="0" cap="none" spc="0" normalizeH="0" baseline="0" noProof="0" dirty="0" smtClean="0">
              <a:ln>
                <a:noFill/>
              </a:ln>
              <a:solidFill>
                <a:srgbClr val="4D4D4D"/>
              </a:solidFill>
              <a:effectLst/>
              <a:uLnTx/>
              <a:uFillTx/>
              <a:latin typeface="Arial" pitchFamily="34" charset="0"/>
              <a:cs typeface="Arial" pitchFamily="34" charset="0"/>
            </a:endParaRPr>
          </a:p>
          <a:p>
            <a:pPr marL="890588" marR="0" lvl="2" indent="-174625" algn="l" defTabSz="914400" rtl="0" eaLnBrk="1" fontAlgn="base" latinLnBrk="0" hangingPunct="1">
              <a:lnSpc>
                <a:spcPct val="100000"/>
              </a:lnSpc>
              <a:spcBef>
                <a:spcPct val="40000"/>
              </a:spcBef>
              <a:spcAft>
                <a:spcPct val="0"/>
              </a:spcAft>
              <a:buClr>
                <a:srgbClr val="0092BB"/>
              </a:buClr>
              <a:buSzTx/>
              <a:buFontTx/>
              <a:buNone/>
              <a:tabLst/>
              <a:defRPr/>
            </a:pPr>
            <a:endParaRPr kumimoji="0" lang="fr-FR" sz="1400" b="0" i="0" u="none" strike="noStrike" kern="0" cap="none" spc="0" normalizeH="0" baseline="0" noProof="0" dirty="0" smtClean="0">
              <a:ln>
                <a:noFill/>
              </a:ln>
              <a:solidFill>
                <a:schemeClr val="tx2"/>
              </a:solidFill>
              <a:effectLst/>
              <a:uLnTx/>
              <a:uFillTx/>
              <a:latin typeface="Arial" pitchFamily="34" charset="0"/>
              <a:cs typeface="Arial" pitchFamily="34" charset="0"/>
            </a:endParaRPr>
          </a:p>
          <a:p>
            <a:pPr marL="176213" marR="0" lvl="0" indent="-176213" algn="l" defTabSz="914400" rtl="0" eaLnBrk="1" fontAlgn="base" latinLnBrk="0" hangingPunct="1">
              <a:lnSpc>
                <a:spcPct val="100000"/>
              </a:lnSpc>
              <a:spcBef>
                <a:spcPct val="20000"/>
              </a:spcBef>
              <a:spcAft>
                <a:spcPct val="0"/>
              </a:spcAft>
              <a:buClr>
                <a:srgbClr val="5D004A"/>
              </a:buClr>
              <a:buSzTx/>
              <a:buFontTx/>
              <a:buNone/>
              <a:tabLst/>
              <a:defRPr/>
            </a:pPr>
            <a:endParaRPr kumimoji="0" lang="fr-FR" sz="2400" b="1" i="0" u="none" strike="noStrike" kern="0" cap="none" spc="0" normalizeH="0" baseline="0" noProof="0" dirty="0">
              <a:ln>
                <a:noFill/>
              </a:ln>
              <a:solidFill>
                <a:srgbClr val="4D4D4D"/>
              </a:solidFill>
              <a:effectLst/>
              <a:uLnTx/>
              <a:uFillTx/>
              <a:latin typeface="+mn-lt"/>
              <a:ea typeface="+mn-ea"/>
              <a:cs typeface="+mn-cs"/>
            </a:endParaRPr>
          </a:p>
        </p:txBody>
      </p:sp>
    </p:spTree>
    <p:extLst>
      <p:ext uri="{BB962C8B-B14F-4D97-AF65-F5344CB8AC3E}">
        <p14:creationId xmlns="" xmlns:p14="http://schemas.microsoft.com/office/powerpoint/2010/main" val="460155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3"/>
          <p:cNvGraphicFramePr>
            <a:graphicFrameLocks/>
          </p:cNvGraphicFramePr>
          <p:nvPr>
            <p:extLst>
              <p:ext uri="{D42A27DB-BD31-4B8C-83A1-F6EECF244321}">
                <p14:modId xmlns="" xmlns:p14="http://schemas.microsoft.com/office/powerpoint/2010/main" val="3170209372"/>
              </p:ext>
            </p:extLst>
          </p:nvPr>
        </p:nvGraphicFramePr>
        <p:xfrm>
          <a:off x="332509" y="1672961"/>
          <a:ext cx="8421922" cy="4704328"/>
        </p:xfrm>
        <a:graphic>
          <a:graphicData uri="http://schemas.openxmlformats.org/drawingml/2006/table">
            <a:tbl>
              <a:tblPr firstRow="1" bandRow="1">
                <a:tableStyleId>{5C22544A-7EE6-4342-B048-85BDC9FD1C3A}</a:tableStyleId>
              </a:tblPr>
              <a:tblGrid>
                <a:gridCol w="1663200"/>
                <a:gridCol w="1144626"/>
                <a:gridCol w="1267404"/>
                <a:gridCol w="1375842"/>
                <a:gridCol w="1663675"/>
                <a:gridCol w="1307175"/>
              </a:tblGrid>
              <a:tr h="741386">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Etablissement</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Superficie totale des salles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maximale en mode classe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maximale en mode cocktail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d’hébergement  </a:t>
                      </a:r>
                    </a:p>
                    <a:p>
                      <a:pPr marL="0" algn="ctr" defTabSz="914400" rtl="0" eaLnBrk="1" fontAlgn="ctr" latinLnBrk="0" hangingPunct="1"/>
                      <a:r>
                        <a:rPr lang="fr-FR" sz="1400" b="0" i="0" u="none" strike="noStrike" kern="1200" dirty="0" smtClean="0">
                          <a:solidFill>
                            <a:schemeClr val="bg1"/>
                          </a:solidFill>
                          <a:latin typeface="Arial"/>
                          <a:ea typeface="+mn-ea"/>
                          <a:cs typeface="+mn-cs"/>
                        </a:rPr>
                        <a:t>(en chambres)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Activité  restauration</a:t>
                      </a:r>
                    </a:p>
                  </a:txBody>
                  <a:tcPr anchor="ctr">
                    <a:solidFill>
                      <a:srgbClr val="00A6C8"/>
                    </a:solidFill>
                  </a:tcPr>
                </a:tc>
              </a:tr>
              <a:tr h="360751">
                <a:tc>
                  <a:txBody>
                    <a:bodyPr/>
                    <a:lstStyle/>
                    <a:p>
                      <a:pPr algn="ctr" rtl="0" fontAlgn="ctr"/>
                      <a:r>
                        <a:rPr lang="fr-FR" sz="1200" b="0" i="0" u="none" strike="noStrike" dirty="0" smtClean="0">
                          <a:solidFill>
                            <a:srgbClr val="000000"/>
                          </a:solidFill>
                          <a:latin typeface="Arial"/>
                        </a:rPr>
                        <a:t>DOMAINE LYON SAINT JOSEPH</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1 600 </a:t>
                      </a: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100</a:t>
                      </a: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250</a:t>
                      </a: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100</a:t>
                      </a: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Oui</a:t>
                      </a:r>
                    </a:p>
                  </a:txBody>
                  <a:tcPr marL="0" marR="0" marT="0" marB="0" anchor="ctr">
                    <a:solidFill>
                      <a:srgbClr val="B7DEE8"/>
                    </a:solidFill>
                  </a:tcPr>
                </a:tc>
              </a:tr>
              <a:tr h="360751">
                <a:tc>
                  <a:txBody>
                    <a:bodyPr/>
                    <a:lstStyle/>
                    <a:p>
                      <a:pPr algn="ctr" rtl="0" fontAlgn="ctr"/>
                      <a:r>
                        <a:rPr lang="fr-FR" sz="1200" b="0" i="0" u="none" strike="noStrike" dirty="0" err="1" smtClean="0">
                          <a:solidFill>
                            <a:srgbClr val="000000"/>
                          </a:solidFill>
                          <a:latin typeface="Arial"/>
                        </a:rPr>
                        <a:t>VALPRE</a:t>
                      </a:r>
                      <a:r>
                        <a:rPr lang="fr-FR" sz="1200" b="0" i="0" u="none" strike="noStrike" dirty="0" smtClean="0">
                          <a:solidFill>
                            <a:srgbClr val="000000"/>
                          </a:solidFill>
                          <a:latin typeface="Arial"/>
                        </a:rPr>
                        <a:t> </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1 450</a:t>
                      </a: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180</a:t>
                      </a:r>
                    </a:p>
                  </a:txBody>
                  <a:tcPr marL="0" marR="0" marT="0" marB="0" anchor="ctr">
                    <a:solidFill>
                      <a:srgbClr val="E7F3F4"/>
                    </a:solidFill>
                  </a:tcPr>
                </a:tc>
                <a:tc>
                  <a:txBody>
                    <a:bodyPr/>
                    <a:lstStyle/>
                    <a:p>
                      <a:pPr algn="ctr" rtl="0" fontAlgn="ctr"/>
                      <a:r>
                        <a:rPr lang="fr-FR" sz="1200" b="0" i="0" u="none" strike="noStrike" dirty="0" smtClean="0">
                          <a:solidFill>
                            <a:srgbClr val="000000"/>
                          </a:solidFill>
                          <a:latin typeface="Arial"/>
                        </a:rPr>
                        <a:t>400</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ctr"/>
                      <a:r>
                        <a:rPr lang="fr-FR" sz="1200" b="0" i="0" u="none" strike="noStrike">
                          <a:solidFill>
                            <a:srgbClr val="000000"/>
                          </a:solidFill>
                          <a:latin typeface="Arial"/>
                        </a:rPr>
                        <a:t>197</a:t>
                      </a:r>
                    </a:p>
                  </a:txBody>
                  <a:tcPr marL="0" marR="0" marT="0" marB="0" anchor="ctr">
                    <a:solidFill>
                      <a:srgbClr val="E7F3F4"/>
                    </a:solidFill>
                  </a:tcPr>
                </a:tc>
                <a:tc>
                  <a:txBody>
                    <a:bodyPr/>
                    <a:lstStyle/>
                    <a:p>
                      <a:pPr algn="ctr" rtl="0" fontAlgn="ctr"/>
                      <a:r>
                        <a:rPr lang="fr-FR" sz="1200" b="0" i="0" u="none" strike="noStrike" dirty="0">
                          <a:solidFill>
                            <a:srgbClr val="000000"/>
                          </a:solidFill>
                          <a:latin typeface="Arial"/>
                        </a:rPr>
                        <a:t>Oui</a:t>
                      </a:r>
                    </a:p>
                  </a:txBody>
                  <a:tcPr marL="0" marR="0" marT="0" marB="0" anchor="ctr">
                    <a:solidFill>
                      <a:srgbClr val="E7F3F4"/>
                    </a:solidFill>
                  </a:tcPr>
                </a:tc>
              </a:tr>
              <a:tr h="360751">
                <a:tc>
                  <a:txBody>
                    <a:bodyPr/>
                    <a:lstStyle/>
                    <a:p>
                      <a:pPr algn="ctr" rtl="0" fontAlgn="b"/>
                      <a:r>
                        <a:rPr lang="fr-FR" sz="1200" u="none" strike="noStrike" dirty="0" smtClean="0">
                          <a:latin typeface="+mj-lt"/>
                        </a:rPr>
                        <a:t>SOFITEL </a:t>
                      </a:r>
                      <a:r>
                        <a:rPr lang="fr-FR" sz="1200" u="none" strike="noStrike" dirty="0" err="1" smtClean="0">
                          <a:latin typeface="+mj-lt"/>
                        </a:rPr>
                        <a:t>BELLECOUR</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1 200  </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180</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350</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164</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Oui</a:t>
                      </a:r>
                      <a:endParaRPr lang="fr-FR" sz="1200" b="0" i="0" u="none" strike="noStrike" dirty="0">
                        <a:solidFill>
                          <a:srgbClr val="000000"/>
                        </a:solidFill>
                        <a:latin typeface="+mj-lt"/>
                      </a:endParaRPr>
                    </a:p>
                  </a:txBody>
                  <a:tcPr marL="0" marR="0" marT="0" marB="0" anchor="ctr">
                    <a:solidFill>
                      <a:srgbClr val="B7DEE8"/>
                    </a:solidFill>
                  </a:tcPr>
                </a:tc>
              </a:tr>
              <a:tr h="288000">
                <a:tc>
                  <a:txBody>
                    <a:bodyPr/>
                    <a:lstStyle/>
                    <a:p>
                      <a:pPr algn="ctr" rtl="0" fontAlgn="b"/>
                      <a:r>
                        <a:rPr lang="fr-FR" sz="1200" u="none" strike="noStrike" dirty="0" smtClean="0">
                          <a:latin typeface="+mj-lt"/>
                        </a:rPr>
                        <a:t>NH LYON </a:t>
                      </a:r>
                      <a:endParaRPr lang="fr-FR" sz="1200" b="0" i="0" u="none" strike="noStrike" dirty="0">
                        <a:solidFill>
                          <a:srgbClr val="000000"/>
                        </a:solidFill>
                        <a:latin typeface="+mj-lt"/>
                      </a:endParaRPr>
                    </a:p>
                  </a:txBody>
                  <a:tcPr marL="0" marR="0" marT="0" marB="0" anchor="ctr">
                    <a:solidFill>
                      <a:srgbClr val="E7F3F4"/>
                    </a:solidFill>
                  </a:tcPr>
                </a:tc>
                <a:tc>
                  <a:txBody>
                    <a:bodyPr/>
                    <a:lstStyle/>
                    <a:p>
                      <a:pPr algn="ctr" rtl="0" fontAlgn="b"/>
                      <a:r>
                        <a:rPr lang="fr-FR" sz="1200" u="none" strike="noStrike" dirty="0">
                          <a:latin typeface="+mj-lt"/>
                        </a:rPr>
                        <a:t>1 150  </a:t>
                      </a:r>
                      <a:endParaRPr lang="fr-FR" sz="1200" b="0" i="0" u="none" strike="noStrike" dirty="0">
                        <a:solidFill>
                          <a:srgbClr val="000000"/>
                        </a:solidFill>
                        <a:latin typeface="+mj-lt"/>
                      </a:endParaRPr>
                    </a:p>
                  </a:txBody>
                  <a:tcPr marL="0" marR="0" marT="0" marB="0" anchor="ctr">
                    <a:solidFill>
                      <a:srgbClr val="E7F3F4"/>
                    </a:solidFill>
                  </a:tcPr>
                </a:tc>
                <a:tc>
                  <a:txBody>
                    <a:bodyPr/>
                    <a:lstStyle/>
                    <a:p>
                      <a:pPr algn="ctr" rtl="0" fontAlgn="b"/>
                      <a:r>
                        <a:rPr lang="fr-FR" sz="1200" u="none" strike="noStrike" dirty="0">
                          <a:latin typeface="+mj-lt"/>
                        </a:rPr>
                        <a:t>120</a:t>
                      </a:r>
                      <a:endParaRPr lang="fr-FR" sz="1200" b="0" i="0" u="none" strike="noStrike" dirty="0">
                        <a:solidFill>
                          <a:srgbClr val="000000"/>
                        </a:solidFill>
                        <a:latin typeface="+mj-lt"/>
                      </a:endParaRPr>
                    </a:p>
                  </a:txBody>
                  <a:tcPr marL="0" marR="0" marT="0" marB="0" anchor="ctr">
                    <a:solidFill>
                      <a:srgbClr val="E7F3F4"/>
                    </a:solidFill>
                  </a:tcPr>
                </a:tc>
                <a:tc>
                  <a:txBody>
                    <a:bodyPr/>
                    <a:lstStyle/>
                    <a:p>
                      <a:pPr algn="ctr" rtl="0" fontAlgn="b"/>
                      <a:r>
                        <a:rPr lang="fr-FR" sz="1200" u="none" strike="noStrike" dirty="0">
                          <a:latin typeface="+mj-lt"/>
                        </a:rPr>
                        <a:t>300</a:t>
                      </a:r>
                      <a:endParaRPr lang="fr-FR" sz="1200" b="0" i="0" u="none" strike="noStrike" dirty="0">
                        <a:solidFill>
                          <a:srgbClr val="000000"/>
                        </a:solidFill>
                        <a:latin typeface="+mj-lt"/>
                      </a:endParaRPr>
                    </a:p>
                  </a:txBody>
                  <a:tcPr marL="0" marR="0" marT="0" marB="0" anchor="ctr">
                    <a:solidFill>
                      <a:srgbClr val="E7F3F4"/>
                    </a:solidFill>
                  </a:tcPr>
                </a:tc>
                <a:tc>
                  <a:txBody>
                    <a:bodyPr/>
                    <a:lstStyle/>
                    <a:p>
                      <a:pPr algn="ctr" rtl="0" fontAlgn="b"/>
                      <a:r>
                        <a:rPr lang="fr-FR" sz="1200" u="none" strike="noStrike" dirty="0">
                          <a:latin typeface="+mj-lt"/>
                        </a:rPr>
                        <a:t>245</a:t>
                      </a:r>
                      <a:endParaRPr lang="fr-FR" sz="1200" b="0" i="0" u="none" strike="noStrike" dirty="0">
                        <a:solidFill>
                          <a:srgbClr val="000000"/>
                        </a:solidFill>
                        <a:latin typeface="+mj-lt"/>
                      </a:endParaRPr>
                    </a:p>
                  </a:txBody>
                  <a:tcPr marL="0" marR="0" marT="0" marB="0" anchor="ctr">
                    <a:solidFill>
                      <a:srgbClr val="E7F3F4"/>
                    </a:solidFill>
                  </a:tcPr>
                </a:tc>
                <a:tc>
                  <a:txBody>
                    <a:bodyPr/>
                    <a:lstStyle/>
                    <a:p>
                      <a:pPr algn="ctr" rtl="0" fontAlgn="b"/>
                      <a:r>
                        <a:rPr lang="fr-FR" sz="1200" u="none" strike="noStrike" dirty="0">
                          <a:latin typeface="+mj-lt"/>
                        </a:rPr>
                        <a:t>Oui</a:t>
                      </a:r>
                      <a:endParaRPr lang="fr-FR" sz="1200" b="0" i="0" u="none" strike="noStrike" dirty="0">
                        <a:solidFill>
                          <a:srgbClr val="000000"/>
                        </a:solidFill>
                        <a:latin typeface="+mj-lt"/>
                      </a:endParaRPr>
                    </a:p>
                  </a:txBody>
                  <a:tcPr marL="0" marR="0" marT="0" marB="0" anchor="ctr">
                    <a:solidFill>
                      <a:srgbClr val="E7F3F4"/>
                    </a:solidFill>
                  </a:tcPr>
                </a:tc>
              </a:tr>
              <a:tr h="288000">
                <a:tc>
                  <a:txBody>
                    <a:bodyPr/>
                    <a:lstStyle/>
                    <a:p>
                      <a:pPr algn="ctr" rtl="0" fontAlgn="b"/>
                      <a:r>
                        <a:rPr lang="fr-FR" sz="1200" u="none" strike="noStrike" dirty="0" smtClean="0">
                          <a:latin typeface="+mj-lt"/>
                        </a:rPr>
                        <a:t>NOVOTEL LYON BRON</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1 100  </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400</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850</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190</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Oui</a:t>
                      </a:r>
                      <a:endParaRPr lang="fr-FR" sz="1200" b="0" i="0" u="none" strike="noStrike" dirty="0">
                        <a:solidFill>
                          <a:srgbClr val="000000"/>
                        </a:solidFill>
                        <a:latin typeface="+mj-lt"/>
                      </a:endParaRPr>
                    </a:p>
                  </a:txBody>
                  <a:tcPr marL="0" marR="0" marT="0" marB="0" anchor="ctr">
                    <a:solidFill>
                      <a:srgbClr val="B7DEE8"/>
                    </a:solidFill>
                  </a:tcPr>
                </a:tc>
              </a:tr>
              <a:tr h="288000">
                <a:tc>
                  <a:txBody>
                    <a:bodyPr/>
                    <a:lstStyle/>
                    <a:p>
                      <a:pPr algn="ctr" rtl="0" fontAlgn="b"/>
                      <a:r>
                        <a:rPr lang="fr-FR" sz="1200" u="none" strike="noStrike" dirty="0" smtClean="0">
                          <a:latin typeface="+mj-lt"/>
                        </a:rPr>
                        <a:t>GRAND HOTEL MERCURE CHATEAU PERRACHE</a:t>
                      </a:r>
                      <a:endParaRPr lang="fr-FR" sz="1200" b="0" i="0" u="none" strike="noStrike" dirty="0">
                        <a:solidFill>
                          <a:srgbClr val="000000"/>
                        </a:solidFill>
                        <a:latin typeface="+mj-lt"/>
                      </a:endParaRPr>
                    </a:p>
                  </a:txBody>
                  <a:tcPr marL="0" marR="0" marT="0" marB="0" anchor="ctr">
                    <a:solidFill>
                      <a:srgbClr val="E7F3F4"/>
                    </a:solidFill>
                  </a:tcPr>
                </a:tc>
                <a:tc>
                  <a:txBody>
                    <a:bodyPr/>
                    <a:lstStyle/>
                    <a:p>
                      <a:pPr algn="ctr" rtl="0" fontAlgn="b"/>
                      <a:r>
                        <a:rPr lang="fr-FR" sz="1200" u="none" strike="noStrike" dirty="0">
                          <a:latin typeface="+mj-lt"/>
                        </a:rPr>
                        <a:t>800</a:t>
                      </a:r>
                      <a:endParaRPr lang="fr-FR" sz="1200" b="0" i="0" u="none" strike="noStrike" dirty="0">
                        <a:solidFill>
                          <a:srgbClr val="000000"/>
                        </a:solidFill>
                        <a:latin typeface="+mj-lt"/>
                      </a:endParaRPr>
                    </a:p>
                  </a:txBody>
                  <a:tcPr marL="0" marR="0" marT="0" marB="0" anchor="ctr">
                    <a:solidFill>
                      <a:srgbClr val="E7F3F4"/>
                    </a:solidFill>
                  </a:tcPr>
                </a:tc>
                <a:tc>
                  <a:txBody>
                    <a:bodyPr/>
                    <a:lstStyle/>
                    <a:p>
                      <a:pPr algn="ctr" rtl="0" fontAlgn="b"/>
                      <a:r>
                        <a:rPr lang="fr-FR" sz="1200" u="none" strike="noStrike" dirty="0">
                          <a:latin typeface="+mj-lt"/>
                        </a:rPr>
                        <a:t>150</a:t>
                      </a:r>
                      <a:endParaRPr lang="fr-FR" sz="1200" b="0" i="0" u="none" strike="noStrike" dirty="0">
                        <a:solidFill>
                          <a:srgbClr val="000000"/>
                        </a:solidFill>
                        <a:latin typeface="+mj-lt"/>
                      </a:endParaRPr>
                    </a:p>
                  </a:txBody>
                  <a:tcPr marL="0" marR="0" marT="0" marB="0" anchor="ctr">
                    <a:solidFill>
                      <a:srgbClr val="E7F3F4"/>
                    </a:solidFill>
                  </a:tcPr>
                </a:tc>
                <a:tc>
                  <a:txBody>
                    <a:bodyPr/>
                    <a:lstStyle/>
                    <a:p>
                      <a:pPr algn="ctr" rtl="0" fontAlgn="b"/>
                      <a:r>
                        <a:rPr lang="fr-FR" sz="1200" u="none" strike="noStrike" dirty="0">
                          <a:latin typeface="+mj-lt"/>
                        </a:rPr>
                        <a:t>500</a:t>
                      </a:r>
                      <a:endParaRPr lang="fr-FR" sz="1200" b="0" i="0" u="none" strike="noStrike" dirty="0">
                        <a:solidFill>
                          <a:srgbClr val="000000"/>
                        </a:solidFill>
                        <a:latin typeface="+mj-lt"/>
                      </a:endParaRPr>
                    </a:p>
                  </a:txBody>
                  <a:tcPr marL="0" marR="0" marT="0" marB="0" anchor="ctr">
                    <a:solidFill>
                      <a:srgbClr val="E7F3F4"/>
                    </a:solidFill>
                  </a:tcPr>
                </a:tc>
                <a:tc>
                  <a:txBody>
                    <a:bodyPr/>
                    <a:lstStyle/>
                    <a:p>
                      <a:pPr algn="ctr" rtl="0" fontAlgn="b"/>
                      <a:r>
                        <a:rPr lang="fr-FR" sz="1200" u="none" strike="noStrike" dirty="0">
                          <a:latin typeface="+mj-lt"/>
                        </a:rPr>
                        <a:t>111</a:t>
                      </a:r>
                      <a:endParaRPr lang="fr-FR" sz="1200" b="0" i="0" u="none" strike="noStrike" dirty="0">
                        <a:solidFill>
                          <a:srgbClr val="000000"/>
                        </a:solidFill>
                        <a:latin typeface="+mj-lt"/>
                      </a:endParaRPr>
                    </a:p>
                  </a:txBody>
                  <a:tcPr marL="0" marR="0" marT="0" marB="0" anchor="ctr">
                    <a:solidFill>
                      <a:srgbClr val="E7F3F4"/>
                    </a:solidFill>
                  </a:tcPr>
                </a:tc>
                <a:tc>
                  <a:txBody>
                    <a:bodyPr/>
                    <a:lstStyle/>
                    <a:p>
                      <a:pPr algn="ctr" rtl="0" fontAlgn="b"/>
                      <a:r>
                        <a:rPr lang="fr-FR" sz="1200" u="none" strike="noStrike" dirty="0">
                          <a:latin typeface="+mj-lt"/>
                        </a:rPr>
                        <a:t>Oui</a:t>
                      </a:r>
                      <a:endParaRPr lang="fr-FR" sz="1200" b="0" i="0" u="none" strike="noStrike" dirty="0">
                        <a:solidFill>
                          <a:srgbClr val="000000"/>
                        </a:solidFill>
                        <a:latin typeface="+mj-lt"/>
                      </a:endParaRPr>
                    </a:p>
                  </a:txBody>
                  <a:tcPr marL="0" marR="0" marT="0" marB="0" anchor="ctr">
                    <a:solidFill>
                      <a:srgbClr val="E7F3F4"/>
                    </a:solidFill>
                  </a:tcPr>
                </a:tc>
              </a:tr>
              <a:tr h="288000">
                <a:tc>
                  <a:txBody>
                    <a:bodyPr/>
                    <a:lstStyle/>
                    <a:p>
                      <a:pPr algn="ctr" rtl="0" fontAlgn="b"/>
                      <a:r>
                        <a:rPr lang="fr-FR" sz="1200" u="none" strike="noStrike" dirty="0" smtClean="0">
                          <a:latin typeface="+mj-lt"/>
                        </a:rPr>
                        <a:t>HILTON LYON</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780</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230</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600</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197</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Oui</a:t>
                      </a:r>
                      <a:endParaRPr lang="fr-FR" sz="1200" b="0" i="0" u="none" strike="noStrike" dirty="0">
                        <a:solidFill>
                          <a:srgbClr val="000000"/>
                        </a:solidFill>
                        <a:latin typeface="+mj-lt"/>
                      </a:endParaRPr>
                    </a:p>
                  </a:txBody>
                  <a:tcPr marL="0" marR="0" marT="0" marB="0" anchor="ctr">
                    <a:solidFill>
                      <a:srgbClr val="B7DEE8"/>
                    </a:solidFill>
                  </a:tcPr>
                </a:tc>
              </a:tr>
              <a:tr h="288000">
                <a:tc>
                  <a:txBody>
                    <a:bodyPr/>
                    <a:lstStyle/>
                    <a:p>
                      <a:pPr algn="ctr" rtl="0" fontAlgn="b"/>
                      <a:r>
                        <a:rPr lang="fr-FR" sz="1200" u="none" strike="noStrike" dirty="0" smtClean="0">
                          <a:latin typeface="+mj-lt"/>
                        </a:rPr>
                        <a:t>LYON METROPOLE &amp; SPA</a:t>
                      </a:r>
                      <a:endParaRPr lang="fr-FR" sz="1200" b="0" i="0" u="none" strike="noStrike" dirty="0">
                        <a:solidFill>
                          <a:srgbClr val="000000"/>
                        </a:solidFill>
                        <a:latin typeface="+mj-lt"/>
                      </a:endParaRPr>
                    </a:p>
                  </a:txBody>
                  <a:tcPr marL="0" marR="0" marT="0" marB="0" anchor="ctr">
                    <a:solidFill>
                      <a:srgbClr val="E7F3F4"/>
                    </a:solidFill>
                  </a:tcPr>
                </a:tc>
                <a:tc>
                  <a:txBody>
                    <a:bodyPr/>
                    <a:lstStyle/>
                    <a:p>
                      <a:pPr algn="ctr" rtl="0" fontAlgn="b"/>
                      <a:r>
                        <a:rPr lang="fr-FR" sz="1200" u="none" strike="noStrike" dirty="0">
                          <a:latin typeface="+mj-lt"/>
                        </a:rPr>
                        <a:t>765</a:t>
                      </a:r>
                      <a:endParaRPr lang="fr-FR" sz="1200" b="0" i="0" u="none" strike="noStrike" dirty="0">
                        <a:solidFill>
                          <a:srgbClr val="000000"/>
                        </a:solidFill>
                        <a:latin typeface="+mj-lt"/>
                      </a:endParaRPr>
                    </a:p>
                  </a:txBody>
                  <a:tcPr marL="0" marR="0" marT="0" marB="0" anchor="ctr">
                    <a:solidFill>
                      <a:srgbClr val="E7F3F4"/>
                    </a:solidFill>
                  </a:tcPr>
                </a:tc>
                <a:tc>
                  <a:txBody>
                    <a:bodyPr/>
                    <a:lstStyle/>
                    <a:p>
                      <a:pPr algn="ctr" rtl="0" fontAlgn="b"/>
                      <a:r>
                        <a:rPr lang="fr-FR" sz="1200" u="none" strike="noStrike" dirty="0" err="1">
                          <a:latin typeface="+mj-lt"/>
                        </a:rPr>
                        <a:t>NC</a:t>
                      </a:r>
                      <a:endParaRPr lang="fr-FR" sz="1200" b="0" i="0" u="none" strike="noStrike" dirty="0">
                        <a:solidFill>
                          <a:srgbClr val="000000"/>
                        </a:solidFill>
                        <a:latin typeface="+mj-lt"/>
                      </a:endParaRPr>
                    </a:p>
                  </a:txBody>
                  <a:tcPr marL="0" marR="0" marT="0" marB="0" anchor="ctr">
                    <a:solidFill>
                      <a:srgbClr val="E7F3F4"/>
                    </a:solidFill>
                  </a:tcPr>
                </a:tc>
                <a:tc>
                  <a:txBody>
                    <a:bodyPr/>
                    <a:lstStyle/>
                    <a:p>
                      <a:pPr algn="ctr" rtl="0" fontAlgn="b"/>
                      <a:r>
                        <a:rPr lang="fr-FR" sz="1200" u="none" strike="noStrike" dirty="0" err="1">
                          <a:latin typeface="+mj-lt"/>
                        </a:rPr>
                        <a:t>NC</a:t>
                      </a:r>
                      <a:endParaRPr lang="fr-FR" sz="1200" b="0" i="0" u="none" strike="noStrike" dirty="0">
                        <a:solidFill>
                          <a:srgbClr val="000000"/>
                        </a:solidFill>
                        <a:latin typeface="+mj-lt"/>
                      </a:endParaRPr>
                    </a:p>
                  </a:txBody>
                  <a:tcPr marL="0" marR="0" marT="0" marB="0" anchor="ctr">
                    <a:solidFill>
                      <a:srgbClr val="E7F3F4"/>
                    </a:solidFill>
                  </a:tcPr>
                </a:tc>
                <a:tc>
                  <a:txBody>
                    <a:bodyPr/>
                    <a:lstStyle/>
                    <a:p>
                      <a:pPr algn="ctr" rtl="0" fontAlgn="b"/>
                      <a:r>
                        <a:rPr lang="fr-FR" sz="1200" u="none" strike="noStrike" dirty="0" err="1">
                          <a:latin typeface="+mj-lt"/>
                        </a:rPr>
                        <a:t>NC</a:t>
                      </a:r>
                      <a:endParaRPr lang="fr-FR" sz="1200" b="0" i="0" u="none" strike="noStrike" dirty="0">
                        <a:solidFill>
                          <a:srgbClr val="000000"/>
                        </a:solidFill>
                        <a:latin typeface="+mj-lt"/>
                      </a:endParaRPr>
                    </a:p>
                  </a:txBody>
                  <a:tcPr marL="0" marR="0" marT="0" marB="0" anchor="ctr">
                    <a:solidFill>
                      <a:srgbClr val="E7F3F4"/>
                    </a:solidFill>
                  </a:tcPr>
                </a:tc>
                <a:tc>
                  <a:txBody>
                    <a:bodyPr/>
                    <a:lstStyle/>
                    <a:p>
                      <a:pPr algn="ctr" rtl="0" fontAlgn="b"/>
                      <a:r>
                        <a:rPr lang="fr-FR" sz="1200" u="none" strike="noStrike" dirty="0" err="1">
                          <a:latin typeface="+mj-lt"/>
                        </a:rPr>
                        <a:t>NC</a:t>
                      </a:r>
                      <a:endParaRPr lang="fr-FR" sz="1200" b="0" i="0" u="none" strike="noStrike" dirty="0">
                        <a:solidFill>
                          <a:srgbClr val="000000"/>
                        </a:solidFill>
                        <a:latin typeface="+mj-lt"/>
                      </a:endParaRPr>
                    </a:p>
                  </a:txBody>
                  <a:tcPr marL="0" marR="0" marT="0" marB="0" anchor="ctr">
                    <a:solidFill>
                      <a:srgbClr val="E7F3F4"/>
                    </a:solidFill>
                  </a:tcPr>
                </a:tc>
              </a:tr>
              <a:tr h="288000">
                <a:tc>
                  <a:txBody>
                    <a:bodyPr/>
                    <a:lstStyle/>
                    <a:p>
                      <a:pPr algn="ctr" rtl="0" fontAlgn="b"/>
                      <a:r>
                        <a:rPr lang="fr-FR" sz="1200" u="none" strike="noStrike" dirty="0" smtClean="0">
                          <a:latin typeface="+mj-lt"/>
                        </a:rPr>
                        <a:t>NOVOTEL LYON GERLAND</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600</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350</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500</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186</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Oui</a:t>
                      </a:r>
                      <a:endParaRPr lang="fr-FR" sz="1200" b="0" i="0" u="none" strike="noStrike" dirty="0">
                        <a:solidFill>
                          <a:srgbClr val="000000"/>
                        </a:solidFill>
                        <a:latin typeface="+mj-lt"/>
                      </a:endParaRPr>
                    </a:p>
                  </a:txBody>
                  <a:tcPr marL="0" marR="0" marT="0" marB="0" anchor="ctr">
                    <a:solidFill>
                      <a:srgbClr val="B7DEE8"/>
                    </a:solidFill>
                  </a:tcPr>
                </a:tc>
              </a:tr>
              <a:tr h="288000">
                <a:tc>
                  <a:txBody>
                    <a:bodyPr/>
                    <a:lstStyle/>
                    <a:p>
                      <a:pPr algn="ctr" rtl="0" fontAlgn="b"/>
                      <a:r>
                        <a:rPr lang="fr-FR" sz="1200" u="none" strike="noStrike" dirty="0" smtClean="0">
                          <a:latin typeface="+mj-lt"/>
                        </a:rPr>
                        <a:t>PARK INN LYON OUEST</a:t>
                      </a:r>
                      <a:endParaRPr lang="fr-FR" sz="1200" b="0" i="0" u="none" strike="noStrike" dirty="0">
                        <a:solidFill>
                          <a:srgbClr val="000000"/>
                        </a:solidFill>
                        <a:latin typeface="+mj-lt"/>
                      </a:endParaRPr>
                    </a:p>
                  </a:txBody>
                  <a:tcPr marL="0" marR="0" marT="0" marB="0" anchor="ctr">
                    <a:solidFill>
                      <a:srgbClr val="E7F3F4"/>
                    </a:solidFill>
                  </a:tcPr>
                </a:tc>
                <a:tc>
                  <a:txBody>
                    <a:bodyPr/>
                    <a:lstStyle/>
                    <a:p>
                      <a:pPr algn="ctr" rtl="0" fontAlgn="b"/>
                      <a:r>
                        <a:rPr lang="fr-FR" sz="1200" u="none" strike="noStrike" dirty="0">
                          <a:latin typeface="+mj-lt"/>
                        </a:rPr>
                        <a:t>500</a:t>
                      </a:r>
                      <a:endParaRPr lang="fr-FR" sz="1200" b="0" i="0" u="none" strike="noStrike" dirty="0">
                        <a:solidFill>
                          <a:srgbClr val="000000"/>
                        </a:solidFill>
                        <a:latin typeface="+mj-lt"/>
                      </a:endParaRPr>
                    </a:p>
                  </a:txBody>
                  <a:tcPr marL="0" marR="0" marT="0" marB="0" anchor="ctr">
                    <a:solidFill>
                      <a:srgbClr val="E7F3F4"/>
                    </a:solidFill>
                  </a:tcPr>
                </a:tc>
                <a:tc>
                  <a:txBody>
                    <a:bodyPr/>
                    <a:lstStyle/>
                    <a:p>
                      <a:pPr algn="ctr" rtl="0" fontAlgn="b"/>
                      <a:r>
                        <a:rPr lang="fr-FR" sz="1200" u="none" strike="noStrike" dirty="0">
                          <a:latin typeface="+mj-lt"/>
                        </a:rPr>
                        <a:t>150</a:t>
                      </a:r>
                      <a:endParaRPr lang="fr-FR" sz="1200" b="0" i="0" u="none" strike="noStrike" dirty="0">
                        <a:solidFill>
                          <a:srgbClr val="000000"/>
                        </a:solidFill>
                        <a:latin typeface="+mj-lt"/>
                      </a:endParaRPr>
                    </a:p>
                  </a:txBody>
                  <a:tcPr marL="0" marR="0" marT="0" marB="0" anchor="ctr">
                    <a:solidFill>
                      <a:srgbClr val="E7F3F4"/>
                    </a:solidFill>
                  </a:tcPr>
                </a:tc>
                <a:tc>
                  <a:txBody>
                    <a:bodyPr/>
                    <a:lstStyle/>
                    <a:p>
                      <a:pPr algn="ctr" rtl="0" fontAlgn="b"/>
                      <a:r>
                        <a:rPr lang="fr-FR" sz="1200" u="none" strike="noStrike" dirty="0">
                          <a:latin typeface="+mj-lt"/>
                        </a:rPr>
                        <a:t>200</a:t>
                      </a:r>
                      <a:endParaRPr lang="fr-FR" sz="1200" b="0" i="0" u="none" strike="noStrike" dirty="0">
                        <a:solidFill>
                          <a:srgbClr val="000000"/>
                        </a:solidFill>
                        <a:latin typeface="+mj-lt"/>
                      </a:endParaRPr>
                    </a:p>
                  </a:txBody>
                  <a:tcPr marL="0" marR="0" marT="0" marB="0" anchor="ctr">
                    <a:solidFill>
                      <a:srgbClr val="E7F3F4"/>
                    </a:solidFill>
                  </a:tcPr>
                </a:tc>
                <a:tc>
                  <a:txBody>
                    <a:bodyPr/>
                    <a:lstStyle/>
                    <a:p>
                      <a:pPr algn="ctr" rtl="0" fontAlgn="b"/>
                      <a:r>
                        <a:rPr lang="fr-FR" sz="1200" u="none" strike="noStrike" dirty="0">
                          <a:latin typeface="+mj-lt"/>
                        </a:rPr>
                        <a:t>74</a:t>
                      </a:r>
                      <a:endParaRPr lang="fr-FR" sz="1200" b="0" i="0" u="none" strike="noStrike" dirty="0">
                        <a:solidFill>
                          <a:srgbClr val="000000"/>
                        </a:solidFill>
                        <a:latin typeface="+mj-lt"/>
                      </a:endParaRPr>
                    </a:p>
                  </a:txBody>
                  <a:tcPr marL="0" marR="0" marT="0" marB="0" anchor="ctr">
                    <a:solidFill>
                      <a:srgbClr val="E7F3F4"/>
                    </a:solidFill>
                  </a:tcPr>
                </a:tc>
                <a:tc>
                  <a:txBody>
                    <a:bodyPr/>
                    <a:lstStyle/>
                    <a:p>
                      <a:pPr algn="ctr" rtl="0" fontAlgn="b"/>
                      <a:r>
                        <a:rPr lang="fr-FR" sz="1200" u="none" strike="noStrike" dirty="0">
                          <a:latin typeface="+mj-lt"/>
                        </a:rPr>
                        <a:t>Oui</a:t>
                      </a:r>
                      <a:endParaRPr lang="fr-FR" sz="1200" b="0" i="0" u="none" strike="noStrike" dirty="0">
                        <a:solidFill>
                          <a:srgbClr val="000000"/>
                        </a:solidFill>
                        <a:latin typeface="+mj-lt"/>
                      </a:endParaRPr>
                    </a:p>
                  </a:txBody>
                  <a:tcPr marL="0" marR="0" marT="0" marB="0" anchor="ctr">
                    <a:solidFill>
                      <a:srgbClr val="E7F3F4"/>
                    </a:solidFill>
                  </a:tcPr>
                </a:tc>
              </a:tr>
              <a:tr h="288000">
                <a:tc>
                  <a:txBody>
                    <a:bodyPr/>
                    <a:lstStyle/>
                    <a:p>
                      <a:pPr algn="ctr" rtl="0" fontAlgn="b"/>
                      <a:r>
                        <a:rPr lang="fr-FR" sz="1200" u="none" strike="noStrike" dirty="0" smtClean="0">
                          <a:latin typeface="+mj-lt"/>
                        </a:rPr>
                        <a:t>RADISSON BLU HOTEL LYON</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500</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85</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350</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245</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Oui</a:t>
                      </a:r>
                      <a:endParaRPr lang="fr-FR" sz="1200" b="0" i="0" u="none" strike="noStrike" dirty="0">
                        <a:solidFill>
                          <a:srgbClr val="000000"/>
                        </a:solidFill>
                        <a:latin typeface="+mj-lt"/>
                      </a:endParaRPr>
                    </a:p>
                  </a:txBody>
                  <a:tcPr marL="0" marR="0" marT="0" marB="0" anchor="ctr">
                    <a:solidFill>
                      <a:srgbClr val="B7DEE8"/>
                    </a:solidFill>
                  </a:tcPr>
                </a:tc>
              </a:tr>
            </a:tbl>
          </a:graphicData>
        </a:graphic>
      </p:graphicFrame>
      <p:sp>
        <p:nvSpPr>
          <p:cNvPr id="7" name="Espace réservé du contenu 2"/>
          <p:cNvSpPr txBox="1">
            <a:spLocks/>
          </p:cNvSpPr>
          <p:nvPr/>
        </p:nvSpPr>
        <p:spPr bwMode="auto">
          <a:xfrm>
            <a:off x="299957" y="1303565"/>
            <a:ext cx="7243844" cy="3606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76213" marR="0" lvl="0" indent="-176213" algn="l" defTabSz="914400" rtl="0" eaLnBrk="1" fontAlgn="base" latinLnBrk="0" hangingPunct="1">
              <a:lnSpc>
                <a:spcPct val="100000"/>
              </a:lnSpc>
              <a:spcBef>
                <a:spcPct val="20000"/>
              </a:spcBef>
              <a:spcAft>
                <a:spcPct val="0"/>
              </a:spcAft>
              <a:buClr>
                <a:srgbClr val="00A6C8"/>
              </a:buClr>
              <a:buSzTx/>
              <a:buFont typeface="Wingdings" pitchFamily="2" charset="2"/>
              <a:buChar char="Ø"/>
              <a:tabLst/>
              <a:defRPr/>
            </a:pPr>
            <a:r>
              <a:rPr kumimoji="0" lang="fr-FR" sz="1600" b="1" i="0" u="none" strike="noStrike" kern="0" cap="none" spc="0" normalizeH="0" baseline="0" noProof="0" dirty="0" smtClean="0">
                <a:ln>
                  <a:noFill/>
                </a:ln>
                <a:solidFill>
                  <a:srgbClr val="4D4D4D"/>
                </a:solidFill>
                <a:effectLst/>
                <a:uLnTx/>
                <a:uFillTx/>
                <a:latin typeface="Arial" pitchFamily="34" charset="0"/>
                <a:ea typeface="+mn-ea"/>
                <a:cs typeface="Arial" pitchFamily="34" charset="0"/>
              </a:rPr>
              <a:t> Espaces de réunions intégrés à un </a:t>
            </a:r>
            <a:r>
              <a:rPr kumimoji="0" lang="fr-FR" sz="1600" b="1" i="0" u="none" strike="noStrike" kern="0" cap="none" spc="0" normalizeH="0" baseline="0" noProof="0" dirty="0" smtClean="0">
                <a:ln>
                  <a:noFill/>
                </a:ln>
                <a:solidFill>
                  <a:srgbClr val="4D4D4D"/>
                </a:solidFill>
                <a:effectLst/>
                <a:uLnTx/>
                <a:uFillTx/>
                <a:latin typeface="+mj-lt"/>
                <a:ea typeface="+mn-ea"/>
                <a:cs typeface="Arial" pitchFamily="34" charset="0"/>
              </a:rPr>
              <a:t>hébergement (75 structures)</a:t>
            </a:r>
            <a:endParaRPr kumimoji="0" lang="fr-FR" sz="1400" b="0" i="0" u="none" strike="noStrike" kern="0" cap="none" spc="0" normalizeH="0" baseline="0" noProof="0" dirty="0" smtClean="0">
              <a:ln>
                <a:noFill/>
              </a:ln>
              <a:solidFill>
                <a:srgbClr val="4D4D4D"/>
              </a:solidFill>
              <a:effectLst/>
              <a:uLnTx/>
              <a:uFillTx/>
              <a:latin typeface="Arial" pitchFamily="34" charset="0"/>
              <a:cs typeface="Arial" pitchFamily="34" charset="0"/>
            </a:endParaRPr>
          </a:p>
          <a:p>
            <a:pPr marL="890588" marR="0" lvl="2" indent="-174625" algn="l" defTabSz="914400" rtl="0" eaLnBrk="1" fontAlgn="base" latinLnBrk="0" hangingPunct="1">
              <a:lnSpc>
                <a:spcPct val="100000"/>
              </a:lnSpc>
              <a:spcBef>
                <a:spcPct val="40000"/>
              </a:spcBef>
              <a:spcAft>
                <a:spcPct val="0"/>
              </a:spcAft>
              <a:buClr>
                <a:srgbClr val="0092BB"/>
              </a:buClr>
              <a:buSzTx/>
              <a:buFontTx/>
              <a:buNone/>
              <a:tabLst/>
              <a:defRPr/>
            </a:pPr>
            <a:endParaRPr kumimoji="0" lang="fr-FR" sz="1400" b="0" i="0" u="none" strike="noStrike" kern="0" cap="none" spc="0" normalizeH="0" baseline="0" noProof="0" dirty="0" smtClean="0">
              <a:ln>
                <a:noFill/>
              </a:ln>
              <a:solidFill>
                <a:schemeClr val="tx2"/>
              </a:solidFill>
              <a:effectLst/>
              <a:uLnTx/>
              <a:uFillTx/>
              <a:latin typeface="Arial" pitchFamily="34" charset="0"/>
              <a:cs typeface="Arial" pitchFamily="34" charset="0"/>
            </a:endParaRPr>
          </a:p>
          <a:p>
            <a:pPr marL="176213" marR="0" lvl="0" indent="-176213" algn="l" defTabSz="914400" rtl="0" eaLnBrk="1" fontAlgn="base" latinLnBrk="0" hangingPunct="1">
              <a:lnSpc>
                <a:spcPct val="100000"/>
              </a:lnSpc>
              <a:spcBef>
                <a:spcPct val="20000"/>
              </a:spcBef>
              <a:spcAft>
                <a:spcPct val="0"/>
              </a:spcAft>
              <a:buClr>
                <a:srgbClr val="5D004A"/>
              </a:buClr>
              <a:buSzTx/>
              <a:buFontTx/>
              <a:buNone/>
              <a:tabLst/>
              <a:defRPr/>
            </a:pPr>
            <a:endParaRPr kumimoji="0" lang="fr-FR" sz="2400" b="1" i="0" u="none" strike="noStrike" kern="0" cap="none" spc="0" normalizeH="0" baseline="0" noProof="0" dirty="0">
              <a:ln>
                <a:noFill/>
              </a:ln>
              <a:solidFill>
                <a:srgbClr val="4D4D4D"/>
              </a:solidFill>
              <a:effectLst/>
              <a:uLnTx/>
              <a:uFillTx/>
              <a:latin typeface="+mn-lt"/>
              <a:ea typeface="+mn-ea"/>
              <a:cs typeface="+mn-cs"/>
            </a:endParaRPr>
          </a:p>
        </p:txBody>
      </p:sp>
      <p:sp>
        <p:nvSpPr>
          <p:cNvPr id="9" name="Titre 1"/>
          <p:cNvSpPr txBox="1">
            <a:spLocks/>
          </p:cNvSpPr>
          <p:nvPr/>
        </p:nvSpPr>
        <p:spPr bwMode="auto">
          <a:xfrm>
            <a:off x="1469876" y="0"/>
            <a:ext cx="7546108"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dirty="0" smtClean="0">
                <a:solidFill>
                  <a:schemeClr val="bg1"/>
                </a:solidFill>
                <a:latin typeface="Arial" pitchFamily="34" charset="0"/>
                <a:ea typeface="+mj-ea"/>
                <a:cs typeface="Arial" pitchFamily="34" charset="0"/>
              </a:rPr>
              <a:t>Offre : </a:t>
            </a:r>
            <a:r>
              <a:rPr kumimoji="0" lang="fr-FR" sz="2600" b="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Espaces de réunion intégrés</a:t>
            </a:r>
            <a:r>
              <a:rPr kumimoji="0" lang="fr-FR" sz="2600" b="1" u="none" strike="noStrike" kern="1200" cap="none" spc="0" normalizeH="0" noProof="0" dirty="0" smtClean="0">
                <a:ln>
                  <a:noFill/>
                </a:ln>
                <a:solidFill>
                  <a:schemeClr val="bg1"/>
                </a:solidFill>
                <a:effectLst/>
                <a:uLnTx/>
                <a:uFillTx/>
                <a:latin typeface="Arial" pitchFamily="34" charset="0"/>
                <a:ea typeface="+mj-ea"/>
                <a:cs typeface="Arial" pitchFamily="34" charset="0"/>
              </a:rPr>
              <a:t> à un hébergement</a:t>
            </a:r>
            <a:r>
              <a:rPr kumimoji="0" lang="fr-FR" sz="2600" b="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fr-FR" sz="2600" b="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27429852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3"/>
          <p:cNvGraphicFramePr>
            <a:graphicFrameLocks/>
          </p:cNvGraphicFramePr>
          <p:nvPr>
            <p:extLst>
              <p:ext uri="{D42A27DB-BD31-4B8C-83A1-F6EECF244321}">
                <p14:modId xmlns="" xmlns:p14="http://schemas.microsoft.com/office/powerpoint/2010/main" val="4009429613"/>
              </p:ext>
            </p:extLst>
          </p:nvPr>
        </p:nvGraphicFramePr>
        <p:xfrm>
          <a:off x="332509" y="1672961"/>
          <a:ext cx="8421922" cy="4453706"/>
        </p:xfrm>
        <a:graphic>
          <a:graphicData uri="http://schemas.openxmlformats.org/drawingml/2006/table">
            <a:tbl>
              <a:tblPr firstRow="1" bandRow="1">
                <a:tableStyleId>{5C22544A-7EE6-4342-B048-85BDC9FD1C3A}</a:tableStyleId>
              </a:tblPr>
              <a:tblGrid>
                <a:gridCol w="1663200"/>
                <a:gridCol w="1144626"/>
                <a:gridCol w="1267404"/>
                <a:gridCol w="1375842"/>
                <a:gridCol w="1663675"/>
                <a:gridCol w="1307175"/>
              </a:tblGrid>
              <a:tr h="741386">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Etablissement</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Superficie totale des salles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maximale en mode classe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maximale en mode cocktail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d’hébergement  </a:t>
                      </a:r>
                    </a:p>
                    <a:p>
                      <a:pPr marL="0" algn="ctr" defTabSz="914400" rtl="0" eaLnBrk="1" fontAlgn="ctr" latinLnBrk="0" hangingPunct="1"/>
                      <a:r>
                        <a:rPr lang="fr-FR" sz="1400" b="0" i="0" u="none" strike="noStrike" kern="1200" dirty="0" smtClean="0">
                          <a:solidFill>
                            <a:schemeClr val="bg1"/>
                          </a:solidFill>
                          <a:latin typeface="Arial"/>
                          <a:ea typeface="+mn-ea"/>
                          <a:cs typeface="+mn-cs"/>
                        </a:rPr>
                        <a:t>(en chambres)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Activité  restauration</a:t>
                      </a:r>
                    </a:p>
                  </a:txBody>
                  <a:tcPr anchor="ctr">
                    <a:solidFill>
                      <a:srgbClr val="00A6C8"/>
                    </a:solidFill>
                  </a:tcPr>
                </a:tc>
              </a:tr>
              <a:tr h="360751">
                <a:tc>
                  <a:txBody>
                    <a:bodyPr/>
                    <a:lstStyle/>
                    <a:p>
                      <a:pPr algn="ctr" rtl="0" fontAlgn="b"/>
                      <a:r>
                        <a:rPr lang="fr-FR" sz="1200" u="none" strike="noStrike" dirty="0" smtClean="0">
                          <a:latin typeface="+mj-lt"/>
                        </a:rPr>
                        <a:t>HOTEL MERCURE SAXE LAFAYETTE</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420</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150</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400</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156</a:t>
                      </a:r>
                      <a:endParaRPr lang="fr-FR" sz="1200" b="0" i="0" u="none" strike="noStrike" dirty="0">
                        <a:solidFill>
                          <a:srgbClr val="000000"/>
                        </a:solidFill>
                        <a:latin typeface="+mj-lt"/>
                      </a:endParaRPr>
                    </a:p>
                  </a:txBody>
                  <a:tcPr marL="0" marR="0" marT="0" marB="0" anchor="ctr">
                    <a:solidFill>
                      <a:srgbClr val="B7DEE8"/>
                    </a:solidFill>
                  </a:tcPr>
                </a:tc>
                <a:tc>
                  <a:txBody>
                    <a:bodyPr/>
                    <a:lstStyle/>
                    <a:p>
                      <a:pPr algn="ctr" rtl="0" fontAlgn="b"/>
                      <a:r>
                        <a:rPr lang="fr-FR" sz="1200" u="none" strike="noStrike" dirty="0">
                          <a:latin typeface="+mj-lt"/>
                        </a:rPr>
                        <a:t>Oui</a:t>
                      </a:r>
                      <a:endParaRPr lang="fr-FR" sz="1200" b="0" i="0" u="none" strike="noStrike" dirty="0">
                        <a:solidFill>
                          <a:srgbClr val="000000"/>
                        </a:solidFill>
                        <a:latin typeface="+mj-lt"/>
                      </a:endParaRPr>
                    </a:p>
                  </a:txBody>
                  <a:tcPr marL="0" marR="0" marT="0" marB="0" anchor="ctr">
                    <a:solidFill>
                      <a:srgbClr val="B7DEE8"/>
                    </a:solidFill>
                  </a:tcPr>
                </a:tc>
              </a:tr>
              <a:tr h="288000">
                <a:tc>
                  <a:txBody>
                    <a:bodyPr/>
                    <a:lstStyle/>
                    <a:p>
                      <a:pPr algn="ctr" rtl="0" fontAlgn="b"/>
                      <a:r>
                        <a:rPr lang="fr-FR" sz="1200" b="0" i="0" u="none" strike="noStrike" dirty="0">
                          <a:solidFill>
                            <a:srgbClr val="000000"/>
                          </a:solidFill>
                          <a:latin typeface="Arial"/>
                        </a:rPr>
                        <a:t>NOVOTEL LYON </a:t>
                      </a:r>
                      <a:r>
                        <a:rPr lang="fr-FR" sz="1200" b="0" i="0" u="none" strike="noStrike" dirty="0" smtClean="0">
                          <a:solidFill>
                            <a:srgbClr val="000000"/>
                          </a:solidFill>
                          <a:latin typeface="Arial"/>
                        </a:rPr>
                        <a:t>VALVERT</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a:solidFill>
                            <a:srgbClr val="000000"/>
                          </a:solidFill>
                          <a:latin typeface="Arial"/>
                        </a:rPr>
                        <a:t>420</a:t>
                      </a:r>
                    </a:p>
                  </a:txBody>
                  <a:tcPr marL="0" marR="0" marT="0" marB="0" anchor="ctr">
                    <a:solidFill>
                      <a:srgbClr val="E7F3F4"/>
                    </a:solidFill>
                  </a:tcPr>
                </a:tc>
                <a:tc>
                  <a:txBody>
                    <a:bodyPr/>
                    <a:lstStyle/>
                    <a:p>
                      <a:pPr algn="ctr" rtl="0" fontAlgn="b"/>
                      <a:r>
                        <a:rPr lang="fr-FR" sz="1200" b="0" i="0" u="none" strike="noStrike">
                          <a:solidFill>
                            <a:srgbClr val="000000"/>
                          </a:solidFill>
                          <a:latin typeface="Arial"/>
                        </a:rPr>
                        <a:t>70</a:t>
                      </a:r>
                    </a:p>
                  </a:txBody>
                  <a:tcPr marL="0" marR="0" marT="0" marB="0" anchor="ctr">
                    <a:solidFill>
                      <a:srgbClr val="E7F3F4"/>
                    </a:solidFill>
                  </a:tcPr>
                </a:tc>
                <a:tc>
                  <a:txBody>
                    <a:bodyPr/>
                    <a:lstStyle/>
                    <a:p>
                      <a:pPr algn="ctr" rtl="0" fontAlgn="b"/>
                      <a:r>
                        <a:rPr lang="fr-FR" sz="1200" b="0" i="0" u="none" strike="noStrike">
                          <a:solidFill>
                            <a:srgbClr val="000000"/>
                          </a:solidFill>
                          <a:latin typeface="Arial"/>
                        </a:rPr>
                        <a:t>100</a:t>
                      </a:r>
                    </a:p>
                  </a:txBody>
                  <a:tcPr marL="0" marR="0" marT="0" marB="0" anchor="ctr">
                    <a:solidFill>
                      <a:srgbClr val="E7F3F4"/>
                    </a:solidFill>
                  </a:tcPr>
                </a:tc>
                <a:tc>
                  <a:txBody>
                    <a:bodyPr/>
                    <a:lstStyle/>
                    <a:p>
                      <a:pPr algn="ctr" rtl="0" fontAlgn="b"/>
                      <a:r>
                        <a:rPr lang="fr-FR" sz="1200" b="0" i="0" u="none" strike="noStrike">
                          <a:solidFill>
                            <a:srgbClr val="000000"/>
                          </a:solidFill>
                          <a:latin typeface="Arial"/>
                        </a:rPr>
                        <a:t>103</a:t>
                      </a:r>
                    </a:p>
                  </a:txBody>
                  <a:tcPr marL="0" marR="0" marT="0" marB="0" anchor="ctr">
                    <a:solidFill>
                      <a:srgbClr val="E7F3F4"/>
                    </a:solidFill>
                  </a:tcPr>
                </a:tc>
                <a:tc>
                  <a:txBody>
                    <a:bodyPr/>
                    <a:lstStyle/>
                    <a:p>
                      <a:pPr algn="ctr" rtl="0" fontAlgn="b"/>
                      <a:r>
                        <a:rPr lang="fr-FR" sz="1200" b="0" i="0" u="none" strike="noStrike">
                          <a:solidFill>
                            <a:srgbClr val="000000"/>
                          </a:solidFill>
                          <a:latin typeface="Arial"/>
                        </a:rPr>
                        <a:t>Oui</a:t>
                      </a:r>
                    </a:p>
                  </a:txBody>
                  <a:tcPr marL="0" marR="0" marT="0" marB="0" anchor="ctr">
                    <a:solidFill>
                      <a:srgbClr val="E7F3F4"/>
                    </a:solidFill>
                  </a:tcPr>
                </a:tc>
              </a:tr>
              <a:tr h="288000">
                <a:tc>
                  <a:txBody>
                    <a:bodyPr/>
                    <a:lstStyle/>
                    <a:p>
                      <a:pPr algn="ctr" rtl="0" fontAlgn="b"/>
                      <a:r>
                        <a:rPr lang="fr-FR" sz="1200" b="0" i="0" u="none" strike="noStrike" dirty="0">
                          <a:solidFill>
                            <a:srgbClr val="000000"/>
                          </a:solidFill>
                          <a:latin typeface="Arial"/>
                        </a:rPr>
                        <a:t>AXOTEL </a:t>
                      </a:r>
                      <a:r>
                        <a:rPr lang="fr-FR" sz="1200" b="0" i="0" u="none" strike="noStrike" dirty="0" smtClean="0">
                          <a:solidFill>
                            <a:srgbClr val="000000"/>
                          </a:solidFill>
                          <a:latin typeface="Arial"/>
                        </a:rPr>
                        <a:t>PERRACHE</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400</a:t>
                      </a:r>
                    </a:p>
                  </a:txBody>
                  <a:tcPr marL="0" marR="0" marT="0" marB="0" anchor="ctr">
                    <a:solidFill>
                      <a:srgbClr val="B7DEE8"/>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r>
              <a:tr h="288000">
                <a:tc>
                  <a:txBody>
                    <a:bodyPr/>
                    <a:lstStyle/>
                    <a:p>
                      <a:pPr algn="ctr" rtl="0" fontAlgn="b"/>
                      <a:r>
                        <a:rPr lang="fr-FR" sz="1200" b="0" i="0" u="none" strike="noStrike" dirty="0">
                          <a:solidFill>
                            <a:srgbClr val="000000"/>
                          </a:solidFill>
                          <a:latin typeface="Arial"/>
                        </a:rPr>
                        <a:t>MERCURE LYON </a:t>
                      </a:r>
                      <a:r>
                        <a:rPr lang="fr-FR" sz="1200" b="0" i="0" u="none" strike="noStrike" dirty="0" smtClean="0">
                          <a:solidFill>
                            <a:srgbClr val="000000"/>
                          </a:solidFill>
                          <a:latin typeface="Arial"/>
                        </a:rPr>
                        <a:t>CHARPENNES</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400</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300</a:t>
                      </a:r>
                    </a:p>
                  </a:txBody>
                  <a:tcPr marL="0" marR="0" marT="0" marB="0" anchor="ctr">
                    <a:solidFill>
                      <a:srgbClr val="E7F3F4"/>
                    </a:solidFill>
                  </a:tcPr>
                </a:tc>
                <a:tc>
                  <a:txBody>
                    <a:bodyPr/>
                    <a:lstStyle/>
                    <a:p>
                      <a:pPr algn="ctr" rtl="0" fontAlgn="b"/>
                      <a:r>
                        <a:rPr lang="fr-FR" sz="1200" b="0" i="0" u="none" strike="noStrike">
                          <a:solidFill>
                            <a:srgbClr val="000000"/>
                          </a:solidFill>
                          <a:latin typeface="Arial"/>
                        </a:rPr>
                        <a:t>380</a:t>
                      </a:r>
                    </a:p>
                  </a:txBody>
                  <a:tcPr marL="0" marR="0" marT="0" marB="0" anchor="ctr">
                    <a:solidFill>
                      <a:srgbClr val="E7F3F4"/>
                    </a:solidFill>
                  </a:tcPr>
                </a:tc>
                <a:tc>
                  <a:txBody>
                    <a:bodyPr/>
                    <a:lstStyle/>
                    <a:p>
                      <a:pPr algn="ctr" rtl="0" fontAlgn="b"/>
                      <a:r>
                        <a:rPr lang="fr-FR" sz="1200" b="0" i="0" u="none" strike="noStrike">
                          <a:solidFill>
                            <a:srgbClr val="000000"/>
                          </a:solidFill>
                          <a:latin typeface="Arial"/>
                        </a:rPr>
                        <a:t>96</a:t>
                      </a:r>
                    </a:p>
                  </a:txBody>
                  <a:tcPr marL="0" marR="0" marT="0" marB="0" anchor="ctr">
                    <a:solidFill>
                      <a:srgbClr val="E7F3F4"/>
                    </a:solidFill>
                  </a:tcPr>
                </a:tc>
                <a:tc>
                  <a:txBody>
                    <a:bodyPr/>
                    <a:lstStyle/>
                    <a:p>
                      <a:pPr algn="ctr" rtl="0" fontAlgn="b"/>
                      <a:r>
                        <a:rPr lang="fr-FR" sz="1200" b="0" i="0" u="none" strike="noStrike">
                          <a:solidFill>
                            <a:srgbClr val="000000"/>
                          </a:solidFill>
                          <a:latin typeface="Arial"/>
                        </a:rPr>
                        <a:t>Oui</a:t>
                      </a:r>
                    </a:p>
                  </a:txBody>
                  <a:tcPr marL="0" marR="0" marT="0" marB="0" anchor="ctr">
                    <a:solidFill>
                      <a:srgbClr val="E7F3F4"/>
                    </a:solidFill>
                  </a:tcPr>
                </a:tc>
              </a:tr>
              <a:tr h="288000">
                <a:tc>
                  <a:txBody>
                    <a:bodyPr/>
                    <a:lstStyle/>
                    <a:p>
                      <a:pPr algn="ctr" rtl="0" fontAlgn="b"/>
                      <a:r>
                        <a:rPr lang="fr-FR" sz="1200" b="0" i="0" u="none" strike="noStrike" dirty="0">
                          <a:solidFill>
                            <a:srgbClr val="000000"/>
                          </a:solidFill>
                          <a:latin typeface="Arial"/>
                        </a:rPr>
                        <a:t>MERCURE LYON SUD  </a:t>
                      </a:r>
                      <a:r>
                        <a:rPr lang="fr-FR" sz="1200" b="0" i="0" u="none" strike="noStrike" dirty="0" smtClean="0">
                          <a:solidFill>
                            <a:srgbClr val="000000"/>
                          </a:solidFill>
                          <a:latin typeface="Arial"/>
                        </a:rPr>
                        <a:t>VIENNE</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360</a:t>
                      </a:r>
                    </a:p>
                  </a:txBody>
                  <a:tcPr marL="0" marR="0" marT="0" marB="0" anchor="ctr">
                    <a:solidFill>
                      <a:srgbClr val="B7DEE8"/>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r>
              <a:tr h="288000">
                <a:tc>
                  <a:txBody>
                    <a:bodyPr/>
                    <a:lstStyle/>
                    <a:p>
                      <a:pPr algn="ctr" rtl="0" fontAlgn="b"/>
                      <a:r>
                        <a:rPr lang="fr-FR" sz="1200" b="0" i="0" u="none" strike="noStrike">
                          <a:solidFill>
                            <a:srgbClr val="000000"/>
                          </a:solidFill>
                          <a:latin typeface="Arial"/>
                        </a:rPr>
                        <a:t>COUR DES LOGES</a:t>
                      </a:r>
                    </a:p>
                  </a:txBody>
                  <a:tcPr marL="0" marR="0" marT="0" marB="0" anchor="ctr">
                    <a:solidFill>
                      <a:srgbClr val="E7F3F4"/>
                    </a:solidFill>
                  </a:tcPr>
                </a:tc>
                <a:tc>
                  <a:txBody>
                    <a:bodyPr/>
                    <a:lstStyle/>
                    <a:p>
                      <a:pPr algn="ctr" rtl="0" fontAlgn="b"/>
                      <a:r>
                        <a:rPr lang="fr-FR" sz="1200" b="0" i="0" u="none" strike="noStrike">
                          <a:solidFill>
                            <a:srgbClr val="000000"/>
                          </a:solidFill>
                          <a:latin typeface="Arial"/>
                        </a:rPr>
                        <a:t>350</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80</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190</a:t>
                      </a:r>
                    </a:p>
                  </a:txBody>
                  <a:tcPr marL="0" marR="0" marT="0" marB="0" anchor="ctr">
                    <a:solidFill>
                      <a:srgbClr val="E7F3F4"/>
                    </a:solidFill>
                  </a:tcPr>
                </a:tc>
                <a:tc>
                  <a:txBody>
                    <a:bodyPr/>
                    <a:lstStyle/>
                    <a:p>
                      <a:pPr algn="ctr" rtl="0" fontAlgn="b"/>
                      <a:r>
                        <a:rPr lang="fr-FR" sz="1200" b="0" i="0" u="none" strike="noStrike">
                          <a:solidFill>
                            <a:srgbClr val="000000"/>
                          </a:solidFill>
                          <a:latin typeface="Arial"/>
                        </a:rPr>
                        <a:t>61</a:t>
                      </a:r>
                    </a:p>
                  </a:txBody>
                  <a:tcPr marL="0" marR="0" marT="0" marB="0" anchor="ctr">
                    <a:solidFill>
                      <a:srgbClr val="E7F3F4"/>
                    </a:solidFill>
                  </a:tcPr>
                </a:tc>
                <a:tc>
                  <a:txBody>
                    <a:bodyPr/>
                    <a:lstStyle/>
                    <a:p>
                      <a:pPr algn="ctr" rtl="0" fontAlgn="b"/>
                      <a:r>
                        <a:rPr lang="fr-FR" sz="1200" b="0" i="0" u="none" strike="noStrike">
                          <a:solidFill>
                            <a:srgbClr val="000000"/>
                          </a:solidFill>
                          <a:latin typeface="Arial"/>
                        </a:rPr>
                        <a:t>oui</a:t>
                      </a:r>
                    </a:p>
                  </a:txBody>
                  <a:tcPr marL="0" marR="0" marT="0" marB="0" anchor="ctr">
                    <a:solidFill>
                      <a:srgbClr val="E7F3F4"/>
                    </a:solidFill>
                  </a:tcPr>
                </a:tc>
              </a:tr>
              <a:tr h="288000">
                <a:tc>
                  <a:txBody>
                    <a:bodyPr/>
                    <a:lstStyle/>
                    <a:p>
                      <a:pPr algn="ctr" rtl="0" fontAlgn="b"/>
                      <a:r>
                        <a:rPr lang="fr-FR" sz="1200" b="0" i="0" u="none" strike="noStrike" dirty="0">
                          <a:solidFill>
                            <a:srgbClr val="000000"/>
                          </a:solidFill>
                          <a:latin typeface="Arial"/>
                        </a:rPr>
                        <a:t>BEST WESTERN </a:t>
                      </a:r>
                      <a:r>
                        <a:rPr lang="fr-FR" sz="1200" b="0" i="0" u="none" strike="noStrike" dirty="0" smtClean="0">
                          <a:solidFill>
                            <a:srgbClr val="000000"/>
                          </a:solidFill>
                          <a:latin typeface="Arial"/>
                        </a:rPr>
                        <a:t>CHARLEMAGNE</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330</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117</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100</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116</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Oui</a:t>
                      </a:r>
                    </a:p>
                  </a:txBody>
                  <a:tcPr marL="0" marR="0" marT="0" marB="0" anchor="ctr">
                    <a:solidFill>
                      <a:srgbClr val="B7DEE8"/>
                    </a:solidFill>
                  </a:tcPr>
                </a:tc>
              </a:tr>
              <a:tr h="288000">
                <a:tc>
                  <a:txBody>
                    <a:bodyPr/>
                    <a:lstStyle/>
                    <a:p>
                      <a:pPr algn="ctr" rtl="0" fontAlgn="b"/>
                      <a:r>
                        <a:rPr lang="fr-FR" sz="1200" b="0" i="0" u="none" strike="noStrike" dirty="0" smtClean="0">
                          <a:solidFill>
                            <a:srgbClr val="000000"/>
                          </a:solidFill>
                          <a:latin typeface="Arial"/>
                        </a:rPr>
                        <a:t>EXPOTEL</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a:solidFill>
                            <a:srgbClr val="000000"/>
                          </a:solidFill>
                          <a:latin typeface="Arial"/>
                        </a:rPr>
                        <a:t>330</a:t>
                      </a:r>
                    </a:p>
                  </a:txBody>
                  <a:tcPr marL="0" marR="0" marT="0" marB="0" anchor="ctr">
                    <a:solidFill>
                      <a:srgbClr val="E7F3F4"/>
                    </a:solidFill>
                  </a:tcPr>
                </a:tc>
                <a:tc>
                  <a:txBody>
                    <a:bodyPr/>
                    <a:lstStyle/>
                    <a:p>
                      <a:pPr algn="ctr" rtl="0" fontAlgn="b"/>
                      <a:r>
                        <a:rPr lang="fr-FR" sz="1200" b="0" i="0" u="none" strike="noStrike">
                          <a:solidFill>
                            <a:srgbClr val="000000"/>
                          </a:solidFill>
                          <a:latin typeface="Arial"/>
                        </a:rPr>
                        <a:t>NC</a:t>
                      </a: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a:solidFill>
                            <a:srgbClr val="000000"/>
                          </a:solidFill>
                          <a:latin typeface="Arial"/>
                        </a:rPr>
                        <a:t>NC</a:t>
                      </a:r>
                    </a:p>
                  </a:txBody>
                  <a:tcPr marL="0" marR="0" marT="0" marB="0" anchor="ctr">
                    <a:solidFill>
                      <a:srgbClr val="E7F3F4"/>
                    </a:solidFill>
                  </a:tcPr>
                </a:tc>
              </a:tr>
              <a:tr h="288000">
                <a:tc>
                  <a:txBody>
                    <a:bodyPr/>
                    <a:lstStyle/>
                    <a:p>
                      <a:pPr algn="ctr" rtl="0" fontAlgn="b"/>
                      <a:r>
                        <a:rPr lang="fr-FR" sz="1200" b="0" i="0" u="none" strike="noStrike" dirty="0">
                          <a:solidFill>
                            <a:srgbClr val="000000"/>
                          </a:solidFill>
                          <a:latin typeface="Arial"/>
                        </a:rPr>
                        <a:t>LA REINE ASTRID</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318</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40</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200</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88</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Oui</a:t>
                      </a:r>
                    </a:p>
                  </a:txBody>
                  <a:tcPr marL="0" marR="0" marT="0" marB="0" anchor="ctr">
                    <a:solidFill>
                      <a:srgbClr val="B7DEE8"/>
                    </a:solidFill>
                  </a:tcPr>
                </a:tc>
              </a:tr>
              <a:tr h="288000">
                <a:tc>
                  <a:txBody>
                    <a:bodyPr/>
                    <a:lstStyle/>
                    <a:p>
                      <a:pPr algn="ctr" rtl="0" fontAlgn="b"/>
                      <a:r>
                        <a:rPr lang="fr-FR" sz="1200" b="0" i="0" u="none" strike="noStrike" dirty="0">
                          <a:solidFill>
                            <a:srgbClr val="000000"/>
                          </a:solidFill>
                          <a:latin typeface="Arial"/>
                        </a:rPr>
                        <a:t>GOLDEN TULIP LYON </a:t>
                      </a:r>
                      <a:r>
                        <a:rPr lang="fr-FR" sz="1200" b="0" i="0" u="none" strike="noStrike" dirty="0" smtClean="0">
                          <a:solidFill>
                            <a:srgbClr val="000000"/>
                          </a:solidFill>
                          <a:latin typeface="Arial"/>
                        </a:rPr>
                        <a:t>MILLENAIRE</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a:solidFill>
                            <a:srgbClr val="000000"/>
                          </a:solidFill>
                          <a:latin typeface="Arial"/>
                        </a:rPr>
                        <a:t>300</a:t>
                      </a: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a:solidFill>
                            <a:srgbClr val="000000"/>
                          </a:solidFill>
                          <a:latin typeface="Arial"/>
                        </a:rPr>
                        <a:t>NC</a:t>
                      </a: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r>
              <a:tr h="288000">
                <a:tc>
                  <a:txBody>
                    <a:bodyPr/>
                    <a:lstStyle/>
                    <a:p>
                      <a:pPr algn="ctr" rtl="0" fontAlgn="b"/>
                      <a:r>
                        <a:rPr lang="fr-FR" sz="1200" b="0" i="0" u="none" strike="noStrike" dirty="0">
                          <a:solidFill>
                            <a:srgbClr val="000000"/>
                          </a:solidFill>
                          <a:latin typeface="Arial"/>
                        </a:rPr>
                        <a:t>HOTEL DES </a:t>
                      </a:r>
                      <a:r>
                        <a:rPr lang="fr-FR" sz="1200" b="0" i="0" u="none" strike="noStrike" dirty="0" smtClean="0">
                          <a:solidFill>
                            <a:srgbClr val="000000"/>
                          </a:solidFill>
                          <a:latin typeface="Arial"/>
                        </a:rPr>
                        <a:t>CONGRES</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300</a:t>
                      </a:r>
                    </a:p>
                  </a:txBody>
                  <a:tcPr marL="0" marR="0" marT="0" marB="0" anchor="ctr">
                    <a:solidFill>
                      <a:srgbClr val="B7DEE8"/>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r>
            </a:tbl>
          </a:graphicData>
        </a:graphic>
      </p:graphicFrame>
      <p:sp>
        <p:nvSpPr>
          <p:cNvPr id="7" name="Espace réservé du contenu 2"/>
          <p:cNvSpPr txBox="1">
            <a:spLocks/>
          </p:cNvSpPr>
          <p:nvPr/>
        </p:nvSpPr>
        <p:spPr bwMode="auto">
          <a:xfrm>
            <a:off x="299957" y="1303565"/>
            <a:ext cx="7243844" cy="3606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76213" marR="0" lvl="0" indent="-176213" algn="l" defTabSz="914400" rtl="0" eaLnBrk="1" fontAlgn="base" latinLnBrk="0" hangingPunct="1">
              <a:lnSpc>
                <a:spcPct val="100000"/>
              </a:lnSpc>
              <a:spcBef>
                <a:spcPct val="20000"/>
              </a:spcBef>
              <a:spcAft>
                <a:spcPct val="0"/>
              </a:spcAft>
              <a:buClr>
                <a:srgbClr val="00A6C8"/>
              </a:buClr>
              <a:buSzTx/>
              <a:buFont typeface="Wingdings" pitchFamily="2" charset="2"/>
              <a:buChar char="Ø"/>
              <a:tabLst/>
              <a:defRPr/>
            </a:pPr>
            <a:r>
              <a:rPr kumimoji="0" lang="fr-FR" sz="1600" b="1" i="0" u="none" strike="noStrike" kern="0" cap="none" spc="0" normalizeH="0" baseline="0" noProof="0" dirty="0" smtClean="0">
                <a:ln>
                  <a:noFill/>
                </a:ln>
                <a:solidFill>
                  <a:srgbClr val="4D4D4D"/>
                </a:solidFill>
                <a:effectLst/>
                <a:uLnTx/>
                <a:uFillTx/>
                <a:latin typeface="Arial" pitchFamily="34" charset="0"/>
                <a:ea typeface="+mn-ea"/>
                <a:cs typeface="Arial" pitchFamily="34" charset="0"/>
              </a:rPr>
              <a:t> Espaces de réunions intégrés à un </a:t>
            </a:r>
            <a:r>
              <a:rPr kumimoji="0" lang="fr-FR" sz="1600" b="1" i="0" u="none" strike="noStrike" kern="0" cap="none" spc="0" normalizeH="0" baseline="0" noProof="0" dirty="0" smtClean="0">
                <a:ln>
                  <a:noFill/>
                </a:ln>
                <a:solidFill>
                  <a:srgbClr val="4D4D4D"/>
                </a:solidFill>
                <a:effectLst/>
                <a:uLnTx/>
                <a:uFillTx/>
                <a:latin typeface="+mj-lt"/>
                <a:ea typeface="+mn-ea"/>
                <a:cs typeface="Arial" pitchFamily="34" charset="0"/>
              </a:rPr>
              <a:t>hébergement (suite)</a:t>
            </a:r>
            <a:endParaRPr kumimoji="0" lang="fr-FR" sz="1400" b="0" i="0" u="none" strike="noStrike" kern="0" cap="none" spc="0" normalizeH="0" baseline="0" noProof="0" dirty="0" smtClean="0">
              <a:ln>
                <a:noFill/>
              </a:ln>
              <a:solidFill>
                <a:srgbClr val="4D4D4D"/>
              </a:solidFill>
              <a:effectLst/>
              <a:uLnTx/>
              <a:uFillTx/>
              <a:latin typeface="Arial" pitchFamily="34" charset="0"/>
              <a:cs typeface="Arial" pitchFamily="34" charset="0"/>
            </a:endParaRPr>
          </a:p>
          <a:p>
            <a:pPr marL="890588" marR="0" lvl="2" indent="-174625" algn="l" defTabSz="914400" rtl="0" eaLnBrk="1" fontAlgn="base" latinLnBrk="0" hangingPunct="1">
              <a:lnSpc>
                <a:spcPct val="100000"/>
              </a:lnSpc>
              <a:spcBef>
                <a:spcPct val="40000"/>
              </a:spcBef>
              <a:spcAft>
                <a:spcPct val="0"/>
              </a:spcAft>
              <a:buClr>
                <a:srgbClr val="0092BB"/>
              </a:buClr>
              <a:buSzTx/>
              <a:buFontTx/>
              <a:buNone/>
              <a:tabLst/>
              <a:defRPr/>
            </a:pPr>
            <a:endParaRPr kumimoji="0" lang="fr-FR" sz="1400" b="0" i="0" u="none" strike="noStrike" kern="0" cap="none" spc="0" normalizeH="0" baseline="0" noProof="0" dirty="0" smtClean="0">
              <a:ln>
                <a:noFill/>
              </a:ln>
              <a:solidFill>
                <a:schemeClr val="tx2"/>
              </a:solidFill>
              <a:effectLst/>
              <a:uLnTx/>
              <a:uFillTx/>
              <a:latin typeface="Arial" pitchFamily="34" charset="0"/>
              <a:cs typeface="Arial" pitchFamily="34" charset="0"/>
            </a:endParaRPr>
          </a:p>
          <a:p>
            <a:pPr marL="176213" marR="0" lvl="0" indent="-176213" algn="l" defTabSz="914400" rtl="0" eaLnBrk="1" fontAlgn="base" latinLnBrk="0" hangingPunct="1">
              <a:lnSpc>
                <a:spcPct val="100000"/>
              </a:lnSpc>
              <a:spcBef>
                <a:spcPct val="20000"/>
              </a:spcBef>
              <a:spcAft>
                <a:spcPct val="0"/>
              </a:spcAft>
              <a:buClr>
                <a:srgbClr val="5D004A"/>
              </a:buClr>
              <a:buSzTx/>
              <a:buFontTx/>
              <a:buNone/>
              <a:tabLst/>
              <a:defRPr/>
            </a:pPr>
            <a:endParaRPr kumimoji="0" lang="fr-FR" sz="2400" b="1" i="0" u="none" strike="noStrike" kern="0" cap="none" spc="0" normalizeH="0" baseline="0" noProof="0" dirty="0">
              <a:ln>
                <a:noFill/>
              </a:ln>
              <a:solidFill>
                <a:srgbClr val="4D4D4D"/>
              </a:solidFill>
              <a:effectLst/>
              <a:uLnTx/>
              <a:uFillTx/>
              <a:latin typeface="+mn-lt"/>
              <a:ea typeface="+mn-ea"/>
              <a:cs typeface="+mn-cs"/>
            </a:endParaRPr>
          </a:p>
        </p:txBody>
      </p:sp>
      <p:sp>
        <p:nvSpPr>
          <p:cNvPr id="9" name="Titre 1"/>
          <p:cNvSpPr txBox="1">
            <a:spLocks/>
          </p:cNvSpPr>
          <p:nvPr/>
        </p:nvSpPr>
        <p:spPr bwMode="auto">
          <a:xfrm>
            <a:off x="1469876" y="0"/>
            <a:ext cx="7546108"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dirty="0" smtClean="0">
                <a:solidFill>
                  <a:schemeClr val="bg1"/>
                </a:solidFill>
                <a:latin typeface="Arial" pitchFamily="34" charset="0"/>
                <a:ea typeface="+mj-ea"/>
                <a:cs typeface="Arial" pitchFamily="34" charset="0"/>
              </a:rPr>
              <a:t>Offre : </a:t>
            </a:r>
            <a:r>
              <a:rPr kumimoji="0" lang="fr-FR" sz="2600" b="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Espaces de réunion intégrés</a:t>
            </a:r>
            <a:r>
              <a:rPr kumimoji="0" lang="fr-FR" sz="2600" b="1" u="none" strike="noStrike" kern="1200" cap="none" spc="0" normalizeH="0" noProof="0" dirty="0" smtClean="0">
                <a:ln>
                  <a:noFill/>
                </a:ln>
                <a:solidFill>
                  <a:schemeClr val="bg1"/>
                </a:solidFill>
                <a:effectLst/>
                <a:uLnTx/>
                <a:uFillTx/>
                <a:latin typeface="Arial" pitchFamily="34" charset="0"/>
                <a:ea typeface="+mj-ea"/>
                <a:cs typeface="Arial" pitchFamily="34" charset="0"/>
              </a:rPr>
              <a:t> à un hébergement</a:t>
            </a:r>
            <a:r>
              <a:rPr kumimoji="0" lang="fr-FR" sz="2600" b="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fr-FR" sz="2600" b="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2742985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3"/>
          <p:cNvGraphicFramePr>
            <a:graphicFrameLocks/>
          </p:cNvGraphicFramePr>
          <p:nvPr>
            <p:extLst>
              <p:ext uri="{D42A27DB-BD31-4B8C-83A1-F6EECF244321}">
                <p14:modId xmlns="" xmlns:p14="http://schemas.microsoft.com/office/powerpoint/2010/main" val="1315413289"/>
              </p:ext>
            </p:extLst>
          </p:nvPr>
        </p:nvGraphicFramePr>
        <p:xfrm>
          <a:off x="332509" y="1672961"/>
          <a:ext cx="8417854" cy="4558826"/>
        </p:xfrm>
        <a:graphic>
          <a:graphicData uri="http://schemas.openxmlformats.org/drawingml/2006/table">
            <a:tbl>
              <a:tblPr firstRow="1" bandRow="1">
                <a:tableStyleId>{5C22544A-7EE6-4342-B048-85BDC9FD1C3A}</a:tableStyleId>
              </a:tblPr>
              <a:tblGrid>
                <a:gridCol w="1663200"/>
                <a:gridCol w="1144800"/>
                <a:gridCol w="1267404"/>
                <a:gridCol w="1371600"/>
                <a:gridCol w="1663675"/>
                <a:gridCol w="1307175"/>
              </a:tblGrid>
              <a:tr h="741386">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Etablissement</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Superficie totale des salles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maximale en mode classe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maximale en mode cocktail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d’hébergement  </a:t>
                      </a:r>
                    </a:p>
                    <a:p>
                      <a:pPr marL="0" algn="ctr" defTabSz="914400" rtl="0" eaLnBrk="1" fontAlgn="ctr" latinLnBrk="0" hangingPunct="1"/>
                      <a:r>
                        <a:rPr lang="fr-FR" sz="1400" b="0" i="0" u="none" strike="noStrike" kern="1200" dirty="0" smtClean="0">
                          <a:solidFill>
                            <a:schemeClr val="bg1"/>
                          </a:solidFill>
                          <a:latin typeface="Arial"/>
                          <a:ea typeface="+mn-ea"/>
                          <a:cs typeface="+mn-cs"/>
                        </a:rPr>
                        <a:t>(en chambres)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Activité  restauration</a:t>
                      </a:r>
                    </a:p>
                  </a:txBody>
                  <a:tcPr anchor="ctr">
                    <a:solidFill>
                      <a:srgbClr val="00A6C8"/>
                    </a:solidFill>
                  </a:tcPr>
                </a:tc>
              </a:tr>
              <a:tr h="288000">
                <a:tc>
                  <a:txBody>
                    <a:bodyPr/>
                    <a:lstStyle/>
                    <a:p>
                      <a:pPr algn="ctr" rtl="0" fontAlgn="b"/>
                      <a:r>
                        <a:rPr lang="fr-FR" sz="1200" b="0" i="0" u="none" strike="noStrike" dirty="0">
                          <a:solidFill>
                            <a:srgbClr val="000000"/>
                          </a:solidFill>
                          <a:latin typeface="Arial"/>
                        </a:rPr>
                        <a:t>SOLEIL ET </a:t>
                      </a:r>
                      <a:r>
                        <a:rPr lang="fr-FR" sz="1200" b="0" i="0" u="none" strike="noStrike" dirty="0" smtClean="0">
                          <a:solidFill>
                            <a:srgbClr val="000000"/>
                          </a:solidFill>
                          <a:latin typeface="Arial"/>
                        </a:rPr>
                        <a:t>JARDIN</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290</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NC</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NC</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NC</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NC</a:t>
                      </a:r>
                    </a:p>
                  </a:txBody>
                  <a:tcPr marL="0" marR="0" marT="0" marB="0" anchor="ctr">
                    <a:solidFill>
                      <a:srgbClr val="B7DEE8"/>
                    </a:solidFill>
                  </a:tcPr>
                </a:tc>
              </a:tr>
              <a:tr h="288000">
                <a:tc>
                  <a:txBody>
                    <a:bodyPr/>
                    <a:lstStyle/>
                    <a:p>
                      <a:pPr algn="ctr" rtl="0" fontAlgn="b"/>
                      <a:r>
                        <a:rPr lang="fr-FR" sz="1200" b="0" i="0" u="none" strike="noStrike" dirty="0" err="1">
                          <a:solidFill>
                            <a:srgbClr val="000000"/>
                          </a:solidFill>
                          <a:latin typeface="Arial"/>
                        </a:rPr>
                        <a:t>OTELIA</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280</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80</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180</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123</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Oui</a:t>
                      </a:r>
                    </a:p>
                  </a:txBody>
                  <a:tcPr marL="0" marR="0" marT="0" marB="0" anchor="ctr">
                    <a:solidFill>
                      <a:srgbClr val="E7F3F4"/>
                    </a:solidFill>
                  </a:tcPr>
                </a:tc>
              </a:tr>
              <a:tr h="288000">
                <a:tc>
                  <a:txBody>
                    <a:bodyPr/>
                    <a:lstStyle/>
                    <a:p>
                      <a:pPr algn="ctr" rtl="0" fontAlgn="b"/>
                      <a:r>
                        <a:rPr lang="fr-FR" sz="1200" b="0" i="0" u="none" strike="noStrike" dirty="0">
                          <a:solidFill>
                            <a:srgbClr val="000000"/>
                          </a:solidFill>
                          <a:latin typeface="Arial"/>
                        </a:rPr>
                        <a:t>LA NOUVELLE </a:t>
                      </a:r>
                      <a:r>
                        <a:rPr lang="fr-FR" sz="1200" b="0" i="0" u="none" strike="noStrike" dirty="0" smtClean="0">
                          <a:solidFill>
                            <a:srgbClr val="000000"/>
                          </a:solidFill>
                          <a:latin typeface="Arial"/>
                        </a:rPr>
                        <a:t>PASSERELLE</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268</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NC</a:t>
                      </a:r>
                    </a:p>
                  </a:txBody>
                  <a:tcPr marL="0" marR="0" marT="0" marB="0" anchor="ctr">
                    <a:solidFill>
                      <a:srgbClr val="B7DEE8"/>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NC</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NC</a:t>
                      </a:r>
                    </a:p>
                  </a:txBody>
                  <a:tcPr marL="0" marR="0" marT="0" marB="0" anchor="ctr">
                    <a:solidFill>
                      <a:srgbClr val="B7DEE8"/>
                    </a:solidFill>
                  </a:tcPr>
                </a:tc>
              </a:tr>
              <a:tr h="288000">
                <a:tc>
                  <a:txBody>
                    <a:bodyPr/>
                    <a:lstStyle/>
                    <a:p>
                      <a:pPr algn="ctr" rtl="0" fontAlgn="b"/>
                      <a:r>
                        <a:rPr lang="fr-FR" sz="1200" b="0" i="0" u="none" strike="noStrike" dirty="0">
                          <a:solidFill>
                            <a:srgbClr val="000000"/>
                          </a:solidFill>
                          <a:latin typeface="Arial"/>
                        </a:rPr>
                        <a:t>CAMPANILE LYON PART-DIEU  </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250</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60</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120</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172</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Oui</a:t>
                      </a:r>
                    </a:p>
                  </a:txBody>
                  <a:tcPr marL="0" marR="0" marT="0" marB="0" anchor="ctr">
                    <a:solidFill>
                      <a:srgbClr val="E7F3F4"/>
                    </a:solidFill>
                  </a:tcPr>
                </a:tc>
              </a:tr>
              <a:tr h="288000">
                <a:tc>
                  <a:txBody>
                    <a:bodyPr/>
                    <a:lstStyle/>
                    <a:p>
                      <a:pPr algn="ctr" rtl="0" fontAlgn="b"/>
                      <a:r>
                        <a:rPr lang="fr-FR" sz="1200" b="0" i="0" u="none" strike="noStrike" dirty="0">
                          <a:solidFill>
                            <a:srgbClr val="000000"/>
                          </a:solidFill>
                          <a:latin typeface="Arial"/>
                        </a:rPr>
                        <a:t>FORUM </a:t>
                      </a:r>
                      <a:r>
                        <a:rPr lang="fr-FR" sz="1200" b="0" i="0" u="none" strike="noStrike" dirty="0" smtClean="0">
                          <a:solidFill>
                            <a:srgbClr val="000000"/>
                          </a:solidFill>
                          <a:latin typeface="Arial"/>
                        </a:rPr>
                        <a:t>HOTEL</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250</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NC</a:t>
                      </a:r>
                    </a:p>
                  </a:txBody>
                  <a:tcPr marL="0" marR="0" marT="0" marB="0" anchor="ctr">
                    <a:solidFill>
                      <a:srgbClr val="B7DEE8"/>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NC</a:t>
                      </a:r>
                    </a:p>
                  </a:txBody>
                  <a:tcPr marL="0" marR="0" marT="0" marB="0" anchor="ctr">
                    <a:solidFill>
                      <a:srgbClr val="B7DEE8"/>
                    </a:solidFill>
                  </a:tcPr>
                </a:tc>
              </a:tr>
              <a:tr h="288000">
                <a:tc>
                  <a:txBody>
                    <a:bodyPr/>
                    <a:lstStyle/>
                    <a:p>
                      <a:pPr algn="ctr" rtl="0" fontAlgn="b"/>
                      <a:r>
                        <a:rPr lang="fr-FR" sz="1200" b="0" i="0" u="none" strike="noStrike" dirty="0">
                          <a:solidFill>
                            <a:srgbClr val="000000"/>
                          </a:solidFill>
                          <a:latin typeface="Arial"/>
                        </a:rPr>
                        <a:t>BEST WESTERN </a:t>
                      </a:r>
                      <a:r>
                        <a:rPr lang="fr-FR" sz="1200" b="0" i="0" u="none" strike="noStrike" dirty="0" smtClean="0">
                          <a:solidFill>
                            <a:srgbClr val="000000"/>
                          </a:solidFill>
                          <a:latin typeface="Arial"/>
                        </a:rPr>
                        <a:t>SAPHIR</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235</a:t>
                      </a: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r>
              <a:tr h="288000">
                <a:tc>
                  <a:txBody>
                    <a:bodyPr/>
                    <a:lstStyle/>
                    <a:p>
                      <a:pPr algn="ctr" rtl="0" fontAlgn="b"/>
                      <a:r>
                        <a:rPr lang="fr-FR" sz="1200" b="0" i="0" u="none" strike="noStrike" dirty="0">
                          <a:solidFill>
                            <a:srgbClr val="000000"/>
                          </a:solidFill>
                          <a:latin typeface="Arial"/>
                        </a:rPr>
                        <a:t>LA TOUR </a:t>
                      </a:r>
                      <a:r>
                        <a:rPr lang="fr-FR" sz="1200" b="0" i="0" u="none" strike="noStrike" dirty="0" smtClean="0">
                          <a:solidFill>
                            <a:srgbClr val="000000"/>
                          </a:solidFill>
                          <a:latin typeface="Arial"/>
                        </a:rPr>
                        <a:t>ROSE</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220</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NC</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NC</a:t>
                      </a:r>
                    </a:p>
                  </a:txBody>
                  <a:tcPr marL="0" marR="0" marT="0" marB="0" anchor="ctr">
                    <a:solidFill>
                      <a:srgbClr val="B7DEE8"/>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r>
              <a:tr h="288000">
                <a:tc>
                  <a:txBody>
                    <a:bodyPr/>
                    <a:lstStyle/>
                    <a:p>
                      <a:pPr algn="ctr" rtl="0" fontAlgn="b"/>
                      <a:r>
                        <a:rPr lang="fr-FR" sz="1200" b="0" i="0" u="none" strike="noStrike" dirty="0">
                          <a:solidFill>
                            <a:srgbClr val="000000"/>
                          </a:solidFill>
                          <a:latin typeface="Arial"/>
                        </a:rPr>
                        <a:t>KYRIAD LYON </a:t>
                      </a:r>
                      <a:r>
                        <a:rPr lang="fr-FR" sz="1200" b="0" i="0" u="none" strike="noStrike" dirty="0" smtClean="0">
                          <a:solidFill>
                            <a:srgbClr val="000000"/>
                          </a:solidFill>
                          <a:latin typeface="Arial"/>
                        </a:rPr>
                        <a:t>PERRACHE</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216</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78</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200</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160</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Oui</a:t>
                      </a:r>
                    </a:p>
                  </a:txBody>
                  <a:tcPr marL="0" marR="0" marT="0" marB="0" anchor="ctr">
                    <a:solidFill>
                      <a:srgbClr val="E7F3F4"/>
                    </a:solidFill>
                  </a:tcPr>
                </a:tc>
              </a:tr>
              <a:tr h="288000">
                <a:tc>
                  <a:txBody>
                    <a:bodyPr/>
                    <a:lstStyle/>
                    <a:p>
                      <a:pPr algn="ctr" rtl="0" fontAlgn="b"/>
                      <a:r>
                        <a:rPr lang="fr-FR" sz="1200" b="0" i="0" u="none" strike="noStrike">
                          <a:solidFill>
                            <a:srgbClr val="000000"/>
                          </a:solidFill>
                          <a:latin typeface="Arial"/>
                        </a:rPr>
                        <a:t>B4 GRAND HOTEL</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210</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105</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80</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140</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Oui</a:t>
                      </a:r>
                    </a:p>
                  </a:txBody>
                  <a:tcPr marL="0" marR="0" marT="0" marB="0" anchor="ctr">
                    <a:solidFill>
                      <a:srgbClr val="B7DEE8"/>
                    </a:solidFill>
                  </a:tcPr>
                </a:tc>
              </a:tr>
              <a:tr h="288000">
                <a:tc>
                  <a:txBody>
                    <a:bodyPr/>
                    <a:lstStyle/>
                    <a:p>
                      <a:pPr algn="ctr" rtl="0" fontAlgn="b"/>
                      <a:r>
                        <a:rPr lang="en-US" sz="1200" b="0" i="0" u="none" strike="noStrike" dirty="0">
                          <a:solidFill>
                            <a:srgbClr val="000000"/>
                          </a:solidFill>
                          <a:latin typeface="Arial"/>
                        </a:rPr>
                        <a:t>HOLIDAY INN GARDEN COURT LYON-VILLEURBANNE</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210</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80</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180</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79</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Oui</a:t>
                      </a:r>
                    </a:p>
                  </a:txBody>
                  <a:tcPr marL="0" marR="0" marT="0" marB="0" anchor="ctr">
                    <a:solidFill>
                      <a:srgbClr val="E7F3F4"/>
                    </a:solidFill>
                  </a:tcPr>
                </a:tc>
              </a:tr>
              <a:tr h="288000">
                <a:tc>
                  <a:txBody>
                    <a:bodyPr/>
                    <a:lstStyle/>
                    <a:p>
                      <a:pPr algn="ctr" rtl="0" fontAlgn="b"/>
                      <a:r>
                        <a:rPr lang="fr-FR" sz="1200" b="0" i="0" u="none" strike="noStrike" dirty="0">
                          <a:solidFill>
                            <a:srgbClr val="000000"/>
                          </a:solidFill>
                          <a:latin typeface="Arial"/>
                        </a:rPr>
                        <a:t>HOTEL DES </a:t>
                      </a:r>
                      <a:r>
                        <a:rPr lang="fr-FR" sz="1200" b="0" i="0" u="none" strike="noStrike" dirty="0" err="1">
                          <a:solidFill>
                            <a:srgbClr val="000000"/>
                          </a:solidFill>
                          <a:latin typeface="Arial"/>
                        </a:rPr>
                        <a:t>BAROLLES</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199</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49</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140</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38</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Oui</a:t>
                      </a:r>
                    </a:p>
                  </a:txBody>
                  <a:tcPr marL="0" marR="0" marT="0" marB="0" anchor="ctr">
                    <a:solidFill>
                      <a:srgbClr val="B7DEE8"/>
                    </a:solidFill>
                  </a:tcPr>
                </a:tc>
              </a:tr>
            </a:tbl>
          </a:graphicData>
        </a:graphic>
      </p:graphicFrame>
      <p:sp>
        <p:nvSpPr>
          <p:cNvPr id="5" name="Titre 1"/>
          <p:cNvSpPr txBox="1">
            <a:spLocks/>
          </p:cNvSpPr>
          <p:nvPr/>
        </p:nvSpPr>
        <p:spPr bwMode="auto">
          <a:xfrm>
            <a:off x="1469876" y="0"/>
            <a:ext cx="7546108"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dirty="0" smtClean="0">
                <a:solidFill>
                  <a:schemeClr val="bg1"/>
                </a:solidFill>
                <a:latin typeface="Arial" pitchFamily="34" charset="0"/>
                <a:ea typeface="+mj-ea"/>
                <a:cs typeface="Arial" pitchFamily="34" charset="0"/>
              </a:rPr>
              <a:t>Offre : </a:t>
            </a:r>
            <a:r>
              <a:rPr kumimoji="0" lang="fr-FR" sz="2600" b="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Espaces de réunion intégrés</a:t>
            </a:r>
            <a:r>
              <a:rPr kumimoji="0" lang="fr-FR" sz="2600" b="1" u="none" strike="noStrike" kern="1200" cap="none" spc="0" normalizeH="0" noProof="0" dirty="0" smtClean="0">
                <a:ln>
                  <a:noFill/>
                </a:ln>
                <a:solidFill>
                  <a:schemeClr val="bg1"/>
                </a:solidFill>
                <a:effectLst/>
                <a:uLnTx/>
                <a:uFillTx/>
                <a:latin typeface="Arial" pitchFamily="34" charset="0"/>
                <a:ea typeface="+mj-ea"/>
                <a:cs typeface="Arial" pitchFamily="34" charset="0"/>
              </a:rPr>
              <a:t> à un hébergement</a:t>
            </a:r>
            <a:r>
              <a:rPr kumimoji="0" lang="fr-FR" sz="2600" b="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fr-FR" sz="2600" b="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Espace réservé du contenu 2"/>
          <p:cNvSpPr txBox="1">
            <a:spLocks/>
          </p:cNvSpPr>
          <p:nvPr/>
        </p:nvSpPr>
        <p:spPr bwMode="auto">
          <a:xfrm>
            <a:off x="299957" y="1303565"/>
            <a:ext cx="7243844" cy="3606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76213" marR="0" lvl="0" indent="-176213" algn="l" defTabSz="914400" rtl="0" eaLnBrk="1" fontAlgn="base" latinLnBrk="0" hangingPunct="1">
              <a:lnSpc>
                <a:spcPct val="100000"/>
              </a:lnSpc>
              <a:spcBef>
                <a:spcPct val="20000"/>
              </a:spcBef>
              <a:spcAft>
                <a:spcPct val="0"/>
              </a:spcAft>
              <a:buClr>
                <a:srgbClr val="00A6C8"/>
              </a:buClr>
              <a:buSzTx/>
              <a:buFont typeface="Wingdings" pitchFamily="2" charset="2"/>
              <a:buChar char="Ø"/>
              <a:tabLst/>
              <a:defRPr/>
            </a:pPr>
            <a:r>
              <a:rPr kumimoji="0" lang="fr-FR" sz="1600" b="1" i="0" u="none" strike="noStrike" kern="0" cap="none" spc="0" normalizeH="0" baseline="0" noProof="0" dirty="0" smtClean="0">
                <a:ln>
                  <a:noFill/>
                </a:ln>
                <a:solidFill>
                  <a:srgbClr val="4D4D4D"/>
                </a:solidFill>
                <a:effectLst/>
                <a:uLnTx/>
                <a:uFillTx/>
                <a:latin typeface="Arial" pitchFamily="34" charset="0"/>
                <a:ea typeface="+mn-ea"/>
                <a:cs typeface="Arial" pitchFamily="34" charset="0"/>
              </a:rPr>
              <a:t> Espaces de réunions intégrés à un </a:t>
            </a:r>
            <a:r>
              <a:rPr kumimoji="0" lang="fr-FR" sz="1600" b="1" i="0" u="none" strike="noStrike" kern="0" cap="none" spc="0" normalizeH="0" baseline="0" noProof="0" dirty="0" smtClean="0">
                <a:ln>
                  <a:noFill/>
                </a:ln>
                <a:solidFill>
                  <a:srgbClr val="4D4D4D"/>
                </a:solidFill>
                <a:effectLst/>
                <a:uLnTx/>
                <a:uFillTx/>
                <a:latin typeface="+mj-lt"/>
                <a:ea typeface="+mn-ea"/>
                <a:cs typeface="Arial" pitchFamily="34" charset="0"/>
              </a:rPr>
              <a:t>hébergement (suite)</a:t>
            </a:r>
            <a:endParaRPr kumimoji="0" lang="fr-FR" sz="1400" b="0" i="0" u="none" strike="noStrike" kern="0" cap="none" spc="0" normalizeH="0" baseline="0" noProof="0" dirty="0" smtClean="0">
              <a:ln>
                <a:noFill/>
              </a:ln>
              <a:solidFill>
                <a:srgbClr val="4D4D4D"/>
              </a:solidFill>
              <a:effectLst/>
              <a:uLnTx/>
              <a:uFillTx/>
              <a:latin typeface="Arial" pitchFamily="34" charset="0"/>
              <a:cs typeface="Arial" pitchFamily="34" charset="0"/>
            </a:endParaRPr>
          </a:p>
          <a:p>
            <a:pPr marL="890588" marR="0" lvl="2" indent="-174625" algn="l" defTabSz="914400" rtl="0" eaLnBrk="1" fontAlgn="base" latinLnBrk="0" hangingPunct="1">
              <a:lnSpc>
                <a:spcPct val="100000"/>
              </a:lnSpc>
              <a:spcBef>
                <a:spcPct val="40000"/>
              </a:spcBef>
              <a:spcAft>
                <a:spcPct val="0"/>
              </a:spcAft>
              <a:buClr>
                <a:srgbClr val="0092BB"/>
              </a:buClr>
              <a:buSzTx/>
              <a:buFontTx/>
              <a:buNone/>
              <a:tabLst/>
              <a:defRPr/>
            </a:pPr>
            <a:endParaRPr kumimoji="0" lang="fr-FR" sz="1400" b="0" i="0" u="none" strike="noStrike" kern="0" cap="none" spc="0" normalizeH="0" baseline="0" noProof="0" dirty="0" smtClean="0">
              <a:ln>
                <a:noFill/>
              </a:ln>
              <a:solidFill>
                <a:schemeClr val="tx2"/>
              </a:solidFill>
              <a:effectLst/>
              <a:uLnTx/>
              <a:uFillTx/>
              <a:latin typeface="Arial" pitchFamily="34" charset="0"/>
              <a:cs typeface="Arial" pitchFamily="34" charset="0"/>
            </a:endParaRPr>
          </a:p>
          <a:p>
            <a:pPr marL="176213" marR="0" lvl="0" indent="-176213" algn="l" defTabSz="914400" rtl="0" eaLnBrk="1" fontAlgn="base" latinLnBrk="0" hangingPunct="1">
              <a:lnSpc>
                <a:spcPct val="100000"/>
              </a:lnSpc>
              <a:spcBef>
                <a:spcPct val="20000"/>
              </a:spcBef>
              <a:spcAft>
                <a:spcPct val="0"/>
              </a:spcAft>
              <a:buClr>
                <a:srgbClr val="5D004A"/>
              </a:buClr>
              <a:buSzTx/>
              <a:buFontTx/>
              <a:buNone/>
              <a:tabLst/>
              <a:defRPr/>
            </a:pPr>
            <a:endParaRPr kumimoji="0" lang="fr-FR" sz="2400" b="1" i="0" u="none" strike="noStrike" kern="0" cap="none" spc="0" normalizeH="0" baseline="0" noProof="0" dirty="0">
              <a:ln>
                <a:noFill/>
              </a:ln>
              <a:solidFill>
                <a:srgbClr val="4D4D4D"/>
              </a:solidFill>
              <a:effectLst/>
              <a:uLnTx/>
              <a:uFillTx/>
              <a:latin typeface="+mn-lt"/>
              <a:ea typeface="+mn-ea"/>
              <a:cs typeface="+mn-cs"/>
            </a:endParaRPr>
          </a:p>
        </p:txBody>
      </p:sp>
    </p:spTree>
    <p:extLst>
      <p:ext uri="{BB962C8B-B14F-4D97-AF65-F5344CB8AC3E}">
        <p14:creationId xmlns="" xmlns:p14="http://schemas.microsoft.com/office/powerpoint/2010/main" val="1893283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3"/>
          <p:cNvGraphicFramePr>
            <a:graphicFrameLocks/>
          </p:cNvGraphicFramePr>
          <p:nvPr>
            <p:extLst>
              <p:ext uri="{D42A27DB-BD31-4B8C-83A1-F6EECF244321}">
                <p14:modId xmlns="" xmlns:p14="http://schemas.microsoft.com/office/powerpoint/2010/main" val="1315413289"/>
              </p:ext>
            </p:extLst>
          </p:nvPr>
        </p:nvGraphicFramePr>
        <p:xfrm>
          <a:off x="332509" y="1672961"/>
          <a:ext cx="8417854" cy="4453706"/>
        </p:xfrm>
        <a:graphic>
          <a:graphicData uri="http://schemas.openxmlformats.org/drawingml/2006/table">
            <a:tbl>
              <a:tblPr firstRow="1" bandRow="1">
                <a:tableStyleId>{5C22544A-7EE6-4342-B048-85BDC9FD1C3A}</a:tableStyleId>
              </a:tblPr>
              <a:tblGrid>
                <a:gridCol w="1663200"/>
                <a:gridCol w="1144800"/>
                <a:gridCol w="1267404"/>
                <a:gridCol w="1371600"/>
                <a:gridCol w="1663675"/>
                <a:gridCol w="1307175"/>
              </a:tblGrid>
              <a:tr h="741386">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Etablissement</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Superficie totale des salles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maximale en mode classe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maximale en mode cocktail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d’hébergement  </a:t>
                      </a:r>
                    </a:p>
                    <a:p>
                      <a:pPr marL="0" algn="ctr" defTabSz="914400" rtl="0" eaLnBrk="1" fontAlgn="ctr" latinLnBrk="0" hangingPunct="1"/>
                      <a:r>
                        <a:rPr lang="fr-FR" sz="1400" b="0" i="0" u="none" strike="noStrike" kern="1200" dirty="0" smtClean="0">
                          <a:solidFill>
                            <a:schemeClr val="bg1"/>
                          </a:solidFill>
                          <a:latin typeface="Arial"/>
                          <a:ea typeface="+mn-ea"/>
                          <a:cs typeface="+mn-cs"/>
                        </a:rPr>
                        <a:t>(en chambres)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Activité  restauration</a:t>
                      </a:r>
                    </a:p>
                  </a:txBody>
                  <a:tcPr anchor="ctr">
                    <a:solidFill>
                      <a:srgbClr val="00A6C8"/>
                    </a:solidFill>
                  </a:tcPr>
                </a:tc>
              </a:tr>
              <a:tr h="288000">
                <a:tc>
                  <a:txBody>
                    <a:bodyPr/>
                    <a:lstStyle/>
                    <a:p>
                      <a:pPr algn="ctr" rtl="0" fontAlgn="b"/>
                      <a:r>
                        <a:rPr lang="fr-FR" sz="1200" b="0" i="0" u="none" strike="noStrike" dirty="0">
                          <a:solidFill>
                            <a:srgbClr val="000000"/>
                          </a:solidFill>
                          <a:latin typeface="Arial"/>
                        </a:rPr>
                        <a:t>CAMPANILE </a:t>
                      </a:r>
                      <a:r>
                        <a:rPr lang="fr-FR" sz="1200" b="0" i="0" u="none" strike="noStrike" dirty="0" smtClean="0">
                          <a:solidFill>
                            <a:srgbClr val="000000"/>
                          </a:solidFill>
                          <a:latin typeface="Arial"/>
                        </a:rPr>
                        <a:t>TASSIN</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180</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70</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180</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101</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Oui</a:t>
                      </a:r>
                    </a:p>
                  </a:txBody>
                  <a:tcPr marL="0" marR="0" marT="0" marB="0" anchor="ctr">
                    <a:solidFill>
                      <a:srgbClr val="B7DEE8"/>
                    </a:solidFill>
                  </a:tcPr>
                </a:tc>
              </a:tr>
              <a:tr h="288000">
                <a:tc>
                  <a:txBody>
                    <a:bodyPr/>
                    <a:lstStyle/>
                    <a:p>
                      <a:pPr algn="ctr" rtl="0" fontAlgn="b"/>
                      <a:r>
                        <a:rPr lang="fr-FR" sz="1200" b="0" i="0" u="none" strike="noStrike" dirty="0">
                          <a:solidFill>
                            <a:srgbClr val="000000"/>
                          </a:solidFill>
                          <a:latin typeface="Arial"/>
                        </a:rPr>
                        <a:t>VILLA </a:t>
                      </a:r>
                      <a:r>
                        <a:rPr lang="fr-FR" sz="1200" b="0" i="0" u="none" strike="noStrike" dirty="0" smtClean="0">
                          <a:solidFill>
                            <a:srgbClr val="000000"/>
                          </a:solidFill>
                          <a:latin typeface="Arial"/>
                        </a:rPr>
                        <a:t>FLORENTINE</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170</a:t>
                      </a: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a:solidFill>
                            <a:srgbClr val="000000"/>
                          </a:solidFill>
                          <a:latin typeface="Arial"/>
                        </a:rPr>
                        <a:t>NC</a:t>
                      </a:r>
                    </a:p>
                  </a:txBody>
                  <a:tcPr marL="0" marR="0" marT="0" marB="0" anchor="ctr">
                    <a:solidFill>
                      <a:srgbClr val="E7F3F4"/>
                    </a:solidFill>
                  </a:tcPr>
                </a:tc>
              </a:tr>
              <a:tr h="288000">
                <a:tc>
                  <a:txBody>
                    <a:bodyPr/>
                    <a:lstStyle/>
                    <a:p>
                      <a:pPr algn="ctr" rtl="0" fontAlgn="ctr"/>
                      <a:r>
                        <a:rPr lang="fr-FR" sz="1200" b="0" i="0" u="none" strike="noStrike" dirty="0" smtClean="0">
                          <a:solidFill>
                            <a:srgbClr val="000000"/>
                          </a:solidFill>
                          <a:latin typeface="Arial"/>
                        </a:rPr>
                        <a:t>CERCLE </a:t>
                      </a:r>
                      <a:r>
                        <a:rPr lang="fr-FR" sz="1200" b="0" i="0" u="none" strike="noStrike" dirty="0" err="1" smtClean="0">
                          <a:solidFill>
                            <a:srgbClr val="000000"/>
                          </a:solidFill>
                          <a:latin typeface="Arial"/>
                        </a:rPr>
                        <a:t>VILLEMANZY</a:t>
                      </a:r>
                      <a:r>
                        <a:rPr lang="fr-FR" sz="1200" b="0" i="0" u="none" strike="noStrike" dirty="0" smtClean="0">
                          <a:solidFill>
                            <a:srgbClr val="000000"/>
                          </a:solidFill>
                          <a:latin typeface="Arial"/>
                        </a:rPr>
                        <a:t> </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ctr"/>
                      <a:r>
                        <a:rPr lang="fr-FR" sz="1200" b="0" i="0" u="none" strike="noStrike">
                          <a:solidFill>
                            <a:srgbClr val="000000"/>
                          </a:solidFill>
                          <a:latin typeface="Arial"/>
                        </a:rPr>
                        <a:t>160</a:t>
                      </a:r>
                    </a:p>
                  </a:txBody>
                  <a:tcPr marL="0" marR="0" marT="0" marB="0" anchor="ctr">
                    <a:solidFill>
                      <a:srgbClr val="B7DEE8"/>
                    </a:solidFill>
                  </a:tcPr>
                </a:tc>
                <a:tc gridSpan="2">
                  <a:txBody>
                    <a:bodyPr/>
                    <a:lstStyle/>
                    <a:p>
                      <a:pPr algn="ctr" rtl="0" fontAlgn="ctr"/>
                      <a:r>
                        <a:rPr lang="fr-FR" sz="1200" b="0" i="0" u="none" strike="noStrike">
                          <a:solidFill>
                            <a:srgbClr val="000000"/>
                          </a:solidFill>
                          <a:latin typeface="Arial"/>
                        </a:rPr>
                        <a:t>60</a:t>
                      </a:r>
                    </a:p>
                  </a:txBody>
                  <a:tcPr marL="0" marR="0" marT="0" marB="0" anchor="ctr">
                    <a:solidFill>
                      <a:srgbClr val="B7DEE8"/>
                    </a:solidFill>
                  </a:tcPr>
                </a:tc>
                <a:tc hMerge="1">
                  <a:txBody>
                    <a:bodyPr/>
                    <a:lstStyle/>
                    <a:p>
                      <a:endParaRPr lang="fr-FR"/>
                    </a:p>
                  </a:txBody>
                  <a:tcPr>
                    <a:solidFill>
                      <a:srgbClr val="B7DEE8"/>
                    </a:solidFill>
                  </a:tcPr>
                </a:tc>
                <a:tc>
                  <a:txBody>
                    <a:bodyPr/>
                    <a:lstStyle/>
                    <a:p>
                      <a:pPr algn="ctr" rtl="0" fontAlgn="ctr"/>
                      <a:r>
                        <a:rPr lang="fr-FR" sz="1200" b="0" i="0" u="none" strike="noStrike">
                          <a:solidFill>
                            <a:srgbClr val="000000"/>
                          </a:solidFill>
                          <a:latin typeface="Arial"/>
                        </a:rPr>
                        <a:t>88</a:t>
                      </a:r>
                    </a:p>
                  </a:txBody>
                  <a:tcPr marL="0" marR="0" marT="0" marB="0" anchor="ctr">
                    <a:solidFill>
                      <a:srgbClr val="B7DEE8"/>
                    </a:solidFill>
                  </a:tcPr>
                </a:tc>
                <a:tc>
                  <a:txBody>
                    <a:bodyPr/>
                    <a:lstStyle/>
                    <a:p>
                      <a:pPr algn="ctr" rtl="0" fontAlgn="ctr"/>
                      <a:r>
                        <a:rPr lang="fr-FR" sz="1200" b="0" i="0" u="none" strike="noStrike" dirty="0">
                          <a:solidFill>
                            <a:srgbClr val="000000"/>
                          </a:solidFill>
                          <a:latin typeface="Arial"/>
                        </a:rPr>
                        <a:t>Oui</a:t>
                      </a:r>
                    </a:p>
                  </a:txBody>
                  <a:tcPr marL="0" marR="0" marT="0" marB="0" anchor="ctr">
                    <a:solidFill>
                      <a:srgbClr val="B7DEE8"/>
                    </a:solidFill>
                  </a:tcPr>
                </a:tc>
              </a:tr>
              <a:tr h="288000">
                <a:tc>
                  <a:txBody>
                    <a:bodyPr/>
                    <a:lstStyle/>
                    <a:p>
                      <a:pPr algn="ctr" rtl="0" fontAlgn="b"/>
                      <a:r>
                        <a:rPr lang="fr-FR" sz="1200" b="0" i="0" u="none" strike="noStrike" dirty="0">
                          <a:solidFill>
                            <a:srgbClr val="000000"/>
                          </a:solidFill>
                          <a:latin typeface="Arial"/>
                        </a:rPr>
                        <a:t>MERCURE LYON CHARBONNIERES</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160</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45</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70</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40</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Oui</a:t>
                      </a:r>
                    </a:p>
                  </a:txBody>
                  <a:tcPr marL="0" marR="0" marT="0" marB="0" anchor="ctr">
                    <a:solidFill>
                      <a:srgbClr val="E7F3F4"/>
                    </a:solidFill>
                  </a:tcPr>
                </a:tc>
              </a:tr>
              <a:tr h="288000">
                <a:tc>
                  <a:txBody>
                    <a:bodyPr/>
                    <a:lstStyle/>
                    <a:p>
                      <a:pPr algn="ctr" rtl="0" fontAlgn="b"/>
                      <a:r>
                        <a:rPr lang="fr-FR" sz="1200" b="0" i="0" u="none" strike="noStrike">
                          <a:solidFill>
                            <a:srgbClr val="000000"/>
                          </a:solidFill>
                          <a:latin typeface="Arial"/>
                        </a:rPr>
                        <a:t>MERCURE LYON LUMIERE</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160</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65</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70</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78</a:t>
                      </a:r>
                    </a:p>
                  </a:txBody>
                  <a:tcPr marL="0" marR="0" marT="0" marB="0" anchor="ctr">
                    <a:solidFill>
                      <a:srgbClr val="E7F3F4"/>
                    </a:solidFill>
                  </a:tcPr>
                </a:tc>
                <a:tc>
                  <a:txBody>
                    <a:bodyPr/>
                    <a:lstStyle/>
                    <a:p>
                      <a:pPr algn="ctr" rtl="0" fontAlgn="b"/>
                      <a:r>
                        <a:rPr lang="fr-FR" sz="1200" b="0" i="0" u="none" strike="noStrike">
                          <a:solidFill>
                            <a:srgbClr val="000000"/>
                          </a:solidFill>
                          <a:latin typeface="Arial"/>
                        </a:rPr>
                        <a:t>Oui</a:t>
                      </a:r>
                    </a:p>
                  </a:txBody>
                  <a:tcPr marL="0" marR="0" marT="0" marB="0" anchor="ctr">
                    <a:solidFill>
                      <a:srgbClr val="E7F3F4"/>
                    </a:solidFill>
                  </a:tcPr>
                </a:tc>
              </a:tr>
              <a:tr h="288000">
                <a:tc>
                  <a:txBody>
                    <a:bodyPr/>
                    <a:lstStyle/>
                    <a:p>
                      <a:pPr algn="ctr" rtl="0" fontAlgn="b"/>
                      <a:r>
                        <a:rPr lang="en-US" sz="1200" b="0" i="0" u="none" strike="noStrike" dirty="0">
                          <a:solidFill>
                            <a:srgbClr val="000000"/>
                          </a:solidFill>
                          <a:latin typeface="Arial"/>
                        </a:rPr>
                        <a:t>BEST WESTERN CREQUI LYON PART </a:t>
                      </a:r>
                      <a:r>
                        <a:rPr lang="en-US" sz="1200" b="0" i="0" u="none" strike="noStrike" dirty="0" smtClean="0">
                          <a:solidFill>
                            <a:srgbClr val="000000"/>
                          </a:solidFill>
                          <a:latin typeface="Arial"/>
                        </a:rPr>
                        <a:t>DIEU</a:t>
                      </a:r>
                      <a:endParaRPr lang="en-US"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150</a:t>
                      </a:r>
                    </a:p>
                  </a:txBody>
                  <a:tcPr marL="0" marR="0" marT="0" marB="0" anchor="ctr">
                    <a:solidFill>
                      <a:srgbClr val="B7DEE8"/>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r>
              <a:tr h="288000">
                <a:tc>
                  <a:txBody>
                    <a:bodyPr/>
                    <a:lstStyle/>
                    <a:p>
                      <a:pPr algn="ctr" rtl="0" fontAlgn="b"/>
                      <a:r>
                        <a:rPr lang="fr-FR" sz="1200" b="0" i="0" u="none" strike="noStrike">
                          <a:solidFill>
                            <a:srgbClr val="000000"/>
                          </a:solidFill>
                          <a:latin typeface="Arial"/>
                        </a:rPr>
                        <a:t>PHENIX HOTEL</a:t>
                      </a:r>
                    </a:p>
                  </a:txBody>
                  <a:tcPr marL="0" marR="0" marT="0" marB="0" anchor="ctr">
                    <a:solidFill>
                      <a:srgbClr val="E7F3F4"/>
                    </a:solidFill>
                  </a:tcPr>
                </a:tc>
                <a:tc>
                  <a:txBody>
                    <a:bodyPr/>
                    <a:lstStyle/>
                    <a:p>
                      <a:pPr algn="ctr" rtl="0" fontAlgn="b"/>
                      <a:r>
                        <a:rPr lang="fr-FR" sz="1200" b="0" i="0" u="none" strike="noStrike">
                          <a:solidFill>
                            <a:srgbClr val="000000"/>
                          </a:solidFill>
                          <a:latin typeface="Arial"/>
                        </a:rPr>
                        <a:t>150</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40</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100</a:t>
                      </a:r>
                    </a:p>
                  </a:txBody>
                  <a:tcPr marL="0" marR="0" marT="0" marB="0" anchor="ctr">
                    <a:solidFill>
                      <a:srgbClr val="E7F3F4"/>
                    </a:solidFill>
                  </a:tcPr>
                </a:tc>
                <a:tc>
                  <a:txBody>
                    <a:bodyPr/>
                    <a:lstStyle/>
                    <a:p>
                      <a:pPr algn="ctr" rtl="0" fontAlgn="b"/>
                      <a:r>
                        <a:rPr lang="fr-FR" sz="1200" b="0" i="0" u="none" strike="noStrike">
                          <a:solidFill>
                            <a:srgbClr val="000000"/>
                          </a:solidFill>
                          <a:latin typeface="Arial"/>
                        </a:rPr>
                        <a:t>36</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Non</a:t>
                      </a:r>
                    </a:p>
                  </a:txBody>
                  <a:tcPr marL="0" marR="0" marT="0" marB="0" anchor="ctr">
                    <a:solidFill>
                      <a:srgbClr val="E7F3F4"/>
                    </a:solidFill>
                  </a:tcPr>
                </a:tc>
              </a:tr>
              <a:tr h="288000">
                <a:tc>
                  <a:txBody>
                    <a:bodyPr/>
                    <a:lstStyle/>
                    <a:p>
                      <a:pPr algn="ctr" rtl="0" fontAlgn="b"/>
                      <a:r>
                        <a:rPr lang="fr-FR" sz="1200" b="0" i="0" u="none" strike="noStrike" dirty="0">
                          <a:solidFill>
                            <a:srgbClr val="000000"/>
                          </a:solidFill>
                          <a:latin typeface="Arial"/>
                        </a:rPr>
                        <a:t>NOVOTEL LYON PART DIEU</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144</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60</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100</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124</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Oui</a:t>
                      </a:r>
                    </a:p>
                  </a:txBody>
                  <a:tcPr marL="0" marR="0" marT="0" marB="0" anchor="ctr">
                    <a:solidFill>
                      <a:srgbClr val="B7DEE8"/>
                    </a:solidFill>
                  </a:tcPr>
                </a:tc>
              </a:tr>
              <a:tr h="288000">
                <a:tc>
                  <a:txBody>
                    <a:bodyPr/>
                    <a:lstStyle/>
                    <a:p>
                      <a:pPr algn="ctr" rtl="0" fontAlgn="b"/>
                      <a:r>
                        <a:rPr lang="it-IT" sz="1200" b="0" i="0" u="none" strike="noStrike" dirty="0">
                          <a:solidFill>
                            <a:srgbClr val="000000"/>
                          </a:solidFill>
                          <a:latin typeface="Arial"/>
                        </a:rPr>
                        <a:t>CAMPANILE LYON PERRACHE / LYON </a:t>
                      </a:r>
                      <a:r>
                        <a:rPr lang="it-IT" sz="1200" b="0" i="0" u="none" strike="noStrike" dirty="0" smtClean="0">
                          <a:solidFill>
                            <a:srgbClr val="000000"/>
                          </a:solidFill>
                          <a:latin typeface="Arial"/>
                        </a:rPr>
                        <a:t>CAROT</a:t>
                      </a:r>
                      <a:endParaRPr lang="it-IT"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a:solidFill>
                            <a:srgbClr val="000000"/>
                          </a:solidFill>
                          <a:latin typeface="Arial"/>
                        </a:rPr>
                        <a:t>134</a:t>
                      </a:r>
                    </a:p>
                  </a:txBody>
                  <a:tcPr marL="0" marR="0" marT="0" marB="0" anchor="ctr">
                    <a:solidFill>
                      <a:srgbClr val="E7F3F4"/>
                    </a:solidFill>
                  </a:tcPr>
                </a:tc>
                <a:tc>
                  <a:txBody>
                    <a:bodyPr/>
                    <a:lstStyle/>
                    <a:p>
                      <a:pPr algn="ctr" rtl="0" fontAlgn="b"/>
                      <a:r>
                        <a:rPr lang="fr-FR" sz="1200" b="0" i="0" u="none" strike="noStrike">
                          <a:solidFill>
                            <a:srgbClr val="000000"/>
                          </a:solidFill>
                          <a:latin typeface="Arial"/>
                        </a:rPr>
                        <a:t>NC</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NC</a:t>
                      </a: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r>
              <a:tr h="288000">
                <a:tc>
                  <a:txBody>
                    <a:bodyPr/>
                    <a:lstStyle/>
                    <a:p>
                      <a:pPr algn="ctr" rtl="0" fontAlgn="b"/>
                      <a:r>
                        <a:rPr lang="fr-FR" sz="1200" b="0" i="0" u="none" strike="noStrike" dirty="0" err="1">
                          <a:solidFill>
                            <a:srgbClr val="000000"/>
                          </a:solidFill>
                          <a:latin typeface="Arial"/>
                        </a:rPr>
                        <a:t>KYRIAD</a:t>
                      </a:r>
                      <a:r>
                        <a:rPr lang="fr-FR" sz="1200" b="0" i="0" u="none" strike="noStrike" dirty="0">
                          <a:solidFill>
                            <a:srgbClr val="000000"/>
                          </a:solidFill>
                          <a:latin typeface="Arial"/>
                        </a:rPr>
                        <a:t> SAINT </a:t>
                      </a:r>
                      <a:r>
                        <a:rPr lang="fr-FR" sz="1200" b="0" i="0" u="none" strike="noStrike" dirty="0" err="1">
                          <a:solidFill>
                            <a:srgbClr val="000000"/>
                          </a:solidFill>
                          <a:latin typeface="Arial"/>
                        </a:rPr>
                        <a:t>EXUPERY</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120</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45</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80</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83</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Oui</a:t>
                      </a:r>
                    </a:p>
                  </a:txBody>
                  <a:tcPr marL="0" marR="0" marT="0" marB="0" anchor="ctr">
                    <a:solidFill>
                      <a:srgbClr val="B7DEE8"/>
                    </a:solidFill>
                  </a:tcPr>
                </a:tc>
              </a:tr>
            </a:tbl>
          </a:graphicData>
        </a:graphic>
      </p:graphicFrame>
      <p:sp>
        <p:nvSpPr>
          <p:cNvPr id="5" name="Titre 1"/>
          <p:cNvSpPr txBox="1">
            <a:spLocks/>
          </p:cNvSpPr>
          <p:nvPr/>
        </p:nvSpPr>
        <p:spPr bwMode="auto">
          <a:xfrm>
            <a:off x="1469876" y="0"/>
            <a:ext cx="7546108"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dirty="0" smtClean="0">
                <a:solidFill>
                  <a:schemeClr val="bg1"/>
                </a:solidFill>
                <a:latin typeface="Arial" pitchFamily="34" charset="0"/>
                <a:ea typeface="+mj-ea"/>
                <a:cs typeface="Arial" pitchFamily="34" charset="0"/>
              </a:rPr>
              <a:t>Offre : </a:t>
            </a:r>
            <a:r>
              <a:rPr kumimoji="0" lang="fr-FR" sz="2600" b="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Espaces de réunion intégrés</a:t>
            </a:r>
            <a:r>
              <a:rPr kumimoji="0" lang="fr-FR" sz="2600" b="1" u="none" strike="noStrike" kern="1200" cap="none" spc="0" normalizeH="0" noProof="0" dirty="0" smtClean="0">
                <a:ln>
                  <a:noFill/>
                </a:ln>
                <a:solidFill>
                  <a:schemeClr val="bg1"/>
                </a:solidFill>
                <a:effectLst/>
                <a:uLnTx/>
                <a:uFillTx/>
                <a:latin typeface="Arial" pitchFamily="34" charset="0"/>
                <a:ea typeface="+mj-ea"/>
                <a:cs typeface="Arial" pitchFamily="34" charset="0"/>
              </a:rPr>
              <a:t> à un hébergement</a:t>
            </a:r>
            <a:r>
              <a:rPr kumimoji="0" lang="fr-FR" sz="2600" b="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fr-FR" sz="2600" b="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Espace réservé du contenu 2"/>
          <p:cNvSpPr txBox="1">
            <a:spLocks/>
          </p:cNvSpPr>
          <p:nvPr/>
        </p:nvSpPr>
        <p:spPr bwMode="auto">
          <a:xfrm>
            <a:off x="299957" y="1303565"/>
            <a:ext cx="7243844" cy="3606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76213" marR="0" lvl="0" indent="-176213" algn="l" defTabSz="914400" rtl="0" eaLnBrk="1" fontAlgn="base" latinLnBrk="0" hangingPunct="1">
              <a:lnSpc>
                <a:spcPct val="100000"/>
              </a:lnSpc>
              <a:spcBef>
                <a:spcPct val="20000"/>
              </a:spcBef>
              <a:spcAft>
                <a:spcPct val="0"/>
              </a:spcAft>
              <a:buClr>
                <a:srgbClr val="00A6C8"/>
              </a:buClr>
              <a:buSzTx/>
              <a:buFont typeface="Wingdings" pitchFamily="2" charset="2"/>
              <a:buChar char="Ø"/>
              <a:tabLst/>
              <a:defRPr/>
            </a:pPr>
            <a:r>
              <a:rPr kumimoji="0" lang="fr-FR" sz="1600" b="1" i="0" u="none" strike="noStrike" kern="0" cap="none" spc="0" normalizeH="0" baseline="0" noProof="0" dirty="0" smtClean="0">
                <a:ln>
                  <a:noFill/>
                </a:ln>
                <a:solidFill>
                  <a:srgbClr val="4D4D4D"/>
                </a:solidFill>
                <a:effectLst/>
                <a:uLnTx/>
                <a:uFillTx/>
                <a:latin typeface="Arial" pitchFamily="34" charset="0"/>
                <a:ea typeface="+mn-ea"/>
                <a:cs typeface="Arial" pitchFamily="34" charset="0"/>
              </a:rPr>
              <a:t> Espaces de réunions intégrés à un </a:t>
            </a:r>
            <a:r>
              <a:rPr kumimoji="0" lang="fr-FR" sz="1600" b="1" i="0" u="none" strike="noStrike" kern="0" cap="none" spc="0" normalizeH="0" baseline="0" noProof="0" dirty="0" smtClean="0">
                <a:ln>
                  <a:noFill/>
                </a:ln>
                <a:solidFill>
                  <a:srgbClr val="4D4D4D"/>
                </a:solidFill>
                <a:effectLst/>
                <a:uLnTx/>
                <a:uFillTx/>
                <a:latin typeface="+mj-lt"/>
                <a:ea typeface="+mn-ea"/>
                <a:cs typeface="Arial" pitchFamily="34" charset="0"/>
              </a:rPr>
              <a:t>hébergement (suite)</a:t>
            </a:r>
            <a:endParaRPr kumimoji="0" lang="fr-FR" sz="1400" b="0" i="0" u="none" strike="noStrike" kern="0" cap="none" spc="0" normalizeH="0" baseline="0" noProof="0" dirty="0" smtClean="0">
              <a:ln>
                <a:noFill/>
              </a:ln>
              <a:solidFill>
                <a:srgbClr val="4D4D4D"/>
              </a:solidFill>
              <a:effectLst/>
              <a:uLnTx/>
              <a:uFillTx/>
              <a:latin typeface="Arial" pitchFamily="34" charset="0"/>
              <a:cs typeface="Arial" pitchFamily="34" charset="0"/>
            </a:endParaRPr>
          </a:p>
          <a:p>
            <a:pPr marL="890588" marR="0" lvl="2" indent="-174625" algn="l" defTabSz="914400" rtl="0" eaLnBrk="1" fontAlgn="base" latinLnBrk="0" hangingPunct="1">
              <a:lnSpc>
                <a:spcPct val="100000"/>
              </a:lnSpc>
              <a:spcBef>
                <a:spcPct val="40000"/>
              </a:spcBef>
              <a:spcAft>
                <a:spcPct val="0"/>
              </a:spcAft>
              <a:buClr>
                <a:srgbClr val="0092BB"/>
              </a:buClr>
              <a:buSzTx/>
              <a:buFontTx/>
              <a:buNone/>
              <a:tabLst/>
              <a:defRPr/>
            </a:pPr>
            <a:endParaRPr kumimoji="0" lang="fr-FR" sz="1400" b="0" i="0" u="none" strike="noStrike" kern="0" cap="none" spc="0" normalizeH="0" baseline="0" noProof="0" dirty="0" smtClean="0">
              <a:ln>
                <a:noFill/>
              </a:ln>
              <a:solidFill>
                <a:schemeClr val="tx2"/>
              </a:solidFill>
              <a:effectLst/>
              <a:uLnTx/>
              <a:uFillTx/>
              <a:latin typeface="Arial" pitchFamily="34" charset="0"/>
              <a:cs typeface="Arial" pitchFamily="34" charset="0"/>
            </a:endParaRPr>
          </a:p>
          <a:p>
            <a:pPr marL="176213" marR="0" lvl="0" indent="-176213" algn="l" defTabSz="914400" rtl="0" eaLnBrk="1" fontAlgn="base" latinLnBrk="0" hangingPunct="1">
              <a:lnSpc>
                <a:spcPct val="100000"/>
              </a:lnSpc>
              <a:spcBef>
                <a:spcPct val="20000"/>
              </a:spcBef>
              <a:spcAft>
                <a:spcPct val="0"/>
              </a:spcAft>
              <a:buClr>
                <a:srgbClr val="5D004A"/>
              </a:buClr>
              <a:buSzTx/>
              <a:buFontTx/>
              <a:buNone/>
              <a:tabLst/>
              <a:defRPr/>
            </a:pPr>
            <a:endParaRPr kumimoji="0" lang="fr-FR" sz="2400" b="1" i="0" u="none" strike="noStrike" kern="0" cap="none" spc="0" normalizeH="0" baseline="0" noProof="0" dirty="0">
              <a:ln>
                <a:noFill/>
              </a:ln>
              <a:solidFill>
                <a:srgbClr val="4D4D4D"/>
              </a:solidFill>
              <a:effectLst/>
              <a:uLnTx/>
              <a:uFillTx/>
              <a:latin typeface="+mn-lt"/>
              <a:ea typeface="+mn-ea"/>
              <a:cs typeface="+mn-cs"/>
            </a:endParaRPr>
          </a:p>
        </p:txBody>
      </p:sp>
    </p:spTree>
    <p:extLst>
      <p:ext uri="{BB962C8B-B14F-4D97-AF65-F5344CB8AC3E}">
        <p14:creationId xmlns="" xmlns:p14="http://schemas.microsoft.com/office/powerpoint/2010/main" val="1893283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3"/>
          <p:cNvGraphicFramePr>
            <a:graphicFrameLocks/>
          </p:cNvGraphicFramePr>
          <p:nvPr>
            <p:extLst>
              <p:ext uri="{D42A27DB-BD31-4B8C-83A1-F6EECF244321}">
                <p14:modId xmlns="" xmlns:p14="http://schemas.microsoft.com/office/powerpoint/2010/main" val="1315413289"/>
              </p:ext>
            </p:extLst>
          </p:nvPr>
        </p:nvGraphicFramePr>
        <p:xfrm>
          <a:off x="332509" y="1672961"/>
          <a:ext cx="8417854" cy="4193066"/>
        </p:xfrm>
        <a:graphic>
          <a:graphicData uri="http://schemas.openxmlformats.org/drawingml/2006/table">
            <a:tbl>
              <a:tblPr firstRow="1" bandRow="1">
                <a:tableStyleId>{5C22544A-7EE6-4342-B048-85BDC9FD1C3A}</a:tableStyleId>
              </a:tblPr>
              <a:tblGrid>
                <a:gridCol w="1663200"/>
                <a:gridCol w="1144800"/>
                <a:gridCol w="1267404"/>
                <a:gridCol w="1371600"/>
                <a:gridCol w="1663675"/>
                <a:gridCol w="1307175"/>
              </a:tblGrid>
              <a:tr h="741386">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Etablissement</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Superficie totale des salles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maximale en mode classe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maximale en mode cocktail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d’hébergement  </a:t>
                      </a:r>
                    </a:p>
                    <a:p>
                      <a:pPr marL="0" algn="ctr" defTabSz="914400" rtl="0" eaLnBrk="1" fontAlgn="ctr" latinLnBrk="0" hangingPunct="1"/>
                      <a:r>
                        <a:rPr lang="fr-FR" sz="1400" b="0" i="0" u="none" strike="noStrike" kern="1200" dirty="0" smtClean="0">
                          <a:solidFill>
                            <a:schemeClr val="bg1"/>
                          </a:solidFill>
                          <a:latin typeface="Arial"/>
                          <a:ea typeface="+mn-ea"/>
                          <a:cs typeface="+mn-cs"/>
                        </a:rPr>
                        <a:t>(en chambres)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Activité  restauration</a:t>
                      </a:r>
                    </a:p>
                  </a:txBody>
                  <a:tcPr anchor="ctr">
                    <a:solidFill>
                      <a:srgbClr val="00A6C8"/>
                    </a:solidFill>
                  </a:tcPr>
                </a:tc>
              </a:tr>
              <a:tr h="288000">
                <a:tc>
                  <a:txBody>
                    <a:bodyPr/>
                    <a:lstStyle/>
                    <a:p>
                      <a:pPr algn="ctr" rtl="0" fontAlgn="b"/>
                      <a:r>
                        <a:rPr lang="fr-FR" sz="1200" b="0" i="0" u="none" strike="noStrike" dirty="0" smtClean="0">
                          <a:solidFill>
                            <a:srgbClr val="000000"/>
                          </a:solidFill>
                          <a:latin typeface="Arial"/>
                        </a:rPr>
                        <a:t>CAMPANILE LYON CENTRE BERGES DU RHÔNE</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smtClean="0">
                          <a:solidFill>
                            <a:srgbClr val="000000"/>
                          </a:solidFill>
                          <a:latin typeface="Arial"/>
                        </a:rPr>
                        <a:t>107</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smtClean="0">
                          <a:solidFill>
                            <a:srgbClr val="000000"/>
                          </a:solidFill>
                          <a:latin typeface="Arial"/>
                        </a:rPr>
                        <a:t>38</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smtClean="0">
                          <a:solidFill>
                            <a:srgbClr val="000000"/>
                          </a:solidFill>
                          <a:latin typeface="Arial"/>
                        </a:rPr>
                        <a:t>50</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smtClean="0">
                          <a:solidFill>
                            <a:srgbClr val="000000"/>
                          </a:solidFill>
                          <a:latin typeface="Arial"/>
                        </a:rPr>
                        <a:t>126</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smtClean="0">
                          <a:solidFill>
                            <a:srgbClr val="000000"/>
                          </a:solidFill>
                          <a:latin typeface="Arial"/>
                        </a:rPr>
                        <a:t>NON</a:t>
                      </a:r>
                      <a:endParaRPr lang="fr-FR" sz="1200" b="0" i="0" u="none" strike="noStrike" dirty="0">
                        <a:solidFill>
                          <a:srgbClr val="000000"/>
                        </a:solidFill>
                        <a:latin typeface="Arial"/>
                      </a:endParaRPr>
                    </a:p>
                  </a:txBody>
                  <a:tcPr marL="0" marR="0" marT="0" marB="0" anchor="ctr">
                    <a:solidFill>
                      <a:srgbClr val="B7DEE8"/>
                    </a:solidFill>
                  </a:tcPr>
                </a:tc>
              </a:tr>
              <a:tr h="288000">
                <a:tc>
                  <a:txBody>
                    <a:bodyPr/>
                    <a:lstStyle/>
                    <a:p>
                      <a:pPr algn="ctr" rtl="0" fontAlgn="b"/>
                      <a:r>
                        <a:rPr lang="fr-FR" sz="1200" b="0" i="0" u="none" strike="noStrike" dirty="0" smtClean="0">
                          <a:solidFill>
                            <a:srgbClr val="000000"/>
                          </a:solidFill>
                          <a:latin typeface="Arial"/>
                        </a:rPr>
                        <a:t>BEST WESTERN LE LONGCHAMP   </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smtClean="0">
                          <a:solidFill>
                            <a:srgbClr val="000000"/>
                          </a:solidFill>
                          <a:latin typeface="Arial"/>
                        </a:rPr>
                        <a:t>105</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smtClean="0">
                          <a:solidFill>
                            <a:srgbClr val="000000"/>
                          </a:solidFill>
                          <a:latin typeface="Arial"/>
                        </a:rPr>
                        <a:t>70</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smtClean="0">
                          <a:solidFill>
                            <a:srgbClr val="000000"/>
                          </a:solidFill>
                          <a:latin typeface="Arial"/>
                        </a:rPr>
                        <a:t>105</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smtClean="0">
                          <a:solidFill>
                            <a:srgbClr val="000000"/>
                          </a:solidFill>
                          <a:latin typeface="Arial"/>
                        </a:rPr>
                        <a:t>40</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smtClean="0">
                          <a:solidFill>
                            <a:srgbClr val="000000"/>
                          </a:solidFill>
                          <a:latin typeface="Arial"/>
                        </a:rPr>
                        <a:t>OUI</a:t>
                      </a:r>
                      <a:endParaRPr lang="fr-FR" sz="1200" b="0" i="0" u="none" strike="noStrike" dirty="0">
                        <a:solidFill>
                          <a:srgbClr val="000000"/>
                        </a:solidFill>
                        <a:latin typeface="Arial"/>
                      </a:endParaRPr>
                    </a:p>
                  </a:txBody>
                  <a:tcPr marL="0" marR="0" marT="0" marB="0" anchor="ctr">
                    <a:solidFill>
                      <a:srgbClr val="E7F3F4"/>
                    </a:solidFill>
                  </a:tcPr>
                </a:tc>
              </a:tr>
              <a:tr h="288000">
                <a:tc>
                  <a:txBody>
                    <a:bodyPr/>
                    <a:lstStyle/>
                    <a:p>
                      <a:pPr algn="ctr" rtl="0" fontAlgn="b"/>
                      <a:r>
                        <a:rPr lang="fr-FR" sz="1200" b="0" i="0" u="none" strike="noStrike" dirty="0" smtClean="0">
                          <a:solidFill>
                            <a:srgbClr val="000000"/>
                          </a:solidFill>
                          <a:latin typeface="Arial"/>
                        </a:rPr>
                        <a:t>GLOBE ET CECIL</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smtClean="0">
                          <a:solidFill>
                            <a:srgbClr val="000000"/>
                          </a:solidFill>
                          <a:latin typeface="Arial"/>
                        </a:rPr>
                        <a:t>100</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err="1" smtClean="0">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err="1" smtClean="0">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err="1" smtClean="0">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err="1" smtClean="0">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r>
              <a:tr h="288000">
                <a:tc>
                  <a:txBody>
                    <a:bodyPr/>
                    <a:lstStyle/>
                    <a:p>
                      <a:pPr algn="ctr" rtl="0" fontAlgn="b"/>
                      <a:r>
                        <a:rPr lang="fr-FR" sz="1200" b="0" i="0" u="none" strike="noStrike" dirty="0" smtClean="0">
                          <a:solidFill>
                            <a:srgbClr val="000000"/>
                          </a:solidFill>
                          <a:latin typeface="Arial"/>
                        </a:rPr>
                        <a:t>HÔTEL DE LA CITÉ CONCORDE</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smtClean="0">
                          <a:solidFill>
                            <a:srgbClr val="000000"/>
                          </a:solidFill>
                          <a:latin typeface="Arial"/>
                        </a:rPr>
                        <a:t>100</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smtClean="0">
                          <a:solidFill>
                            <a:srgbClr val="000000"/>
                          </a:solidFill>
                          <a:latin typeface="Arial"/>
                        </a:rPr>
                        <a:t>55</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smtClean="0">
                          <a:solidFill>
                            <a:srgbClr val="000000"/>
                          </a:solidFill>
                          <a:latin typeface="Arial"/>
                        </a:rPr>
                        <a:t>150</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smtClean="0">
                          <a:solidFill>
                            <a:srgbClr val="000000"/>
                          </a:solidFill>
                          <a:latin typeface="Arial"/>
                        </a:rPr>
                        <a:t>164</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smtClean="0">
                          <a:solidFill>
                            <a:srgbClr val="000000"/>
                          </a:solidFill>
                          <a:latin typeface="Arial"/>
                        </a:rPr>
                        <a:t>OUI</a:t>
                      </a:r>
                      <a:endParaRPr lang="fr-FR" sz="1200" b="0" i="0" u="none" strike="noStrike" dirty="0">
                        <a:solidFill>
                          <a:srgbClr val="000000"/>
                        </a:solidFill>
                        <a:latin typeface="Arial"/>
                      </a:endParaRPr>
                    </a:p>
                  </a:txBody>
                  <a:tcPr marL="0" marR="0" marT="0" marB="0" anchor="ctr">
                    <a:solidFill>
                      <a:srgbClr val="E7F3F4"/>
                    </a:solidFill>
                  </a:tcPr>
                </a:tc>
              </a:tr>
              <a:tr h="288000">
                <a:tc>
                  <a:txBody>
                    <a:bodyPr/>
                    <a:lstStyle/>
                    <a:p>
                      <a:pPr algn="ctr" rtl="0" fontAlgn="b"/>
                      <a:r>
                        <a:rPr lang="fr-FR" sz="1200" b="0" i="0" u="none" strike="noStrike" dirty="0" smtClean="0">
                          <a:solidFill>
                            <a:srgbClr val="000000"/>
                          </a:solidFill>
                          <a:latin typeface="Arial"/>
                        </a:rPr>
                        <a:t>IBIS BRON</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smtClean="0">
                          <a:solidFill>
                            <a:srgbClr val="000000"/>
                          </a:solidFill>
                          <a:latin typeface="Arial"/>
                        </a:rPr>
                        <a:t>100</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smtClean="0">
                          <a:solidFill>
                            <a:srgbClr val="000000"/>
                          </a:solidFill>
                          <a:latin typeface="Arial"/>
                        </a:rPr>
                        <a:t>50</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smtClean="0">
                          <a:solidFill>
                            <a:srgbClr val="000000"/>
                          </a:solidFill>
                          <a:latin typeface="Arial"/>
                        </a:rPr>
                        <a:t>100</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smtClean="0">
                          <a:solidFill>
                            <a:srgbClr val="000000"/>
                          </a:solidFill>
                          <a:latin typeface="Arial"/>
                        </a:rPr>
                        <a:t>100</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smtClean="0">
                          <a:solidFill>
                            <a:srgbClr val="000000"/>
                          </a:solidFill>
                          <a:latin typeface="Arial"/>
                        </a:rPr>
                        <a:t>OUI</a:t>
                      </a:r>
                      <a:endParaRPr lang="fr-FR" sz="1200" b="0" i="0" u="none" strike="noStrike" dirty="0">
                        <a:solidFill>
                          <a:srgbClr val="000000"/>
                        </a:solidFill>
                        <a:latin typeface="Arial"/>
                      </a:endParaRPr>
                    </a:p>
                  </a:txBody>
                  <a:tcPr marL="0" marR="0" marT="0" marB="0" anchor="ctr">
                    <a:solidFill>
                      <a:srgbClr val="B7DEE8"/>
                    </a:solidFill>
                  </a:tcPr>
                </a:tc>
              </a:tr>
              <a:tr h="288000">
                <a:tc>
                  <a:txBody>
                    <a:bodyPr/>
                    <a:lstStyle/>
                    <a:p>
                      <a:pPr algn="ctr" rtl="0" fontAlgn="b"/>
                      <a:r>
                        <a:rPr lang="fr-FR" sz="1200" b="0" i="0" u="none" strike="noStrike" dirty="0" smtClean="0">
                          <a:solidFill>
                            <a:srgbClr val="000000"/>
                          </a:solidFill>
                          <a:latin typeface="Arial"/>
                        </a:rPr>
                        <a:t>PARK &amp; SUITES PRESTIGE PART DIEU</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smtClean="0">
                          <a:solidFill>
                            <a:srgbClr val="000000"/>
                          </a:solidFill>
                          <a:latin typeface="Arial"/>
                        </a:rPr>
                        <a:t>100</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smtClean="0">
                          <a:solidFill>
                            <a:srgbClr val="000000"/>
                          </a:solidFill>
                          <a:latin typeface="Arial"/>
                        </a:rPr>
                        <a:t>110</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smtClean="0">
                          <a:solidFill>
                            <a:srgbClr val="000000"/>
                          </a:solidFill>
                          <a:latin typeface="Arial"/>
                        </a:rPr>
                        <a:t>140</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smtClean="0">
                          <a:solidFill>
                            <a:srgbClr val="000000"/>
                          </a:solidFill>
                          <a:latin typeface="Arial"/>
                        </a:rPr>
                        <a:t>140</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smtClean="0">
                          <a:solidFill>
                            <a:srgbClr val="000000"/>
                          </a:solidFill>
                          <a:latin typeface="Arial"/>
                        </a:rPr>
                        <a:t>OUI</a:t>
                      </a:r>
                      <a:endParaRPr lang="fr-FR" sz="1200" b="0" i="0" u="none" strike="noStrike" dirty="0">
                        <a:solidFill>
                          <a:srgbClr val="000000"/>
                        </a:solidFill>
                        <a:latin typeface="Arial"/>
                      </a:endParaRPr>
                    </a:p>
                  </a:txBody>
                  <a:tcPr marL="0" marR="0" marT="0" marB="0" anchor="ctr">
                    <a:solidFill>
                      <a:srgbClr val="E7F3F4"/>
                    </a:solidFill>
                  </a:tcPr>
                </a:tc>
              </a:tr>
              <a:tr h="288000">
                <a:tc>
                  <a:txBody>
                    <a:bodyPr/>
                    <a:lstStyle/>
                    <a:p>
                      <a:pPr algn="ctr" rtl="0" fontAlgn="b"/>
                      <a:r>
                        <a:rPr lang="fr-FR" sz="1200" b="0" i="0" u="none" strike="noStrike" dirty="0" smtClean="0">
                          <a:solidFill>
                            <a:srgbClr val="000000"/>
                          </a:solidFill>
                          <a:latin typeface="Arial"/>
                        </a:rPr>
                        <a:t>PEPINIERE</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smtClean="0">
                          <a:solidFill>
                            <a:srgbClr val="000000"/>
                          </a:solidFill>
                          <a:latin typeface="Arial"/>
                        </a:rPr>
                        <a:t>100</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err="1" smtClean="0">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err="1" smtClean="0">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err="1" smtClean="0">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err="1" smtClean="0">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r>
              <a:tr h="288000">
                <a:tc>
                  <a:txBody>
                    <a:bodyPr/>
                    <a:lstStyle/>
                    <a:p>
                      <a:pPr algn="ctr" rtl="0" fontAlgn="b"/>
                      <a:r>
                        <a:rPr lang="fr-FR" sz="1200" b="0" i="0" u="none" strike="noStrike" dirty="0" smtClean="0">
                          <a:solidFill>
                            <a:srgbClr val="000000"/>
                          </a:solidFill>
                          <a:latin typeface="Arial"/>
                        </a:rPr>
                        <a:t>LE PAVILLON DE LA ROTONDE</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smtClean="0">
                          <a:solidFill>
                            <a:srgbClr val="000000"/>
                          </a:solidFill>
                          <a:latin typeface="Arial"/>
                        </a:rPr>
                        <a:t>98</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smtClean="0">
                          <a:solidFill>
                            <a:srgbClr val="000000"/>
                          </a:solidFill>
                          <a:latin typeface="Arial"/>
                        </a:rPr>
                        <a:t>35</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smtClean="0">
                          <a:solidFill>
                            <a:srgbClr val="000000"/>
                          </a:solidFill>
                          <a:latin typeface="Arial"/>
                        </a:rPr>
                        <a:t>50</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smtClean="0">
                          <a:solidFill>
                            <a:srgbClr val="000000"/>
                          </a:solidFill>
                          <a:latin typeface="Arial"/>
                        </a:rPr>
                        <a:t>16</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smtClean="0">
                          <a:solidFill>
                            <a:srgbClr val="000000"/>
                          </a:solidFill>
                          <a:latin typeface="Arial"/>
                        </a:rPr>
                        <a:t>OUI</a:t>
                      </a:r>
                      <a:endParaRPr lang="fr-FR" sz="1200" b="0" i="0" u="none" strike="noStrike" dirty="0">
                        <a:solidFill>
                          <a:srgbClr val="000000"/>
                        </a:solidFill>
                        <a:latin typeface="Arial"/>
                      </a:endParaRPr>
                    </a:p>
                  </a:txBody>
                  <a:tcPr marL="0" marR="0" marT="0" marB="0" anchor="ctr">
                    <a:solidFill>
                      <a:srgbClr val="E7F3F4"/>
                    </a:solidFill>
                  </a:tcPr>
                </a:tc>
              </a:tr>
              <a:tr h="288000">
                <a:tc>
                  <a:txBody>
                    <a:bodyPr/>
                    <a:lstStyle/>
                    <a:p>
                      <a:pPr algn="ctr" rtl="0" fontAlgn="b"/>
                      <a:r>
                        <a:rPr lang="fr-FR" sz="1200" b="0" i="0" u="none" strike="noStrike" dirty="0" smtClean="0">
                          <a:solidFill>
                            <a:srgbClr val="000000"/>
                          </a:solidFill>
                          <a:latin typeface="Arial"/>
                        </a:rPr>
                        <a:t>CRIS HOTEL</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smtClean="0">
                          <a:solidFill>
                            <a:srgbClr val="000000"/>
                          </a:solidFill>
                          <a:latin typeface="Arial"/>
                        </a:rPr>
                        <a:t>96</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err="1" smtClean="0">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err="1" smtClean="0">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err="1" smtClean="0">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err="1" smtClean="0">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r>
              <a:tr h="288000">
                <a:tc>
                  <a:txBody>
                    <a:bodyPr/>
                    <a:lstStyle/>
                    <a:p>
                      <a:pPr algn="ctr" rtl="0" fontAlgn="b"/>
                      <a:r>
                        <a:rPr lang="fr-FR" sz="1200" b="0" i="0" u="none" strike="noStrike" dirty="0" smtClean="0">
                          <a:solidFill>
                            <a:srgbClr val="000000"/>
                          </a:solidFill>
                          <a:latin typeface="Arial"/>
                        </a:rPr>
                        <a:t>COLLEGE HOTEL</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smtClean="0">
                          <a:solidFill>
                            <a:srgbClr val="000000"/>
                          </a:solidFill>
                          <a:latin typeface="Arial"/>
                        </a:rPr>
                        <a:t>76</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smtClean="0">
                          <a:solidFill>
                            <a:srgbClr val="000000"/>
                          </a:solidFill>
                          <a:latin typeface="Arial"/>
                        </a:rPr>
                        <a:t>50</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smtClean="0">
                          <a:solidFill>
                            <a:srgbClr val="000000"/>
                          </a:solidFill>
                          <a:latin typeface="Arial"/>
                        </a:rPr>
                        <a:t>80</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smtClean="0">
                          <a:solidFill>
                            <a:srgbClr val="000000"/>
                          </a:solidFill>
                          <a:latin typeface="Arial"/>
                        </a:rPr>
                        <a:t>40</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smtClean="0">
                          <a:solidFill>
                            <a:srgbClr val="000000"/>
                          </a:solidFill>
                          <a:latin typeface="Arial"/>
                        </a:rPr>
                        <a:t>NON</a:t>
                      </a:r>
                      <a:endParaRPr lang="fr-FR" sz="1200" b="0" i="0" u="none" strike="noStrike" dirty="0">
                        <a:solidFill>
                          <a:srgbClr val="000000"/>
                        </a:solidFill>
                        <a:latin typeface="Arial"/>
                      </a:endParaRPr>
                    </a:p>
                  </a:txBody>
                  <a:tcPr marL="0" marR="0" marT="0" marB="0" anchor="ctr">
                    <a:solidFill>
                      <a:srgbClr val="E7F3F4"/>
                    </a:solidFill>
                  </a:tcPr>
                </a:tc>
              </a:tr>
            </a:tbl>
          </a:graphicData>
        </a:graphic>
      </p:graphicFrame>
      <p:sp>
        <p:nvSpPr>
          <p:cNvPr id="5" name="Titre 1"/>
          <p:cNvSpPr txBox="1">
            <a:spLocks/>
          </p:cNvSpPr>
          <p:nvPr/>
        </p:nvSpPr>
        <p:spPr bwMode="auto">
          <a:xfrm>
            <a:off x="1469876" y="0"/>
            <a:ext cx="7546108"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dirty="0" smtClean="0">
                <a:solidFill>
                  <a:schemeClr val="bg1"/>
                </a:solidFill>
                <a:latin typeface="Arial" pitchFamily="34" charset="0"/>
                <a:ea typeface="+mj-ea"/>
                <a:cs typeface="Arial" pitchFamily="34" charset="0"/>
              </a:rPr>
              <a:t>Offre : </a:t>
            </a:r>
            <a:r>
              <a:rPr kumimoji="0" lang="fr-FR" sz="2600" b="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Espaces de réunion intégrés</a:t>
            </a:r>
            <a:r>
              <a:rPr kumimoji="0" lang="fr-FR" sz="2600" b="1" u="none" strike="noStrike" kern="1200" cap="none" spc="0" normalizeH="0" noProof="0" dirty="0" smtClean="0">
                <a:ln>
                  <a:noFill/>
                </a:ln>
                <a:solidFill>
                  <a:schemeClr val="bg1"/>
                </a:solidFill>
                <a:effectLst/>
                <a:uLnTx/>
                <a:uFillTx/>
                <a:latin typeface="Arial" pitchFamily="34" charset="0"/>
                <a:ea typeface="+mj-ea"/>
                <a:cs typeface="Arial" pitchFamily="34" charset="0"/>
              </a:rPr>
              <a:t> à un hébergement</a:t>
            </a:r>
            <a:r>
              <a:rPr kumimoji="0" lang="fr-FR" sz="2600" b="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fr-FR" sz="2600" b="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Espace réservé du contenu 2"/>
          <p:cNvSpPr txBox="1">
            <a:spLocks/>
          </p:cNvSpPr>
          <p:nvPr/>
        </p:nvSpPr>
        <p:spPr bwMode="auto">
          <a:xfrm>
            <a:off x="299957" y="1303565"/>
            <a:ext cx="7243844" cy="3606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76213" marR="0" lvl="0" indent="-176213" algn="l" defTabSz="914400" rtl="0" eaLnBrk="1" fontAlgn="base" latinLnBrk="0" hangingPunct="1">
              <a:lnSpc>
                <a:spcPct val="100000"/>
              </a:lnSpc>
              <a:spcBef>
                <a:spcPct val="20000"/>
              </a:spcBef>
              <a:spcAft>
                <a:spcPct val="0"/>
              </a:spcAft>
              <a:buClr>
                <a:srgbClr val="00A6C8"/>
              </a:buClr>
              <a:buSzTx/>
              <a:buFont typeface="Wingdings" pitchFamily="2" charset="2"/>
              <a:buChar char="Ø"/>
              <a:tabLst/>
              <a:defRPr/>
            </a:pPr>
            <a:r>
              <a:rPr kumimoji="0" lang="fr-FR" sz="1600" b="1" i="0" u="none" strike="noStrike" kern="0" cap="none" spc="0" normalizeH="0" baseline="0" noProof="0" dirty="0" smtClean="0">
                <a:ln>
                  <a:noFill/>
                </a:ln>
                <a:solidFill>
                  <a:srgbClr val="4D4D4D"/>
                </a:solidFill>
                <a:effectLst/>
                <a:uLnTx/>
                <a:uFillTx/>
                <a:latin typeface="Arial" pitchFamily="34" charset="0"/>
                <a:ea typeface="+mn-ea"/>
                <a:cs typeface="Arial" pitchFamily="34" charset="0"/>
              </a:rPr>
              <a:t> Espaces de réunions intégrés à un </a:t>
            </a:r>
            <a:r>
              <a:rPr kumimoji="0" lang="fr-FR" sz="1600" b="1" i="0" u="none" strike="noStrike" kern="0" cap="none" spc="0" normalizeH="0" baseline="0" noProof="0" dirty="0" smtClean="0">
                <a:ln>
                  <a:noFill/>
                </a:ln>
                <a:solidFill>
                  <a:srgbClr val="4D4D4D"/>
                </a:solidFill>
                <a:effectLst/>
                <a:uLnTx/>
                <a:uFillTx/>
                <a:latin typeface="+mj-lt"/>
                <a:ea typeface="+mn-ea"/>
                <a:cs typeface="Arial" pitchFamily="34" charset="0"/>
              </a:rPr>
              <a:t>hébergement (suite)</a:t>
            </a:r>
            <a:endParaRPr kumimoji="0" lang="fr-FR" sz="1400" b="0" i="0" u="none" strike="noStrike" kern="0" cap="none" spc="0" normalizeH="0" baseline="0" noProof="0" dirty="0" smtClean="0">
              <a:ln>
                <a:noFill/>
              </a:ln>
              <a:solidFill>
                <a:srgbClr val="4D4D4D"/>
              </a:solidFill>
              <a:effectLst/>
              <a:uLnTx/>
              <a:uFillTx/>
              <a:latin typeface="Arial" pitchFamily="34" charset="0"/>
              <a:cs typeface="Arial" pitchFamily="34" charset="0"/>
            </a:endParaRPr>
          </a:p>
          <a:p>
            <a:pPr marL="890588" marR="0" lvl="2" indent="-174625" algn="l" defTabSz="914400" rtl="0" eaLnBrk="1" fontAlgn="base" latinLnBrk="0" hangingPunct="1">
              <a:lnSpc>
                <a:spcPct val="100000"/>
              </a:lnSpc>
              <a:spcBef>
                <a:spcPct val="40000"/>
              </a:spcBef>
              <a:spcAft>
                <a:spcPct val="0"/>
              </a:spcAft>
              <a:buClr>
                <a:srgbClr val="0092BB"/>
              </a:buClr>
              <a:buSzTx/>
              <a:buFontTx/>
              <a:buNone/>
              <a:tabLst/>
              <a:defRPr/>
            </a:pPr>
            <a:endParaRPr kumimoji="0" lang="fr-FR" sz="1400" b="0" i="0" u="none" strike="noStrike" kern="0" cap="none" spc="0" normalizeH="0" baseline="0" noProof="0" dirty="0" smtClean="0">
              <a:ln>
                <a:noFill/>
              </a:ln>
              <a:solidFill>
                <a:schemeClr val="tx2"/>
              </a:solidFill>
              <a:effectLst/>
              <a:uLnTx/>
              <a:uFillTx/>
              <a:latin typeface="Arial" pitchFamily="34" charset="0"/>
              <a:cs typeface="Arial" pitchFamily="34" charset="0"/>
            </a:endParaRPr>
          </a:p>
          <a:p>
            <a:pPr marL="176213" marR="0" lvl="0" indent="-176213" algn="l" defTabSz="914400" rtl="0" eaLnBrk="1" fontAlgn="base" latinLnBrk="0" hangingPunct="1">
              <a:lnSpc>
                <a:spcPct val="100000"/>
              </a:lnSpc>
              <a:spcBef>
                <a:spcPct val="20000"/>
              </a:spcBef>
              <a:spcAft>
                <a:spcPct val="0"/>
              </a:spcAft>
              <a:buClr>
                <a:srgbClr val="5D004A"/>
              </a:buClr>
              <a:buSzTx/>
              <a:buFontTx/>
              <a:buNone/>
              <a:tabLst/>
              <a:defRPr/>
            </a:pPr>
            <a:endParaRPr kumimoji="0" lang="fr-FR" sz="2400" b="1" i="0" u="none" strike="noStrike" kern="0" cap="none" spc="0" normalizeH="0" baseline="0" noProof="0" dirty="0">
              <a:ln>
                <a:noFill/>
              </a:ln>
              <a:solidFill>
                <a:srgbClr val="4D4D4D"/>
              </a:solidFill>
              <a:effectLst/>
              <a:uLnTx/>
              <a:uFillTx/>
              <a:latin typeface="+mn-lt"/>
              <a:ea typeface="+mn-ea"/>
              <a:cs typeface="+mn-cs"/>
            </a:endParaRPr>
          </a:p>
        </p:txBody>
      </p:sp>
    </p:spTree>
    <p:extLst>
      <p:ext uri="{BB962C8B-B14F-4D97-AF65-F5344CB8AC3E}">
        <p14:creationId xmlns="" xmlns:p14="http://schemas.microsoft.com/office/powerpoint/2010/main" val="1893283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3"/>
          <p:cNvGraphicFramePr>
            <a:graphicFrameLocks/>
          </p:cNvGraphicFramePr>
          <p:nvPr>
            <p:extLst>
              <p:ext uri="{D42A27DB-BD31-4B8C-83A1-F6EECF244321}">
                <p14:modId xmlns="" xmlns:p14="http://schemas.microsoft.com/office/powerpoint/2010/main" val="1315413289"/>
              </p:ext>
            </p:extLst>
          </p:nvPr>
        </p:nvGraphicFramePr>
        <p:xfrm>
          <a:off x="332509" y="1672961"/>
          <a:ext cx="8417854" cy="4370186"/>
        </p:xfrm>
        <a:graphic>
          <a:graphicData uri="http://schemas.openxmlformats.org/drawingml/2006/table">
            <a:tbl>
              <a:tblPr firstRow="1" bandRow="1">
                <a:tableStyleId>{5C22544A-7EE6-4342-B048-85BDC9FD1C3A}</a:tableStyleId>
              </a:tblPr>
              <a:tblGrid>
                <a:gridCol w="1663200"/>
                <a:gridCol w="1144800"/>
                <a:gridCol w="1267404"/>
                <a:gridCol w="1371600"/>
                <a:gridCol w="1663675"/>
                <a:gridCol w="1307175"/>
              </a:tblGrid>
              <a:tr h="741386">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Etablissement</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Superficie totale des salles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maximale en mode classe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maximale en mode cocktail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d’hébergement  </a:t>
                      </a:r>
                    </a:p>
                    <a:p>
                      <a:pPr marL="0" algn="ctr" defTabSz="914400" rtl="0" eaLnBrk="1" fontAlgn="ctr" latinLnBrk="0" hangingPunct="1"/>
                      <a:r>
                        <a:rPr lang="fr-FR" sz="1400" b="0" i="0" u="none" strike="noStrike" kern="1200" dirty="0" smtClean="0">
                          <a:solidFill>
                            <a:schemeClr val="bg1"/>
                          </a:solidFill>
                          <a:latin typeface="Arial"/>
                          <a:ea typeface="+mn-ea"/>
                          <a:cs typeface="+mn-cs"/>
                        </a:rPr>
                        <a:t>(en chambres)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Activité  restauration</a:t>
                      </a:r>
                    </a:p>
                  </a:txBody>
                  <a:tcPr anchor="ctr">
                    <a:solidFill>
                      <a:srgbClr val="00A6C8"/>
                    </a:solidFill>
                  </a:tcPr>
                </a:tc>
              </a:tr>
              <a:tr h="360000">
                <a:tc>
                  <a:txBody>
                    <a:bodyPr/>
                    <a:lstStyle/>
                    <a:p>
                      <a:pPr algn="ctr" rtl="0" fontAlgn="b"/>
                      <a:r>
                        <a:rPr lang="fr-FR" sz="1200" b="0" i="0" u="none" strike="noStrike" dirty="0" err="1">
                          <a:solidFill>
                            <a:srgbClr val="000000"/>
                          </a:solidFill>
                          <a:latin typeface="Arial"/>
                        </a:rPr>
                        <a:t>KYRIAD</a:t>
                      </a:r>
                      <a:r>
                        <a:rPr lang="fr-FR" sz="1200" b="0" i="0" u="none" strike="noStrike" dirty="0">
                          <a:solidFill>
                            <a:srgbClr val="000000"/>
                          </a:solidFill>
                          <a:latin typeface="Arial"/>
                        </a:rPr>
                        <a:t> LE COTTAGE HOTEL </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70</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30</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 </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50</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Oui</a:t>
                      </a:r>
                    </a:p>
                  </a:txBody>
                  <a:tcPr marL="0" marR="0" marT="0" marB="0" anchor="ctr">
                    <a:solidFill>
                      <a:srgbClr val="B7DEE8"/>
                    </a:solidFill>
                  </a:tcPr>
                </a:tc>
              </a:tr>
              <a:tr h="360000">
                <a:tc>
                  <a:txBody>
                    <a:bodyPr/>
                    <a:lstStyle/>
                    <a:p>
                      <a:pPr algn="ctr" rtl="0" fontAlgn="b"/>
                      <a:r>
                        <a:rPr lang="fr-FR" sz="1200" b="0" i="0" u="none" strike="noStrike" dirty="0">
                          <a:solidFill>
                            <a:srgbClr val="000000"/>
                          </a:solidFill>
                          <a:latin typeface="Arial"/>
                        </a:rPr>
                        <a:t>HOTEL L'ERMITAGE</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67</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45</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80</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27</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Oui</a:t>
                      </a:r>
                    </a:p>
                  </a:txBody>
                  <a:tcPr marL="0" marR="0" marT="0" marB="0" anchor="ctr">
                    <a:solidFill>
                      <a:srgbClr val="E7F3F4"/>
                    </a:solidFill>
                  </a:tcPr>
                </a:tc>
              </a:tr>
              <a:tr h="360000">
                <a:tc>
                  <a:txBody>
                    <a:bodyPr/>
                    <a:lstStyle/>
                    <a:p>
                      <a:pPr algn="ctr" rtl="0" fontAlgn="b"/>
                      <a:r>
                        <a:rPr lang="fr-FR" sz="1200" b="0" i="0" u="none" strike="noStrike" dirty="0">
                          <a:solidFill>
                            <a:srgbClr val="000000"/>
                          </a:solidFill>
                          <a:latin typeface="Arial"/>
                        </a:rPr>
                        <a:t>IBIS LYON </a:t>
                      </a:r>
                      <a:r>
                        <a:rPr lang="fr-FR" sz="1200" b="0" i="0" u="none" strike="noStrike" dirty="0" smtClean="0">
                          <a:solidFill>
                            <a:srgbClr val="000000"/>
                          </a:solidFill>
                          <a:latin typeface="Arial"/>
                        </a:rPr>
                        <a:t>NORD</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66</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35</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90</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82</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Oui</a:t>
                      </a:r>
                    </a:p>
                  </a:txBody>
                  <a:tcPr marL="0" marR="0" marT="0" marB="0" anchor="ctr">
                    <a:solidFill>
                      <a:srgbClr val="B7DEE8"/>
                    </a:solidFill>
                  </a:tcPr>
                </a:tc>
              </a:tr>
              <a:tr h="360000">
                <a:tc>
                  <a:txBody>
                    <a:bodyPr/>
                    <a:lstStyle/>
                    <a:p>
                      <a:pPr algn="ctr" rtl="0" fontAlgn="b"/>
                      <a:r>
                        <a:rPr lang="fr-FR" sz="1200" b="0" i="0" u="none" strike="noStrike" dirty="0">
                          <a:solidFill>
                            <a:srgbClr val="000000"/>
                          </a:solidFill>
                          <a:latin typeface="Arial"/>
                        </a:rPr>
                        <a:t>IBIS LYON CENTRE PERRACHE</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65</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30</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50</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123</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Non</a:t>
                      </a:r>
                    </a:p>
                  </a:txBody>
                  <a:tcPr marL="0" marR="0" marT="0" marB="0" anchor="ctr">
                    <a:solidFill>
                      <a:srgbClr val="E7F3F4"/>
                    </a:solidFill>
                  </a:tcPr>
                </a:tc>
              </a:tr>
              <a:tr h="360000">
                <a:tc>
                  <a:txBody>
                    <a:bodyPr/>
                    <a:lstStyle/>
                    <a:p>
                      <a:pPr algn="ctr" rtl="0" fontAlgn="b"/>
                      <a:r>
                        <a:rPr lang="fr-FR" sz="1200" b="0" i="0" u="none" strike="noStrike">
                          <a:solidFill>
                            <a:srgbClr val="000000"/>
                          </a:solidFill>
                          <a:latin typeface="Arial"/>
                        </a:rPr>
                        <a:t>ATHENA PART DIEU</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60</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40</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20</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122</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Non</a:t>
                      </a:r>
                    </a:p>
                  </a:txBody>
                  <a:tcPr marL="0" marR="0" marT="0" marB="0" anchor="ctr">
                    <a:solidFill>
                      <a:srgbClr val="B7DEE8"/>
                    </a:solidFill>
                  </a:tcPr>
                </a:tc>
              </a:tr>
              <a:tr h="360000">
                <a:tc>
                  <a:txBody>
                    <a:bodyPr/>
                    <a:lstStyle/>
                    <a:p>
                      <a:pPr algn="ctr" rtl="0" fontAlgn="b"/>
                      <a:r>
                        <a:rPr lang="fr-FR" sz="1200" b="0" i="0" u="none" strike="noStrike" dirty="0">
                          <a:solidFill>
                            <a:srgbClr val="000000"/>
                          </a:solidFill>
                          <a:latin typeface="Arial"/>
                        </a:rPr>
                        <a:t>IBIS BRON EUREXPO</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60</a:t>
                      </a: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r>
              <a:tr h="360000">
                <a:tc>
                  <a:txBody>
                    <a:bodyPr/>
                    <a:lstStyle/>
                    <a:p>
                      <a:pPr algn="ctr" rtl="0" fontAlgn="b"/>
                      <a:r>
                        <a:rPr lang="fr-FR" sz="1200" b="0" i="0" u="none" strike="noStrike">
                          <a:solidFill>
                            <a:srgbClr val="000000"/>
                          </a:solidFill>
                          <a:latin typeface="Arial"/>
                        </a:rPr>
                        <a:t>B &amp; B LYON MONPLAISIR              </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50</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45</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70</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95</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Non</a:t>
                      </a:r>
                    </a:p>
                  </a:txBody>
                  <a:tcPr marL="0" marR="0" marT="0" marB="0" anchor="ctr">
                    <a:solidFill>
                      <a:srgbClr val="B7DEE8"/>
                    </a:solidFill>
                  </a:tcPr>
                </a:tc>
              </a:tr>
              <a:tr h="360000">
                <a:tc>
                  <a:txBody>
                    <a:bodyPr/>
                    <a:lstStyle/>
                    <a:p>
                      <a:pPr algn="ctr" rtl="0" fontAlgn="b"/>
                      <a:r>
                        <a:rPr lang="fr-FR" sz="1200" b="0" i="0" u="none" strike="noStrike" dirty="0">
                          <a:solidFill>
                            <a:srgbClr val="000000"/>
                          </a:solidFill>
                          <a:latin typeface="Arial"/>
                        </a:rPr>
                        <a:t>IBIS </a:t>
                      </a:r>
                      <a:r>
                        <a:rPr lang="fr-FR" sz="1200" b="0" i="0" u="none" strike="noStrike" dirty="0" err="1">
                          <a:solidFill>
                            <a:srgbClr val="000000"/>
                          </a:solidFill>
                          <a:latin typeface="Arial"/>
                        </a:rPr>
                        <a:t>GERLAND</a:t>
                      </a:r>
                      <a:r>
                        <a:rPr lang="fr-FR" sz="1200" b="0" i="0" u="none" strike="noStrike" dirty="0">
                          <a:solidFill>
                            <a:srgbClr val="000000"/>
                          </a:solidFill>
                          <a:latin typeface="Arial"/>
                        </a:rPr>
                        <a:t> PONT-PASTEUR</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50</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16</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 </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129</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Oui</a:t>
                      </a:r>
                    </a:p>
                  </a:txBody>
                  <a:tcPr marL="0" marR="0" marT="0" marB="0" anchor="ctr">
                    <a:solidFill>
                      <a:srgbClr val="E7F3F4"/>
                    </a:solidFill>
                  </a:tcPr>
                </a:tc>
              </a:tr>
              <a:tr h="360000">
                <a:tc>
                  <a:txBody>
                    <a:bodyPr/>
                    <a:lstStyle/>
                    <a:p>
                      <a:pPr algn="ctr" rtl="0" fontAlgn="b"/>
                      <a:r>
                        <a:rPr lang="fr-FR" sz="1200" b="0" i="0" u="none" strike="noStrike" dirty="0">
                          <a:solidFill>
                            <a:srgbClr val="000000"/>
                          </a:solidFill>
                          <a:latin typeface="Arial"/>
                        </a:rPr>
                        <a:t>HOTEL </a:t>
                      </a:r>
                      <a:r>
                        <a:rPr lang="fr-FR" sz="1200" b="0" i="0" u="none" strike="noStrike" dirty="0" smtClean="0">
                          <a:solidFill>
                            <a:srgbClr val="000000"/>
                          </a:solidFill>
                          <a:latin typeface="Arial"/>
                        </a:rPr>
                        <a:t>DUBOST</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45</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NC</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NC</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NC</a:t>
                      </a:r>
                    </a:p>
                  </a:txBody>
                  <a:tcPr marL="0" marR="0" marT="0" marB="0" anchor="ctr">
                    <a:solidFill>
                      <a:srgbClr val="B7DEE8"/>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r>
              <a:tr h="360000">
                <a:tc>
                  <a:txBody>
                    <a:bodyPr/>
                    <a:lstStyle/>
                    <a:p>
                      <a:pPr algn="ctr" rtl="0" fontAlgn="b"/>
                      <a:r>
                        <a:rPr lang="fr-FR" sz="1200" b="0" i="0" u="none" strike="noStrike" dirty="0">
                          <a:solidFill>
                            <a:srgbClr val="000000"/>
                          </a:solidFill>
                          <a:latin typeface="Arial"/>
                        </a:rPr>
                        <a:t>BEST WESTERN SAINT </a:t>
                      </a:r>
                      <a:r>
                        <a:rPr lang="fr-FR" sz="1200" b="0" i="0" u="none" strike="noStrike" dirty="0" smtClean="0">
                          <a:solidFill>
                            <a:srgbClr val="000000"/>
                          </a:solidFill>
                          <a:latin typeface="Arial"/>
                        </a:rPr>
                        <a:t>ANTOINE      </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40</a:t>
                      </a: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r>
            </a:tbl>
          </a:graphicData>
        </a:graphic>
      </p:graphicFrame>
      <p:sp>
        <p:nvSpPr>
          <p:cNvPr id="5" name="Titre 1"/>
          <p:cNvSpPr txBox="1">
            <a:spLocks/>
          </p:cNvSpPr>
          <p:nvPr/>
        </p:nvSpPr>
        <p:spPr bwMode="auto">
          <a:xfrm>
            <a:off x="1469876" y="0"/>
            <a:ext cx="7546108"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dirty="0" smtClean="0">
                <a:solidFill>
                  <a:schemeClr val="bg1"/>
                </a:solidFill>
                <a:latin typeface="Arial" pitchFamily="34" charset="0"/>
                <a:ea typeface="+mj-ea"/>
                <a:cs typeface="Arial" pitchFamily="34" charset="0"/>
              </a:rPr>
              <a:t>Offre : </a:t>
            </a:r>
            <a:r>
              <a:rPr kumimoji="0" lang="fr-FR" sz="2600" b="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Espaces de réunion intégrés</a:t>
            </a:r>
            <a:r>
              <a:rPr kumimoji="0" lang="fr-FR" sz="2600" b="1" u="none" strike="noStrike" kern="1200" cap="none" spc="0" normalizeH="0" noProof="0" dirty="0" smtClean="0">
                <a:ln>
                  <a:noFill/>
                </a:ln>
                <a:solidFill>
                  <a:schemeClr val="bg1"/>
                </a:solidFill>
                <a:effectLst/>
                <a:uLnTx/>
                <a:uFillTx/>
                <a:latin typeface="Arial" pitchFamily="34" charset="0"/>
                <a:ea typeface="+mj-ea"/>
                <a:cs typeface="Arial" pitchFamily="34" charset="0"/>
              </a:rPr>
              <a:t> à un hébergement</a:t>
            </a:r>
            <a:r>
              <a:rPr kumimoji="0" lang="fr-FR" sz="2600" b="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fr-FR" sz="2600" b="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Espace réservé du contenu 2"/>
          <p:cNvSpPr txBox="1">
            <a:spLocks/>
          </p:cNvSpPr>
          <p:nvPr/>
        </p:nvSpPr>
        <p:spPr bwMode="auto">
          <a:xfrm>
            <a:off x="299957" y="1303565"/>
            <a:ext cx="7243844" cy="3606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76213" marR="0" lvl="0" indent="-176213" algn="l" defTabSz="914400" rtl="0" eaLnBrk="1" fontAlgn="base" latinLnBrk="0" hangingPunct="1">
              <a:lnSpc>
                <a:spcPct val="100000"/>
              </a:lnSpc>
              <a:spcBef>
                <a:spcPct val="20000"/>
              </a:spcBef>
              <a:spcAft>
                <a:spcPct val="0"/>
              </a:spcAft>
              <a:buClr>
                <a:srgbClr val="00A6C8"/>
              </a:buClr>
              <a:buSzTx/>
              <a:buFont typeface="Wingdings" pitchFamily="2" charset="2"/>
              <a:buChar char="Ø"/>
              <a:tabLst/>
              <a:defRPr/>
            </a:pPr>
            <a:r>
              <a:rPr kumimoji="0" lang="fr-FR" sz="1600" b="1" i="0" u="none" strike="noStrike" kern="0" cap="none" spc="0" normalizeH="0" baseline="0" noProof="0" dirty="0" smtClean="0">
                <a:ln>
                  <a:noFill/>
                </a:ln>
                <a:solidFill>
                  <a:srgbClr val="4D4D4D"/>
                </a:solidFill>
                <a:effectLst/>
                <a:uLnTx/>
                <a:uFillTx/>
                <a:latin typeface="Arial" pitchFamily="34" charset="0"/>
                <a:ea typeface="+mn-ea"/>
                <a:cs typeface="Arial" pitchFamily="34" charset="0"/>
              </a:rPr>
              <a:t> Espaces de réunions intégrés à un </a:t>
            </a:r>
            <a:r>
              <a:rPr kumimoji="0" lang="fr-FR" sz="1600" b="1" i="0" u="none" strike="noStrike" kern="0" cap="none" spc="0" normalizeH="0" baseline="0" noProof="0" dirty="0" smtClean="0">
                <a:ln>
                  <a:noFill/>
                </a:ln>
                <a:solidFill>
                  <a:srgbClr val="4D4D4D"/>
                </a:solidFill>
                <a:effectLst/>
                <a:uLnTx/>
                <a:uFillTx/>
                <a:latin typeface="+mj-lt"/>
                <a:ea typeface="+mn-ea"/>
                <a:cs typeface="Arial" pitchFamily="34" charset="0"/>
              </a:rPr>
              <a:t>hébergement (suite)</a:t>
            </a:r>
            <a:endParaRPr kumimoji="0" lang="fr-FR" sz="1400" b="0" i="0" u="none" strike="noStrike" kern="0" cap="none" spc="0" normalizeH="0" baseline="0" noProof="0" dirty="0" smtClean="0">
              <a:ln>
                <a:noFill/>
              </a:ln>
              <a:solidFill>
                <a:srgbClr val="4D4D4D"/>
              </a:solidFill>
              <a:effectLst/>
              <a:uLnTx/>
              <a:uFillTx/>
              <a:latin typeface="Arial" pitchFamily="34" charset="0"/>
              <a:cs typeface="Arial" pitchFamily="34" charset="0"/>
            </a:endParaRPr>
          </a:p>
          <a:p>
            <a:pPr marL="890588" marR="0" lvl="2" indent="-174625" algn="l" defTabSz="914400" rtl="0" eaLnBrk="1" fontAlgn="base" latinLnBrk="0" hangingPunct="1">
              <a:lnSpc>
                <a:spcPct val="100000"/>
              </a:lnSpc>
              <a:spcBef>
                <a:spcPct val="40000"/>
              </a:spcBef>
              <a:spcAft>
                <a:spcPct val="0"/>
              </a:spcAft>
              <a:buClr>
                <a:srgbClr val="0092BB"/>
              </a:buClr>
              <a:buSzTx/>
              <a:buFontTx/>
              <a:buNone/>
              <a:tabLst/>
              <a:defRPr/>
            </a:pPr>
            <a:endParaRPr kumimoji="0" lang="fr-FR" sz="1400" b="0" i="0" u="none" strike="noStrike" kern="0" cap="none" spc="0" normalizeH="0" baseline="0" noProof="0" dirty="0" smtClean="0">
              <a:ln>
                <a:noFill/>
              </a:ln>
              <a:solidFill>
                <a:schemeClr val="tx2"/>
              </a:solidFill>
              <a:effectLst/>
              <a:uLnTx/>
              <a:uFillTx/>
              <a:latin typeface="Arial" pitchFamily="34" charset="0"/>
              <a:cs typeface="Arial" pitchFamily="34" charset="0"/>
            </a:endParaRPr>
          </a:p>
          <a:p>
            <a:pPr marL="176213" marR="0" lvl="0" indent="-176213" algn="l" defTabSz="914400" rtl="0" eaLnBrk="1" fontAlgn="base" latinLnBrk="0" hangingPunct="1">
              <a:lnSpc>
                <a:spcPct val="100000"/>
              </a:lnSpc>
              <a:spcBef>
                <a:spcPct val="20000"/>
              </a:spcBef>
              <a:spcAft>
                <a:spcPct val="0"/>
              </a:spcAft>
              <a:buClr>
                <a:srgbClr val="5D004A"/>
              </a:buClr>
              <a:buSzTx/>
              <a:buFontTx/>
              <a:buNone/>
              <a:tabLst/>
              <a:defRPr/>
            </a:pPr>
            <a:endParaRPr kumimoji="0" lang="fr-FR" sz="2400" b="1" i="0" u="none" strike="noStrike" kern="0" cap="none" spc="0" normalizeH="0" baseline="0" noProof="0" dirty="0">
              <a:ln>
                <a:noFill/>
              </a:ln>
              <a:solidFill>
                <a:srgbClr val="4D4D4D"/>
              </a:solidFill>
              <a:effectLst/>
              <a:uLnTx/>
              <a:uFillTx/>
              <a:latin typeface="+mn-lt"/>
              <a:ea typeface="+mn-ea"/>
              <a:cs typeface="+mn-cs"/>
            </a:endParaRPr>
          </a:p>
        </p:txBody>
      </p:sp>
    </p:spTree>
    <p:extLst>
      <p:ext uri="{BB962C8B-B14F-4D97-AF65-F5344CB8AC3E}">
        <p14:creationId xmlns="" xmlns:p14="http://schemas.microsoft.com/office/powerpoint/2010/main" val="1893283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3"/>
          <p:cNvGraphicFramePr>
            <a:graphicFrameLocks/>
          </p:cNvGraphicFramePr>
          <p:nvPr>
            <p:extLst>
              <p:ext uri="{D42A27DB-BD31-4B8C-83A1-F6EECF244321}">
                <p14:modId xmlns="" xmlns:p14="http://schemas.microsoft.com/office/powerpoint/2010/main" val="1315413289"/>
              </p:ext>
            </p:extLst>
          </p:nvPr>
        </p:nvGraphicFramePr>
        <p:xfrm>
          <a:off x="332509" y="1672961"/>
          <a:ext cx="8417854" cy="4741706"/>
        </p:xfrm>
        <a:graphic>
          <a:graphicData uri="http://schemas.openxmlformats.org/drawingml/2006/table">
            <a:tbl>
              <a:tblPr firstRow="1" bandRow="1">
                <a:tableStyleId>{5C22544A-7EE6-4342-B048-85BDC9FD1C3A}</a:tableStyleId>
              </a:tblPr>
              <a:tblGrid>
                <a:gridCol w="1634514"/>
                <a:gridCol w="1173486"/>
                <a:gridCol w="1267404"/>
                <a:gridCol w="1371600"/>
                <a:gridCol w="1663675"/>
                <a:gridCol w="1307175"/>
              </a:tblGrid>
              <a:tr h="741386">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Etablissement</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Superficie totale des salles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maximale en mode classe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maximale en mode cocktail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d’hébergement  </a:t>
                      </a:r>
                    </a:p>
                    <a:p>
                      <a:pPr marL="0" algn="ctr" defTabSz="914400" rtl="0" eaLnBrk="1" fontAlgn="ctr" latinLnBrk="0" hangingPunct="1"/>
                      <a:r>
                        <a:rPr lang="fr-FR" sz="1400" b="0" i="0" u="none" strike="noStrike" kern="1200" dirty="0" smtClean="0">
                          <a:solidFill>
                            <a:schemeClr val="bg1"/>
                          </a:solidFill>
                          <a:latin typeface="Arial"/>
                          <a:ea typeface="+mn-ea"/>
                          <a:cs typeface="+mn-cs"/>
                        </a:rPr>
                        <a:t>(en chambres)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Activité  restauration</a:t>
                      </a:r>
                    </a:p>
                  </a:txBody>
                  <a:tcPr anchor="ctr">
                    <a:solidFill>
                      <a:srgbClr val="00A6C8"/>
                    </a:solidFill>
                  </a:tcPr>
                </a:tc>
              </a:tr>
              <a:tr h="288000">
                <a:tc>
                  <a:txBody>
                    <a:bodyPr/>
                    <a:lstStyle/>
                    <a:p>
                      <a:pPr algn="ctr" rtl="0" fontAlgn="b"/>
                      <a:r>
                        <a:rPr lang="fr-FR" sz="1200" b="0" i="0" u="none" strike="noStrike" dirty="0">
                          <a:solidFill>
                            <a:srgbClr val="000000"/>
                          </a:solidFill>
                          <a:latin typeface="Arial"/>
                        </a:rPr>
                        <a:t>CAMPANILE FEYZIN</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40</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30</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40</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43</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Oui</a:t>
                      </a:r>
                    </a:p>
                  </a:txBody>
                  <a:tcPr marL="0" marR="0" marT="0" marB="0" anchor="ctr">
                    <a:solidFill>
                      <a:srgbClr val="B7DEE8"/>
                    </a:solidFill>
                  </a:tcPr>
                </a:tc>
              </a:tr>
              <a:tr h="288000">
                <a:tc>
                  <a:txBody>
                    <a:bodyPr/>
                    <a:lstStyle/>
                    <a:p>
                      <a:pPr algn="ctr" rtl="0" fontAlgn="b"/>
                      <a:r>
                        <a:rPr lang="fr-FR" sz="1200" b="0" i="0" u="none" strike="noStrike" dirty="0">
                          <a:solidFill>
                            <a:srgbClr val="000000"/>
                          </a:solidFill>
                          <a:latin typeface="Arial"/>
                        </a:rPr>
                        <a:t>HOTEL DE </a:t>
                      </a:r>
                      <a:r>
                        <a:rPr lang="fr-FR" sz="1200" b="0" i="0" u="none" strike="noStrike" dirty="0" smtClean="0">
                          <a:solidFill>
                            <a:srgbClr val="000000"/>
                          </a:solidFill>
                          <a:latin typeface="Arial"/>
                        </a:rPr>
                        <a:t>NORMANDIE</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40</a:t>
                      </a: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r>
              <a:tr h="288000">
                <a:tc>
                  <a:txBody>
                    <a:bodyPr/>
                    <a:lstStyle/>
                    <a:p>
                      <a:pPr algn="ctr" rtl="0" fontAlgn="b"/>
                      <a:r>
                        <a:rPr lang="fr-FR" sz="1200" b="0" i="0" u="none" strike="noStrike" dirty="0">
                          <a:solidFill>
                            <a:srgbClr val="000000"/>
                          </a:solidFill>
                          <a:latin typeface="Arial"/>
                        </a:rPr>
                        <a:t>IBIS PART DIEU LES HALLES</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40</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28</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80</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200</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Oui</a:t>
                      </a:r>
                    </a:p>
                  </a:txBody>
                  <a:tcPr marL="0" marR="0" marT="0" marB="0" anchor="ctr">
                    <a:solidFill>
                      <a:srgbClr val="B7DEE8"/>
                    </a:solidFill>
                  </a:tcPr>
                </a:tc>
              </a:tr>
              <a:tr h="288000">
                <a:tc>
                  <a:txBody>
                    <a:bodyPr/>
                    <a:lstStyle/>
                    <a:p>
                      <a:pPr algn="ctr" rtl="0" fontAlgn="b"/>
                      <a:r>
                        <a:rPr lang="fr-FR" sz="1200" b="0" i="0" u="none" strike="noStrike" dirty="0">
                          <a:solidFill>
                            <a:srgbClr val="000000"/>
                          </a:solidFill>
                          <a:latin typeface="Arial"/>
                        </a:rPr>
                        <a:t>KYRIAD LYON </a:t>
                      </a:r>
                      <a:r>
                        <a:rPr lang="fr-FR" sz="1200" b="0" i="0" u="none" strike="noStrike" dirty="0" smtClean="0">
                          <a:solidFill>
                            <a:srgbClr val="000000"/>
                          </a:solidFill>
                          <a:latin typeface="Arial"/>
                        </a:rPr>
                        <a:t>SAINT-GENIS</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40</a:t>
                      </a: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r>
              <a:tr h="288000">
                <a:tc>
                  <a:txBody>
                    <a:bodyPr/>
                    <a:lstStyle/>
                    <a:p>
                      <a:pPr algn="ctr" rtl="0" fontAlgn="b"/>
                      <a:r>
                        <a:rPr lang="fr-FR" sz="1200" b="0" i="0" u="none" strike="noStrike" dirty="0">
                          <a:solidFill>
                            <a:srgbClr val="000000"/>
                          </a:solidFill>
                          <a:latin typeface="Arial"/>
                        </a:rPr>
                        <a:t>LE </a:t>
                      </a:r>
                      <a:r>
                        <a:rPr lang="fr-FR" sz="1200" b="0" i="0" u="none" strike="noStrike" dirty="0" smtClean="0">
                          <a:solidFill>
                            <a:srgbClr val="000000"/>
                          </a:solidFill>
                          <a:latin typeface="Arial"/>
                        </a:rPr>
                        <a:t>LUMIERE</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40</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NC</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NC</a:t>
                      </a:r>
                    </a:p>
                  </a:txBody>
                  <a:tcPr marL="0" marR="0" marT="0" marB="0" anchor="ctr">
                    <a:solidFill>
                      <a:srgbClr val="B7DEE8"/>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NC</a:t>
                      </a:r>
                    </a:p>
                  </a:txBody>
                  <a:tcPr marL="0" marR="0" marT="0" marB="0" anchor="ctr">
                    <a:solidFill>
                      <a:srgbClr val="B7DEE8"/>
                    </a:solidFill>
                  </a:tcPr>
                </a:tc>
              </a:tr>
              <a:tr h="288000">
                <a:tc>
                  <a:txBody>
                    <a:bodyPr/>
                    <a:lstStyle/>
                    <a:p>
                      <a:pPr algn="ctr" rtl="0" fontAlgn="b"/>
                      <a:r>
                        <a:rPr lang="en-US" sz="1200" b="0" i="0" u="none" strike="noStrike" dirty="0">
                          <a:solidFill>
                            <a:srgbClr val="000000"/>
                          </a:solidFill>
                          <a:latin typeface="Arial"/>
                        </a:rPr>
                        <a:t>RESID HOTEL LYON PART </a:t>
                      </a:r>
                      <a:r>
                        <a:rPr lang="en-US" sz="1200" b="0" i="0" u="none" strike="noStrike" dirty="0" smtClean="0">
                          <a:solidFill>
                            <a:srgbClr val="000000"/>
                          </a:solidFill>
                          <a:latin typeface="Arial"/>
                        </a:rPr>
                        <a:t>DIEU</a:t>
                      </a:r>
                      <a:endParaRPr lang="en-US"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40</a:t>
                      </a: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r>
              <a:tr h="288000">
                <a:tc>
                  <a:txBody>
                    <a:bodyPr/>
                    <a:lstStyle/>
                    <a:p>
                      <a:pPr algn="ctr" rtl="0" fontAlgn="b"/>
                      <a:r>
                        <a:rPr lang="fr-FR" sz="1200" b="0" i="0" u="none" strike="noStrike" dirty="0">
                          <a:solidFill>
                            <a:srgbClr val="000000"/>
                          </a:solidFill>
                          <a:latin typeface="Arial"/>
                        </a:rPr>
                        <a:t>CAMPANILE </a:t>
                      </a:r>
                      <a:r>
                        <a:rPr lang="fr-FR" sz="1200" b="0" i="0" u="none" strike="noStrike" dirty="0" smtClean="0">
                          <a:solidFill>
                            <a:srgbClr val="000000"/>
                          </a:solidFill>
                          <a:latin typeface="Arial"/>
                        </a:rPr>
                        <a:t>STE-FOY-LES-LYON   </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35</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NC</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NC</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NC</a:t>
                      </a:r>
                    </a:p>
                  </a:txBody>
                  <a:tcPr marL="0" marR="0" marT="0" marB="0" anchor="ctr">
                    <a:solidFill>
                      <a:srgbClr val="B7DEE8"/>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r>
              <a:tr h="288000">
                <a:tc>
                  <a:txBody>
                    <a:bodyPr/>
                    <a:lstStyle/>
                    <a:p>
                      <a:pPr algn="ctr" rtl="0" fontAlgn="b"/>
                      <a:r>
                        <a:rPr lang="fr-FR" sz="1200" b="0" i="0" u="none" strike="noStrike" dirty="0">
                          <a:solidFill>
                            <a:srgbClr val="000000"/>
                          </a:solidFill>
                          <a:latin typeface="Arial"/>
                        </a:rPr>
                        <a:t>MERCURE LYON </a:t>
                      </a:r>
                      <a:r>
                        <a:rPr lang="fr-FR" sz="1200" b="0" i="0" u="none" strike="noStrike" dirty="0" err="1">
                          <a:solidFill>
                            <a:srgbClr val="000000"/>
                          </a:solidFill>
                          <a:latin typeface="Arial"/>
                        </a:rPr>
                        <a:t>BROTTEAUX</a:t>
                      </a:r>
                      <a:r>
                        <a:rPr lang="fr-FR" sz="1200" b="0" i="0" u="none" strike="noStrike" dirty="0">
                          <a:solidFill>
                            <a:srgbClr val="000000"/>
                          </a:solidFill>
                          <a:latin typeface="Arial"/>
                        </a:rPr>
                        <a:t> </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32</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14</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 </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57</a:t>
                      </a: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Non</a:t>
                      </a:r>
                    </a:p>
                  </a:txBody>
                  <a:tcPr marL="0" marR="0" marT="0" marB="0" anchor="ctr">
                    <a:solidFill>
                      <a:srgbClr val="E7F3F4"/>
                    </a:solidFill>
                  </a:tcPr>
                </a:tc>
              </a:tr>
              <a:tr h="288000">
                <a:tc>
                  <a:txBody>
                    <a:bodyPr/>
                    <a:lstStyle/>
                    <a:p>
                      <a:pPr algn="ctr" rtl="0" fontAlgn="b"/>
                      <a:r>
                        <a:rPr lang="fr-FR" sz="1200" b="0" i="0" u="none" strike="noStrike" dirty="0">
                          <a:solidFill>
                            <a:srgbClr val="000000"/>
                          </a:solidFill>
                          <a:latin typeface="Arial"/>
                        </a:rPr>
                        <a:t>CAMPANILE </a:t>
                      </a:r>
                      <a:r>
                        <a:rPr lang="fr-FR" sz="1200" b="0" i="0" u="none" strike="noStrike" dirty="0" smtClean="0">
                          <a:solidFill>
                            <a:srgbClr val="000000"/>
                          </a:solidFill>
                          <a:latin typeface="Arial"/>
                        </a:rPr>
                        <a:t>BRON</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25</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NC</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NC</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NC</a:t>
                      </a:r>
                    </a:p>
                  </a:txBody>
                  <a:tcPr marL="0" marR="0" marT="0" marB="0" anchor="ctr">
                    <a:solidFill>
                      <a:srgbClr val="B7DEE8"/>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B7DEE8"/>
                    </a:solidFill>
                  </a:tcPr>
                </a:tc>
              </a:tr>
              <a:tr h="288000">
                <a:tc>
                  <a:txBody>
                    <a:bodyPr/>
                    <a:lstStyle/>
                    <a:p>
                      <a:pPr algn="ctr" rtl="0" fontAlgn="b"/>
                      <a:r>
                        <a:rPr lang="fr-FR" sz="1200" b="0" i="0" u="none" strike="noStrike" dirty="0">
                          <a:solidFill>
                            <a:srgbClr val="000000"/>
                          </a:solidFill>
                          <a:latin typeface="Arial"/>
                        </a:rPr>
                        <a:t>COMFORT INN  </a:t>
                      </a:r>
                      <a:r>
                        <a:rPr lang="fr-FR" sz="1200" b="0" i="0" u="none" strike="noStrike" dirty="0" smtClean="0">
                          <a:solidFill>
                            <a:srgbClr val="000000"/>
                          </a:solidFill>
                          <a:latin typeface="Arial"/>
                        </a:rPr>
                        <a:t>KIOTEL</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22</a:t>
                      </a: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r>
              <a:tr h="288000">
                <a:tc>
                  <a:txBody>
                    <a:bodyPr/>
                    <a:lstStyle/>
                    <a:p>
                      <a:pPr algn="ctr" rtl="0" fontAlgn="b"/>
                      <a:r>
                        <a:rPr lang="fr-FR" sz="1200" b="0" i="0" u="none" strike="noStrike" dirty="0">
                          <a:solidFill>
                            <a:srgbClr val="000000"/>
                          </a:solidFill>
                          <a:latin typeface="Arial"/>
                        </a:rPr>
                        <a:t>HOTEL </a:t>
                      </a:r>
                      <a:r>
                        <a:rPr lang="fr-FR" sz="1200" b="0" i="0" u="none" strike="noStrike" dirty="0" smtClean="0">
                          <a:solidFill>
                            <a:srgbClr val="000000"/>
                          </a:solidFill>
                          <a:latin typeface="Arial"/>
                        </a:rPr>
                        <a:t>ARIANA</a:t>
                      </a:r>
                      <a:endParaRPr lang="fr-FR" sz="1200" b="0" i="0" u="none" strike="noStrike" dirty="0">
                        <a:solidFill>
                          <a:srgbClr val="000000"/>
                        </a:solidFill>
                        <a:latin typeface="Arial"/>
                      </a:endParaRP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20</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NC</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NC</a:t>
                      </a:r>
                    </a:p>
                  </a:txBody>
                  <a:tcPr marL="0" marR="0" marT="0" marB="0" anchor="ctr">
                    <a:solidFill>
                      <a:srgbClr val="B7DEE8"/>
                    </a:solidFill>
                  </a:tcPr>
                </a:tc>
                <a:tc>
                  <a:txBody>
                    <a:bodyPr/>
                    <a:lstStyle/>
                    <a:p>
                      <a:pPr algn="ctr" rtl="0" fontAlgn="b"/>
                      <a:r>
                        <a:rPr lang="fr-FR" sz="1200" b="0" i="0" u="none" strike="noStrike">
                          <a:solidFill>
                            <a:srgbClr val="000000"/>
                          </a:solidFill>
                          <a:latin typeface="Arial"/>
                        </a:rPr>
                        <a:t>NC</a:t>
                      </a:r>
                    </a:p>
                  </a:txBody>
                  <a:tcPr marL="0" marR="0" marT="0" marB="0" anchor="ctr">
                    <a:solidFill>
                      <a:srgbClr val="B7DEE8"/>
                    </a:solidFill>
                  </a:tcPr>
                </a:tc>
                <a:tc>
                  <a:txBody>
                    <a:bodyPr/>
                    <a:lstStyle/>
                    <a:p>
                      <a:pPr algn="ctr" rtl="0" fontAlgn="b"/>
                      <a:r>
                        <a:rPr lang="fr-FR" sz="1200" b="0" i="0" u="none" strike="noStrike" dirty="0">
                          <a:solidFill>
                            <a:srgbClr val="000000"/>
                          </a:solidFill>
                          <a:latin typeface="Arial"/>
                        </a:rPr>
                        <a:t>NC</a:t>
                      </a:r>
                    </a:p>
                  </a:txBody>
                  <a:tcPr marL="0" marR="0" marT="0" marB="0" anchor="ctr">
                    <a:solidFill>
                      <a:srgbClr val="B7DEE8"/>
                    </a:solidFill>
                  </a:tcPr>
                </a:tc>
              </a:tr>
              <a:tr h="288000">
                <a:tc>
                  <a:txBody>
                    <a:bodyPr/>
                    <a:lstStyle/>
                    <a:p>
                      <a:pPr algn="ctr" rtl="0" fontAlgn="b"/>
                      <a:r>
                        <a:rPr lang="fr-FR" sz="1200" b="0" i="0" u="none" strike="noStrike" dirty="0">
                          <a:solidFill>
                            <a:srgbClr val="000000"/>
                          </a:solidFill>
                          <a:latin typeface="Arial"/>
                        </a:rPr>
                        <a:t>CAMPANILE </a:t>
                      </a:r>
                      <a:r>
                        <a:rPr lang="fr-FR" sz="1200" b="0" i="0" u="none" strike="noStrike" dirty="0" smtClean="0">
                          <a:solidFill>
                            <a:srgbClr val="000000"/>
                          </a:solidFill>
                          <a:latin typeface="Arial"/>
                        </a:rPr>
                        <a:t>ECULLY</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a:solidFill>
                            <a:srgbClr val="000000"/>
                          </a:solidFill>
                          <a:latin typeface="Arial"/>
                        </a:rPr>
                        <a:t>15</a:t>
                      </a: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c>
                  <a:txBody>
                    <a:bodyPr/>
                    <a:lstStyle/>
                    <a:p>
                      <a:pPr algn="ctr" rtl="0" fontAlgn="b"/>
                      <a:r>
                        <a:rPr lang="fr-FR" sz="1200" b="0" i="0" u="none" strike="noStrike" dirty="0" err="1">
                          <a:solidFill>
                            <a:srgbClr val="000000"/>
                          </a:solidFill>
                          <a:latin typeface="Arial"/>
                        </a:rPr>
                        <a:t>NC</a:t>
                      </a:r>
                      <a:endParaRPr lang="fr-FR" sz="1200" b="0" i="0" u="none" strike="noStrike" dirty="0">
                        <a:solidFill>
                          <a:srgbClr val="000000"/>
                        </a:solidFill>
                        <a:latin typeface="Arial"/>
                      </a:endParaRPr>
                    </a:p>
                  </a:txBody>
                  <a:tcPr marL="0" marR="0" marT="0" marB="0" anchor="ctr">
                    <a:solidFill>
                      <a:srgbClr val="E7F3F4"/>
                    </a:solidFill>
                  </a:tcPr>
                </a:tc>
              </a:tr>
            </a:tbl>
          </a:graphicData>
        </a:graphic>
      </p:graphicFrame>
      <p:sp>
        <p:nvSpPr>
          <p:cNvPr id="5" name="Titre 1"/>
          <p:cNvSpPr txBox="1">
            <a:spLocks/>
          </p:cNvSpPr>
          <p:nvPr/>
        </p:nvSpPr>
        <p:spPr bwMode="auto">
          <a:xfrm>
            <a:off x="1469876" y="0"/>
            <a:ext cx="7546108"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dirty="0" smtClean="0">
                <a:solidFill>
                  <a:schemeClr val="bg1"/>
                </a:solidFill>
                <a:latin typeface="Arial" pitchFamily="34" charset="0"/>
                <a:ea typeface="+mj-ea"/>
                <a:cs typeface="Arial" pitchFamily="34" charset="0"/>
              </a:rPr>
              <a:t>Offre : </a:t>
            </a:r>
            <a:r>
              <a:rPr kumimoji="0" lang="fr-FR" sz="2600" b="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Espaces de réunion intégrés</a:t>
            </a:r>
            <a:r>
              <a:rPr kumimoji="0" lang="fr-FR" sz="2600" b="1" u="none" strike="noStrike" kern="1200" cap="none" spc="0" normalizeH="0" noProof="0" dirty="0" smtClean="0">
                <a:ln>
                  <a:noFill/>
                </a:ln>
                <a:solidFill>
                  <a:schemeClr val="bg1"/>
                </a:solidFill>
                <a:effectLst/>
                <a:uLnTx/>
                <a:uFillTx/>
                <a:latin typeface="Arial" pitchFamily="34" charset="0"/>
                <a:ea typeface="+mj-ea"/>
                <a:cs typeface="Arial" pitchFamily="34" charset="0"/>
              </a:rPr>
              <a:t> à un hébergement</a:t>
            </a:r>
            <a:r>
              <a:rPr kumimoji="0" lang="fr-FR" sz="2600" b="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fr-FR" sz="2600" b="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Espace réservé du contenu 2"/>
          <p:cNvSpPr txBox="1">
            <a:spLocks/>
          </p:cNvSpPr>
          <p:nvPr/>
        </p:nvSpPr>
        <p:spPr bwMode="auto">
          <a:xfrm>
            <a:off x="299957" y="1303565"/>
            <a:ext cx="7243844" cy="3606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76213" marR="0" lvl="0" indent="-176213" algn="l" defTabSz="914400" rtl="0" eaLnBrk="1" fontAlgn="base" latinLnBrk="0" hangingPunct="1">
              <a:lnSpc>
                <a:spcPct val="100000"/>
              </a:lnSpc>
              <a:spcBef>
                <a:spcPct val="20000"/>
              </a:spcBef>
              <a:spcAft>
                <a:spcPct val="0"/>
              </a:spcAft>
              <a:buClr>
                <a:srgbClr val="00A6C8"/>
              </a:buClr>
              <a:buSzTx/>
              <a:buFont typeface="Wingdings" pitchFamily="2" charset="2"/>
              <a:buChar char="Ø"/>
              <a:tabLst/>
              <a:defRPr/>
            </a:pPr>
            <a:r>
              <a:rPr kumimoji="0" lang="fr-FR" sz="1600" b="1" i="0" u="none" strike="noStrike" kern="0" cap="none" spc="0" normalizeH="0" baseline="0" noProof="0" dirty="0" smtClean="0">
                <a:ln>
                  <a:noFill/>
                </a:ln>
                <a:solidFill>
                  <a:srgbClr val="4D4D4D"/>
                </a:solidFill>
                <a:effectLst/>
                <a:uLnTx/>
                <a:uFillTx/>
                <a:latin typeface="Arial" pitchFamily="34" charset="0"/>
                <a:ea typeface="+mn-ea"/>
                <a:cs typeface="Arial" pitchFamily="34" charset="0"/>
              </a:rPr>
              <a:t> Espaces de réunions intégrés à un </a:t>
            </a:r>
            <a:r>
              <a:rPr kumimoji="0" lang="fr-FR" sz="1600" b="1" i="0" u="none" strike="noStrike" kern="0" cap="none" spc="0" normalizeH="0" baseline="0" noProof="0" dirty="0" smtClean="0">
                <a:ln>
                  <a:noFill/>
                </a:ln>
                <a:solidFill>
                  <a:srgbClr val="4D4D4D"/>
                </a:solidFill>
                <a:effectLst/>
                <a:uLnTx/>
                <a:uFillTx/>
                <a:latin typeface="+mj-lt"/>
                <a:ea typeface="+mn-ea"/>
                <a:cs typeface="Arial" pitchFamily="34" charset="0"/>
              </a:rPr>
              <a:t>hébergement (fin)</a:t>
            </a:r>
            <a:endParaRPr kumimoji="0" lang="fr-FR" sz="1400" b="0" i="0" u="none" strike="noStrike" kern="0" cap="none" spc="0" normalizeH="0" baseline="0" noProof="0" dirty="0" smtClean="0">
              <a:ln>
                <a:noFill/>
              </a:ln>
              <a:solidFill>
                <a:srgbClr val="4D4D4D"/>
              </a:solidFill>
              <a:effectLst/>
              <a:uLnTx/>
              <a:uFillTx/>
              <a:latin typeface="Arial" pitchFamily="34" charset="0"/>
              <a:cs typeface="Arial" pitchFamily="34" charset="0"/>
            </a:endParaRPr>
          </a:p>
          <a:p>
            <a:pPr marL="890588" marR="0" lvl="2" indent="-174625" algn="l" defTabSz="914400" rtl="0" eaLnBrk="1" fontAlgn="base" latinLnBrk="0" hangingPunct="1">
              <a:lnSpc>
                <a:spcPct val="100000"/>
              </a:lnSpc>
              <a:spcBef>
                <a:spcPct val="40000"/>
              </a:spcBef>
              <a:spcAft>
                <a:spcPct val="0"/>
              </a:spcAft>
              <a:buClr>
                <a:srgbClr val="0092BB"/>
              </a:buClr>
              <a:buSzTx/>
              <a:buFontTx/>
              <a:buNone/>
              <a:tabLst/>
              <a:defRPr/>
            </a:pPr>
            <a:endParaRPr kumimoji="0" lang="fr-FR" sz="1400" b="0" i="0" u="none" strike="noStrike" kern="0" cap="none" spc="0" normalizeH="0" baseline="0" noProof="0" dirty="0" smtClean="0">
              <a:ln>
                <a:noFill/>
              </a:ln>
              <a:solidFill>
                <a:schemeClr val="tx2"/>
              </a:solidFill>
              <a:effectLst/>
              <a:uLnTx/>
              <a:uFillTx/>
              <a:latin typeface="Arial" pitchFamily="34" charset="0"/>
              <a:cs typeface="Arial" pitchFamily="34" charset="0"/>
            </a:endParaRPr>
          </a:p>
          <a:p>
            <a:pPr marL="176213" marR="0" lvl="0" indent="-176213" algn="l" defTabSz="914400" rtl="0" eaLnBrk="1" fontAlgn="base" latinLnBrk="0" hangingPunct="1">
              <a:lnSpc>
                <a:spcPct val="100000"/>
              </a:lnSpc>
              <a:spcBef>
                <a:spcPct val="20000"/>
              </a:spcBef>
              <a:spcAft>
                <a:spcPct val="0"/>
              </a:spcAft>
              <a:buClr>
                <a:srgbClr val="5D004A"/>
              </a:buClr>
              <a:buSzTx/>
              <a:buFontTx/>
              <a:buNone/>
              <a:tabLst/>
              <a:defRPr/>
            </a:pPr>
            <a:endParaRPr kumimoji="0" lang="fr-FR" sz="2400" b="1" i="0" u="none" strike="noStrike" kern="0" cap="none" spc="0" normalizeH="0" baseline="0" noProof="0" dirty="0">
              <a:ln>
                <a:noFill/>
              </a:ln>
              <a:solidFill>
                <a:srgbClr val="4D4D4D"/>
              </a:solidFill>
              <a:effectLst/>
              <a:uLnTx/>
              <a:uFillTx/>
              <a:latin typeface="+mn-lt"/>
              <a:ea typeface="+mn-ea"/>
              <a:cs typeface="+mn-cs"/>
            </a:endParaRPr>
          </a:p>
        </p:txBody>
      </p:sp>
    </p:spTree>
    <p:extLst>
      <p:ext uri="{BB962C8B-B14F-4D97-AF65-F5344CB8AC3E}">
        <p14:creationId xmlns="" xmlns:p14="http://schemas.microsoft.com/office/powerpoint/2010/main" val="18932833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9956" y="1303565"/>
            <a:ext cx="7851775" cy="415507"/>
          </a:xfrm>
        </p:spPr>
        <p:txBody>
          <a:bodyPr/>
          <a:lstStyle/>
          <a:p>
            <a:pPr>
              <a:buFont typeface="Arial" pitchFamily="34" charset="0"/>
              <a:buChar char="•"/>
            </a:pPr>
            <a:endParaRPr lang="fr-FR" sz="2000" dirty="0" smtClean="0">
              <a:latin typeface="Arial" pitchFamily="34" charset="0"/>
              <a:cs typeface="Arial" pitchFamily="34" charset="0"/>
            </a:endParaRPr>
          </a:p>
          <a:p>
            <a:pPr lvl="2">
              <a:buFont typeface="Arial" pitchFamily="34" charset="0"/>
              <a:buChar char="•"/>
            </a:pPr>
            <a:endParaRPr lang="fr-FR" sz="1400" dirty="0" smtClean="0">
              <a:solidFill>
                <a:srgbClr val="4D4D4D"/>
              </a:solidFill>
              <a:latin typeface="Arial" pitchFamily="34" charset="0"/>
              <a:cs typeface="Arial" pitchFamily="34" charset="0"/>
            </a:endParaRPr>
          </a:p>
          <a:p>
            <a:pPr lvl="2">
              <a:buNone/>
            </a:pPr>
            <a:endParaRPr lang="fr-FR" sz="1400" dirty="0" smtClean="0">
              <a:latin typeface="Arial" pitchFamily="34" charset="0"/>
              <a:cs typeface="Arial" pitchFamily="34" charset="0"/>
            </a:endParaRPr>
          </a:p>
          <a:p>
            <a:endParaRPr lang="fr-FR" dirty="0"/>
          </a:p>
        </p:txBody>
      </p:sp>
      <p:sp>
        <p:nvSpPr>
          <p:cNvPr id="7" name="Titre 1"/>
          <p:cNvSpPr txBox="1">
            <a:spLocks/>
          </p:cNvSpPr>
          <p:nvPr/>
        </p:nvSpPr>
        <p:spPr bwMode="auto">
          <a:xfrm>
            <a:off x="1469876" y="0"/>
            <a:ext cx="7546108"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dirty="0" smtClean="0">
                <a:solidFill>
                  <a:schemeClr val="bg1"/>
                </a:solidFill>
                <a:latin typeface="Arial" pitchFamily="34" charset="0"/>
                <a:ea typeface="+mj-ea"/>
                <a:cs typeface="Arial" pitchFamily="34" charset="0"/>
              </a:rPr>
              <a:t>Offre : Universités et </a:t>
            </a:r>
            <a:r>
              <a:rPr lang="fr-FR" sz="2600" b="1" dirty="0" smtClean="0">
                <a:solidFill>
                  <a:schemeClr val="bg1"/>
                </a:solidFill>
                <a:latin typeface="Arial" pitchFamily="34" charset="0"/>
                <a:cs typeface="Arial" pitchFamily="34" charset="0"/>
              </a:rPr>
              <a:t>structures recensées avec une capacité non identifiée </a:t>
            </a:r>
            <a:endParaRPr kumimoji="0" lang="fr-FR" sz="2600" b="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11" name="Espace réservé du contenu 3"/>
          <p:cNvGraphicFramePr>
            <a:graphicFrameLocks/>
          </p:cNvGraphicFramePr>
          <p:nvPr>
            <p:extLst>
              <p:ext uri="{D42A27DB-BD31-4B8C-83A1-F6EECF244321}">
                <p14:modId xmlns="" xmlns:p14="http://schemas.microsoft.com/office/powerpoint/2010/main" val="3984459278"/>
              </p:ext>
            </p:extLst>
          </p:nvPr>
        </p:nvGraphicFramePr>
        <p:xfrm>
          <a:off x="332509" y="1672961"/>
          <a:ext cx="8417854" cy="1300202"/>
        </p:xfrm>
        <a:graphic>
          <a:graphicData uri="http://schemas.openxmlformats.org/drawingml/2006/table">
            <a:tbl>
              <a:tblPr firstRow="1" bandRow="1">
                <a:tableStyleId>{5C22544A-7EE6-4342-B048-85BDC9FD1C3A}</a:tableStyleId>
              </a:tblPr>
              <a:tblGrid>
                <a:gridCol w="1663200"/>
                <a:gridCol w="1144800"/>
                <a:gridCol w="1267404"/>
                <a:gridCol w="1371600"/>
                <a:gridCol w="1663675"/>
                <a:gridCol w="1307175"/>
              </a:tblGrid>
              <a:tr h="741386">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Etablissement</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Superficie totale des salles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en mode classe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en mode cocktail </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Capacité d’hébergement  </a:t>
                      </a:r>
                    </a:p>
                    <a:p>
                      <a:pPr marL="0" algn="ctr" defTabSz="914400" rtl="0" eaLnBrk="1" fontAlgn="ctr" latinLnBrk="0" hangingPunct="1"/>
                      <a:r>
                        <a:rPr lang="fr-FR" sz="1400" b="0" i="0" u="none" strike="noStrike" kern="1200" dirty="0" smtClean="0">
                          <a:solidFill>
                            <a:schemeClr val="bg1"/>
                          </a:solidFill>
                          <a:latin typeface="Arial"/>
                          <a:ea typeface="+mn-ea"/>
                          <a:cs typeface="+mn-cs"/>
                        </a:rPr>
                        <a:t>(en chambres)</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Activité  restauration</a:t>
                      </a:r>
                    </a:p>
                  </a:txBody>
                  <a:tcPr anchor="ctr">
                    <a:solidFill>
                      <a:srgbClr val="00A6C8"/>
                    </a:solidFill>
                  </a:tcPr>
                </a:tc>
              </a:tr>
              <a:tr h="279408">
                <a:tc>
                  <a:txBody>
                    <a:bodyPr/>
                    <a:lstStyle/>
                    <a:p>
                      <a:pPr algn="ctr" rtl="0" fontAlgn="ctr"/>
                      <a:r>
                        <a:rPr lang="fr-FR" sz="1200" b="0" i="0" u="none" strike="noStrike" dirty="0" smtClean="0">
                          <a:solidFill>
                            <a:srgbClr val="404040"/>
                          </a:solidFill>
                          <a:latin typeface="Arial"/>
                        </a:rPr>
                        <a:t>ENS SCIENCES</a:t>
                      </a:r>
                      <a:endParaRPr lang="fr-FR" sz="1200" b="0" i="0" u="none" strike="noStrike" dirty="0">
                        <a:solidFill>
                          <a:srgbClr val="404040"/>
                        </a:solidFill>
                        <a:latin typeface="Arial"/>
                      </a:endParaRPr>
                    </a:p>
                  </a:txBody>
                  <a:tcPr marL="0" marR="0" marT="0" marB="0" anchor="ctr">
                    <a:solidFill>
                      <a:srgbClr val="B7DEE8"/>
                    </a:solidFill>
                  </a:tcPr>
                </a:tc>
                <a:tc>
                  <a:txBody>
                    <a:bodyPr/>
                    <a:lstStyle/>
                    <a:p>
                      <a:pPr algn="ctr" rtl="0" fontAlgn="b"/>
                      <a:r>
                        <a:rPr lang="fr-FR" sz="1200" b="0" i="0" u="none" strike="noStrike" dirty="0">
                          <a:solidFill>
                            <a:srgbClr val="404040"/>
                          </a:solidFill>
                          <a:latin typeface="Arial"/>
                        </a:rPr>
                        <a:t>3 950</a:t>
                      </a:r>
                    </a:p>
                  </a:txBody>
                  <a:tcPr marL="0" marR="0" marT="0" marB="0" anchor="ctr">
                    <a:solidFill>
                      <a:srgbClr val="B7DEE8"/>
                    </a:solidFill>
                  </a:tcPr>
                </a:tc>
                <a:tc>
                  <a:txBody>
                    <a:bodyPr/>
                    <a:lstStyle/>
                    <a:p>
                      <a:pPr algn="ctr" rtl="0" fontAlgn="b"/>
                      <a:r>
                        <a:rPr lang="fr-FR" sz="1200" b="0" i="0" u="none" strike="noStrike" dirty="0">
                          <a:solidFill>
                            <a:srgbClr val="404040"/>
                          </a:solidFill>
                          <a:latin typeface="Arial"/>
                        </a:rPr>
                        <a:t>515</a:t>
                      </a:r>
                    </a:p>
                  </a:txBody>
                  <a:tcPr marL="0" marR="0" marT="0" marB="0" anchor="ctr">
                    <a:solidFill>
                      <a:srgbClr val="B7DEE8"/>
                    </a:solidFill>
                  </a:tcPr>
                </a:tc>
                <a:tc>
                  <a:txBody>
                    <a:bodyPr/>
                    <a:lstStyle/>
                    <a:p>
                      <a:pPr algn="ctr" rtl="0" fontAlgn="b"/>
                      <a:r>
                        <a:rPr lang="fr-FR" sz="1200" b="0" i="0" u="none" strike="noStrike" dirty="0">
                          <a:solidFill>
                            <a:srgbClr val="404040"/>
                          </a:solidFill>
                          <a:latin typeface="Arial"/>
                        </a:rPr>
                        <a:t>515</a:t>
                      </a:r>
                    </a:p>
                  </a:txBody>
                  <a:tcPr marL="0" marR="0" marT="0" marB="0" anchor="ctr">
                    <a:solidFill>
                      <a:srgbClr val="B7DEE8"/>
                    </a:solidFill>
                  </a:tcPr>
                </a:tc>
                <a:tc>
                  <a:txBody>
                    <a:bodyPr/>
                    <a:lstStyle/>
                    <a:p>
                      <a:pPr algn="ctr" rtl="0" fontAlgn="b"/>
                      <a:r>
                        <a:rPr lang="fr-FR" sz="1200" b="0" i="0" u="none" strike="noStrike" dirty="0" smtClean="0">
                          <a:solidFill>
                            <a:srgbClr val="404040"/>
                          </a:solidFill>
                          <a:latin typeface="Arial"/>
                        </a:rPr>
                        <a:t>-</a:t>
                      </a:r>
                      <a:r>
                        <a:rPr lang="fr-FR" sz="1200" b="0" i="0" u="none" strike="noStrike" dirty="0">
                          <a:solidFill>
                            <a:srgbClr val="404040"/>
                          </a:solidFill>
                          <a:latin typeface="Arial"/>
                        </a:rPr>
                        <a:t> </a:t>
                      </a:r>
                    </a:p>
                  </a:txBody>
                  <a:tcPr marL="0" marR="0" marT="0" marB="0" anchor="ctr">
                    <a:solidFill>
                      <a:srgbClr val="B7DEE8"/>
                    </a:solidFill>
                  </a:tcPr>
                </a:tc>
                <a:tc>
                  <a:txBody>
                    <a:bodyPr/>
                    <a:lstStyle/>
                    <a:p>
                      <a:pPr algn="ctr" rtl="0" fontAlgn="b"/>
                      <a:r>
                        <a:rPr lang="fr-FR" sz="1200" b="0" i="0" u="none" strike="noStrike" dirty="0">
                          <a:solidFill>
                            <a:srgbClr val="404040"/>
                          </a:solidFill>
                          <a:latin typeface="Arial"/>
                        </a:rPr>
                        <a:t>Oui</a:t>
                      </a:r>
                    </a:p>
                  </a:txBody>
                  <a:tcPr marL="0" marR="0" marT="0" marB="0" anchor="ctr">
                    <a:solidFill>
                      <a:srgbClr val="B7DEE8"/>
                    </a:solidFill>
                  </a:tcPr>
                </a:tc>
              </a:tr>
              <a:tr h="279408">
                <a:tc>
                  <a:txBody>
                    <a:bodyPr/>
                    <a:lstStyle/>
                    <a:p>
                      <a:pPr algn="ctr" rtl="0" fontAlgn="ctr"/>
                      <a:r>
                        <a:rPr lang="fr-FR" sz="1200" b="0" i="0" u="none" strike="noStrike" dirty="0" err="1">
                          <a:solidFill>
                            <a:srgbClr val="404040"/>
                          </a:solidFill>
                          <a:latin typeface="Arial"/>
                        </a:rPr>
                        <a:t>ENSATT</a:t>
                      </a:r>
                      <a:endParaRPr lang="fr-FR" sz="1200" b="0" i="0" u="none" strike="noStrike" dirty="0">
                        <a:solidFill>
                          <a:srgbClr val="404040"/>
                        </a:solidFill>
                        <a:latin typeface="Arial"/>
                      </a:endParaRPr>
                    </a:p>
                  </a:txBody>
                  <a:tcPr marL="0" marR="0" marT="0" marB="0" anchor="ctr">
                    <a:solidFill>
                      <a:srgbClr val="E7F3F4"/>
                    </a:solidFill>
                  </a:tcPr>
                </a:tc>
                <a:tc>
                  <a:txBody>
                    <a:bodyPr/>
                    <a:lstStyle/>
                    <a:p>
                      <a:pPr algn="ctr" rtl="0" fontAlgn="b"/>
                      <a:r>
                        <a:rPr lang="fr-FR" sz="1200" b="0" i="0" u="none" strike="noStrike" dirty="0">
                          <a:solidFill>
                            <a:srgbClr val="404040"/>
                          </a:solidFill>
                          <a:latin typeface="Arial"/>
                        </a:rPr>
                        <a:t>400</a:t>
                      </a:r>
                    </a:p>
                  </a:txBody>
                  <a:tcPr marL="0" marR="0" marT="0" marB="0" anchor="ctr">
                    <a:solidFill>
                      <a:srgbClr val="E7F3F4"/>
                    </a:solidFill>
                  </a:tcPr>
                </a:tc>
                <a:tc>
                  <a:txBody>
                    <a:bodyPr/>
                    <a:lstStyle/>
                    <a:p>
                      <a:pPr algn="ctr" rtl="0" fontAlgn="b"/>
                      <a:r>
                        <a:rPr lang="fr-FR" sz="1200" b="0" i="0" u="none" strike="noStrike" dirty="0">
                          <a:solidFill>
                            <a:srgbClr val="404040"/>
                          </a:solidFill>
                          <a:latin typeface="Arial"/>
                        </a:rPr>
                        <a:t>216</a:t>
                      </a:r>
                    </a:p>
                  </a:txBody>
                  <a:tcPr marL="0" marR="0" marT="0" marB="0" anchor="ctr">
                    <a:solidFill>
                      <a:srgbClr val="E7F3F4"/>
                    </a:solidFill>
                  </a:tcPr>
                </a:tc>
                <a:tc>
                  <a:txBody>
                    <a:bodyPr/>
                    <a:lstStyle/>
                    <a:p>
                      <a:pPr algn="ctr" rtl="0" fontAlgn="b"/>
                      <a:r>
                        <a:rPr lang="fr-FR" sz="1200" b="0" i="0" u="none" strike="noStrike" dirty="0">
                          <a:solidFill>
                            <a:srgbClr val="404040"/>
                          </a:solidFill>
                          <a:latin typeface="Arial"/>
                        </a:rPr>
                        <a:t>250</a:t>
                      </a:r>
                    </a:p>
                  </a:txBody>
                  <a:tcPr marL="0" marR="0" marT="0" marB="0" anchor="ctr">
                    <a:solidFill>
                      <a:srgbClr val="E7F3F4"/>
                    </a:solidFill>
                  </a:tcPr>
                </a:tc>
                <a:tc>
                  <a:txBody>
                    <a:bodyPr/>
                    <a:lstStyle/>
                    <a:p>
                      <a:pPr algn="ctr" rtl="0" fontAlgn="b"/>
                      <a:r>
                        <a:rPr lang="fr-FR" sz="1200" b="0" i="0" u="none" strike="noStrike" dirty="0">
                          <a:solidFill>
                            <a:srgbClr val="404040"/>
                          </a:solidFill>
                          <a:latin typeface="Arial"/>
                        </a:rPr>
                        <a:t> </a:t>
                      </a:r>
                      <a:r>
                        <a:rPr lang="fr-FR" sz="1200" b="0" i="0" u="none" strike="noStrike" dirty="0" smtClean="0">
                          <a:solidFill>
                            <a:srgbClr val="404040"/>
                          </a:solidFill>
                          <a:latin typeface="Arial"/>
                        </a:rPr>
                        <a:t>-</a:t>
                      </a:r>
                      <a:endParaRPr lang="fr-FR" sz="1200" b="0" i="0" u="none" strike="noStrike" dirty="0">
                        <a:solidFill>
                          <a:srgbClr val="404040"/>
                        </a:solidFill>
                        <a:latin typeface="Arial"/>
                      </a:endParaRPr>
                    </a:p>
                  </a:txBody>
                  <a:tcPr marL="0" marR="0" marT="0" marB="0" anchor="ctr">
                    <a:solidFill>
                      <a:srgbClr val="E7F3F4"/>
                    </a:solidFill>
                  </a:tcPr>
                </a:tc>
                <a:tc>
                  <a:txBody>
                    <a:bodyPr/>
                    <a:lstStyle/>
                    <a:p>
                      <a:pPr algn="ctr" rtl="0" fontAlgn="b"/>
                      <a:r>
                        <a:rPr lang="fr-FR" sz="1200" b="0" i="0" u="none" strike="noStrike" dirty="0">
                          <a:solidFill>
                            <a:srgbClr val="404040"/>
                          </a:solidFill>
                          <a:latin typeface="Arial"/>
                        </a:rPr>
                        <a:t>Non</a:t>
                      </a:r>
                    </a:p>
                  </a:txBody>
                  <a:tcPr marL="0" marR="0" marT="0" marB="0" anchor="ctr">
                    <a:solidFill>
                      <a:srgbClr val="E7F3F4"/>
                    </a:solidFill>
                  </a:tcPr>
                </a:tc>
              </a:tr>
            </a:tbl>
          </a:graphicData>
        </a:graphic>
      </p:graphicFrame>
      <p:sp>
        <p:nvSpPr>
          <p:cNvPr id="13" name="Espace réservé du contenu 2"/>
          <p:cNvSpPr txBox="1">
            <a:spLocks/>
          </p:cNvSpPr>
          <p:nvPr/>
        </p:nvSpPr>
        <p:spPr bwMode="auto">
          <a:xfrm>
            <a:off x="299957" y="1303565"/>
            <a:ext cx="7243844" cy="3606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76213" marR="0" lvl="0" indent="-176213" algn="l" defTabSz="914400" rtl="0" eaLnBrk="1" fontAlgn="base" latinLnBrk="0" hangingPunct="1">
              <a:lnSpc>
                <a:spcPct val="100000"/>
              </a:lnSpc>
              <a:spcBef>
                <a:spcPct val="20000"/>
              </a:spcBef>
              <a:spcAft>
                <a:spcPct val="0"/>
              </a:spcAft>
              <a:buClr>
                <a:srgbClr val="00A6C8"/>
              </a:buClr>
              <a:buSzTx/>
              <a:buFont typeface="Wingdings" pitchFamily="2" charset="2"/>
              <a:buChar char="Ø"/>
              <a:tabLst/>
              <a:defRPr/>
            </a:pPr>
            <a:r>
              <a:rPr kumimoji="0" lang="fr-FR" sz="1600" b="1" i="0" u="none" strike="noStrike" kern="0" cap="none" spc="0" normalizeH="0" baseline="0" noProof="0" dirty="0" smtClean="0">
                <a:ln>
                  <a:noFill/>
                </a:ln>
                <a:solidFill>
                  <a:srgbClr val="4D4D4D"/>
                </a:solidFill>
                <a:effectLst/>
                <a:uLnTx/>
                <a:uFillTx/>
                <a:latin typeface="Arial" pitchFamily="34" charset="0"/>
                <a:ea typeface="+mn-ea"/>
                <a:cs typeface="Arial" pitchFamily="34" charset="0"/>
              </a:rPr>
              <a:t> Universités </a:t>
            </a:r>
            <a:r>
              <a:rPr kumimoji="0" lang="fr-FR" sz="1600" b="1" i="0" u="none" strike="noStrike" kern="0" cap="none" spc="0" normalizeH="0" baseline="0" noProof="0" dirty="0" smtClean="0">
                <a:ln>
                  <a:noFill/>
                </a:ln>
                <a:solidFill>
                  <a:srgbClr val="4D4D4D"/>
                </a:solidFill>
                <a:effectLst/>
                <a:uLnTx/>
                <a:uFillTx/>
                <a:latin typeface="+mj-lt"/>
                <a:ea typeface="+mn-ea"/>
                <a:cs typeface="Arial" pitchFamily="34" charset="0"/>
              </a:rPr>
              <a:t>(2)</a:t>
            </a:r>
            <a:endParaRPr kumimoji="0" lang="fr-FR" sz="1400" b="0" i="0" u="none" strike="noStrike" kern="0" cap="none" spc="0" normalizeH="0" baseline="0" noProof="0" dirty="0" smtClean="0">
              <a:ln>
                <a:noFill/>
              </a:ln>
              <a:solidFill>
                <a:srgbClr val="4D4D4D"/>
              </a:solidFill>
              <a:effectLst/>
              <a:uLnTx/>
              <a:uFillTx/>
              <a:latin typeface="Arial" pitchFamily="34" charset="0"/>
              <a:cs typeface="Arial" pitchFamily="34" charset="0"/>
            </a:endParaRPr>
          </a:p>
          <a:p>
            <a:pPr marL="890588" marR="0" lvl="2" indent="-174625" algn="l" defTabSz="914400" rtl="0" eaLnBrk="1" fontAlgn="base" latinLnBrk="0" hangingPunct="1">
              <a:lnSpc>
                <a:spcPct val="100000"/>
              </a:lnSpc>
              <a:spcBef>
                <a:spcPct val="40000"/>
              </a:spcBef>
              <a:spcAft>
                <a:spcPct val="0"/>
              </a:spcAft>
              <a:buClr>
                <a:srgbClr val="0092BB"/>
              </a:buClr>
              <a:buSzTx/>
              <a:buFontTx/>
              <a:buNone/>
              <a:tabLst/>
              <a:defRPr/>
            </a:pPr>
            <a:endParaRPr kumimoji="0" lang="fr-FR" sz="1400" b="0" i="0" u="none" strike="noStrike" kern="0" cap="none" spc="0" normalizeH="0" baseline="0" noProof="0" dirty="0" smtClean="0">
              <a:ln>
                <a:noFill/>
              </a:ln>
              <a:solidFill>
                <a:schemeClr val="tx2"/>
              </a:solidFill>
              <a:effectLst/>
              <a:uLnTx/>
              <a:uFillTx/>
              <a:latin typeface="Arial" pitchFamily="34" charset="0"/>
              <a:cs typeface="Arial" pitchFamily="34" charset="0"/>
            </a:endParaRPr>
          </a:p>
          <a:p>
            <a:pPr marL="176213" marR="0" lvl="0" indent="-176213" algn="l" defTabSz="914400" rtl="0" eaLnBrk="1" fontAlgn="base" latinLnBrk="0" hangingPunct="1">
              <a:lnSpc>
                <a:spcPct val="100000"/>
              </a:lnSpc>
              <a:spcBef>
                <a:spcPct val="20000"/>
              </a:spcBef>
              <a:spcAft>
                <a:spcPct val="0"/>
              </a:spcAft>
              <a:buClr>
                <a:srgbClr val="5D004A"/>
              </a:buClr>
              <a:buSzTx/>
              <a:buFontTx/>
              <a:buNone/>
              <a:tabLst/>
              <a:defRPr/>
            </a:pPr>
            <a:endParaRPr kumimoji="0" lang="fr-FR" sz="2400" b="1" i="0" u="none" strike="noStrike" kern="0" cap="none" spc="0" normalizeH="0" baseline="0" noProof="0" dirty="0">
              <a:ln>
                <a:noFill/>
              </a:ln>
              <a:solidFill>
                <a:srgbClr val="4D4D4D"/>
              </a:solidFill>
              <a:effectLst/>
              <a:uLnTx/>
              <a:uFillTx/>
              <a:latin typeface="+mn-lt"/>
              <a:ea typeface="+mn-ea"/>
              <a:cs typeface="+mn-cs"/>
            </a:endParaRPr>
          </a:p>
        </p:txBody>
      </p:sp>
      <p:graphicFrame>
        <p:nvGraphicFramePr>
          <p:cNvPr id="8" name="Espace réservé du contenu 3"/>
          <p:cNvGraphicFramePr>
            <a:graphicFrameLocks/>
          </p:cNvGraphicFramePr>
          <p:nvPr>
            <p:extLst>
              <p:ext uri="{D42A27DB-BD31-4B8C-83A1-F6EECF244321}">
                <p14:modId xmlns="" xmlns:p14="http://schemas.microsoft.com/office/powerpoint/2010/main" val="1315413289"/>
              </p:ext>
            </p:extLst>
          </p:nvPr>
        </p:nvGraphicFramePr>
        <p:xfrm>
          <a:off x="287079" y="3597814"/>
          <a:ext cx="4210494" cy="2759040"/>
        </p:xfrm>
        <a:graphic>
          <a:graphicData uri="http://schemas.openxmlformats.org/drawingml/2006/table">
            <a:tbl>
              <a:tblPr firstRow="1" bandRow="1">
                <a:tableStyleId>{5C22544A-7EE6-4342-B048-85BDC9FD1C3A}</a:tableStyleId>
              </a:tblPr>
              <a:tblGrid>
                <a:gridCol w="2562446"/>
                <a:gridCol w="1648048"/>
              </a:tblGrid>
              <a:tr h="324000">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Etablissement</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Type de structure</a:t>
                      </a:r>
                    </a:p>
                  </a:txBody>
                  <a:tcPr anchor="ctr">
                    <a:solidFill>
                      <a:srgbClr val="00A6C8"/>
                    </a:solidFill>
                  </a:tcPr>
                </a:tc>
              </a:tr>
              <a:tr h="324000">
                <a:tc>
                  <a:txBody>
                    <a:bodyPr/>
                    <a:lstStyle/>
                    <a:p>
                      <a:pPr algn="ctr" rtl="0" fontAlgn="b"/>
                      <a:r>
                        <a:rPr lang="fr-FR" sz="1200" b="0" i="0" u="none" strike="noStrike" dirty="0">
                          <a:solidFill>
                            <a:srgbClr val="404040"/>
                          </a:solidFill>
                          <a:latin typeface="Arial"/>
                        </a:rPr>
                        <a:t>CENTRE D'AFFAIRES </a:t>
                      </a:r>
                      <a:r>
                        <a:rPr lang="fr-FR" sz="1200" b="0" i="0" u="none" strike="noStrike" dirty="0" err="1">
                          <a:solidFill>
                            <a:srgbClr val="404040"/>
                          </a:solidFill>
                          <a:latin typeface="Arial"/>
                        </a:rPr>
                        <a:t>QUATREVINGT-QUATORZE</a:t>
                      </a:r>
                      <a:endParaRPr lang="fr-FR" sz="1200" b="0" i="0" u="none" strike="noStrike" dirty="0">
                        <a:solidFill>
                          <a:srgbClr val="404040"/>
                        </a:solidFill>
                        <a:latin typeface="Arial"/>
                      </a:endParaRPr>
                    </a:p>
                  </a:txBody>
                  <a:tcPr marL="0" marR="0" marT="0" marB="0" anchor="ctr">
                    <a:solidFill>
                      <a:srgbClr val="E7F3F4"/>
                    </a:solidFill>
                  </a:tcPr>
                </a:tc>
                <a:tc>
                  <a:txBody>
                    <a:bodyPr/>
                    <a:lstStyle/>
                    <a:p>
                      <a:pPr algn="ctr" rtl="0" fontAlgn="ctr"/>
                      <a:r>
                        <a:rPr lang="fr-FR" sz="1200" b="0" i="0" u="none" strike="noStrike" dirty="0" smtClean="0">
                          <a:solidFill>
                            <a:srgbClr val="404040"/>
                          </a:solidFill>
                          <a:latin typeface="Arial"/>
                        </a:rPr>
                        <a:t>Centre </a:t>
                      </a:r>
                      <a:r>
                        <a:rPr lang="fr-FR" sz="1200" b="0" i="0" u="none" strike="noStrike" dirty="0">
                          <a:solidFill>
                            <a:srgbClr val="404040"/>
                          </a:solidFill>
                          <a:latin typeface="Arial"/>
                        </a:rPr>
                        <a:t>d'affaires</a:t>
                      </a:r>
                    </a:p>
                  </a:txBody>
                  <a:tcPr marL="0" marR="0" marT="0" marB="0" anchor="ctr">
                    <a:solidFill>
                      <a:srgbClr val="E7F3F4"/>
                    </a:solidFill>
                  </a:tcPr>
                </a:tc>
              </a:tr>
              <a:tr h="324000">
                <a:tc>
                  <a:txBody>
                    <a:bodyPr/>
                    <a:lstStyle/>
                    <a:p>
                      <a:pPr algn="ctr" rtl="0" fontAlgn="ctr"/>
                      <a:r>
                        <a:rPr lang="fr-FR" sz="1200" b="0" i="0" u="none" strike="noStrike" dirty="0">
                          <a:solidFill>
                            <a:srgbClr val="404040"/>
                          </a:solidFill>
                          <a:latin typeface="Arial"/>
                        </a:rPr>
                        <a:t>ECOLE NORMALE SUPERIEURE SCIENCES ET LETTRES</a:t>
                      </a:r>
                    </a:p>
                  </a:txBody>
                  <a:tcPr marL="0" marR="0" marT="0" marB="0" anchor="ctr">
                    <a:solidFill>
                      <a:srgbClr val="B7DEE8"/>
                    </a:solidFill>
                  </a:tcPr>
                </a:tc>
                <a:tc>
                  <a:txBody>
                    <a:bodyPr/>
                    <a:lstStyle/>
                    <a:p>
                      <a:pPr algn="ctr" rtl="0" fontAlgn="b"/>
                      <a:r>
                        <a:rPr lang="fr-FR" sz="1200" b="0" i="0" u="none" strike="noStrike" dirty="0">
                          <a:solidFill>
                            <a:srgbClr val="404040"/>
                          </a:solidFill>
                          <a:latin typeface="Arial"/>
                        </a:rPr>
                        <a:t>Université</a:t>
                      </a:r>
                    </a:p>
                  </a:txBody>
                  <a:tcPr marL="0" marR="0" marT="0" marB="0" anchor="ctr">
                    <a:solidFill>
                      <a:srgbClr val="B7DEE8"/>
                    </a:solidFill>
                  </a:tcPr>
                </a:tc>
              </a:tr>
              <a:tr h="324000">
                <a:tc>
                  <a:txBody>
                    <a:bodyPr/>
                    <a:lstStyle/>
                    <a:p>
                      <a:pPr algn="ctr" rtl="0" fontAlgn="ctr"/>
                      <a:r>
                        <a:rPr lang="fr-FR" sz="1200" b="0" i="0" u="none" strike="noStrike">
                          <a:solidFill>
                            <a:srgbClr val="404040"/>
                          </a:solidFill>
                          <a:latin typeface="Arial"/>
                        </a:rPr>
                        <a:t>UNIVERSITE CLAUDE BERNARD LYON 1*</a:t>
                      </a:r>
                    </a:p>
                  </a:txBody>
                  <a:tcPr marL="0" marR="0" marT="0" marB="0" anchor="ctr">
                    <a:solidFill>
                      <a:srgbClr val="E7F3F4"/>
                    </a:solidFill>
                  </a:tcPr>
                </a:tc>
                <a:tc>
                  <a:txBody>
                    <a:bodyPr/>
                    <a:lstStyle/>
                    <a:p>
                      <a:pPr algn="ctr" rtl="0" fontAlgn="b"/>
                      <a:r>
                        <a:rPr lang="fr-FR" sz="1200" b="0" i="0" u="none" strike="noStrike" dirty="0">
                          <a:solidFill>
                            <a:srgbClr val="404040"/>
                          </a:solidFill>
                          <a:latin typeface="Arial"/>
                        </a:rPr>
                        <a:t>Université</a:t>
                      </a:r>
                    </a:p>
                  </a:txBody>
                  <a:tcPr marL="0" marR="0" marT="0" marB="0" anchor="ctr">
                    <a:solidFill>
                      <a:srgbClr val="E7F3F4"/>
                    </a:solidFill>
                  </a:tcPr>
                </a:tc>
              </a:tr>
              <a:tr h="324000">
                <a:tc>
                  <a:txBody>
                    <a:bodyPr/>
                    <a:lstStyle/>
                    <a:p>
                      <a:pPr algn="ctr" rtl="0" fontAlgn="ctr"/>
                      <a:r>
                        <a:rPr lang="fr-FR" sz="1200" b="0" i="0" u="none" strike="noStrike">
                          <a:solidFill>
                            <a:srgbClr val="404040"/>
                          </a:solidFill>
                          <a:latin typeface="Arial"/>
                        </a:rPr>
                        <a:t>UNIVERSITE LUMIERE LYON 2 *</a:t>
                      </a:r>
                    </a:p>
                  </a:txBody>
                  <a:tcPr marL="0" marR="0" marT="0" marB="0" anchor="ctr">
                    <a:solidFill>
                      <a:srgbClr val="B7DEE8"/>
                    </a:solidFill>
                  </a:tcPr>
                </a:tc>
                <a:tc>
                  <a:txBody>
                    <a:bodyPr/>
                    <a:lstStyle/>
                    <a:p>
                      <a:pPr algn="ctr" rtl="0" fontAlgn="b"/>
                      <a:r>
                        <a:rPr lang="fr-FR" sz="1200" b="0" i="0" u="none" strike="noStrike" dirty="0">
                          <a:solidFill>
                            <a:srgbClr val="404040"/>
                          </a:solidFill>
                          <a:latin typeface="Arial"/>
                        </a:rPr>
                        <a:t>Université</a:t>
                      </a:r>
                    </a:p>
                  </a:txBody>
                  <a:tcPr marL="0" marR="0" marT="0" marB="0" anchor="ctr">
                    <a:solidFill>
                      <a:srgbClr val="B7DEE8"/>
                    </a:solidFill>
                  </a:tcPr>
                </a:tc>
              </a:tr>
              <a:tr h="324000">
                <a:tc>
                  <a:txBody>
                    <a:bodyPr/>
                    <a:lstStyle/>
                    <a:p>
                      <a:pPr algn="ctr" rtl="0" fontAlgn="ctr"/>
                      <a:r>
                        <a:rPr lang="fr-FR" sz="1200" b="0" i="0" u="none" strike="noStrike">
                          <a:solidFill>
                            <a:srgbClr val="404040"/>
                          </a:solidFill>
                          <a:latin typeface="Arial"/>
                        </a:rPr>
                        <a:t>MANUFACTURE DES TABACS - UNIVERSITE JEAN MOULIN LYON 3</a:t>
                      </a:r>
                    </a:p>
                  </a:txBody>
                  <a:tcPr marL="0" marR="0" marT="0" marB="0" anchor="ctr">
                    <a:solidFill>
                      <a:srgbClr val="E7F3F4"/>
                    </a:solidFill>
                  </a:tcPr>
                </a:tc>
                <a:tc>
                  <a:txBody>
                    <a:bodyPr/>
                    <a:lstStyle/>
                    <a:p>
                      <a:pPr algn="ctr" rtl="0" fontAlgn="b"/>
                      <a:r>
                        <a:rPr lang="fr-FR" sz="1200" b="0" i="0" u="none" strike="noStrike" dirty="0">
                          <a:solidFill>
                            <a:srgbClr val="404040"/>
                          </a:solidFill>
                          <a:latin typeface="Arial"/>
                        </a:rPr>
                        <a:t>Université</a:t>
                      </a:r>
                    </a:p>
                  </a:txBody>
                  <a:tcPr marL="0" marR="0" marT="0" marB="0" anchor="ctr">
                    <a:solidFill>
                      <a:srgbClr val="E7F3F4"/>
                    </a:solidFill>
                  </a:tcPr>
                </a:tc>
              </a:tr>
              <a:tr h="324000">
                <a:tc>
                  <a:txBody>
                    <a:bodyPr/>
                    <a:lstStyle/>
                    <a:p>
                      <a:pPr algn="ctr" rtl="0" fontAlgn="ctr"/>
                      <a:r>
                        <a:rPr lang="fr-FR" sz="1200" b="0" i="0" u="none" strike="noStrike">
                          <a:solidFill>
                            <a:srgbClr val="404040"/>
                          </a:solidFill>
                          <a:latin typeface="Arial"/>
                        </a:rPr>
                        <a:t>ECOLE CENTRALE LYON</a:t>
                      </a:r>
                    </a:p>
                  </a:txBody>
                  <a:tcPr marL="0" marR="0" marT="0" marB="0" anchor="ctr">
                    <a:solidFill>
                      <a:srgbClr val="B7DEE8"/>
                    </a:solidFill>
                  </a:tcPr>
                </a:tc>
                <a:tc>
                  <a:txBody>
                    <a:bodyPr/>
                    <a:lstStyle/>
                    <a:p>
                      <a:pPr algn="ctr" rtl="0" fontAlgn="b"/>
                      <a:r>
                        <a:rPr lang="fr-FR" sz="1200" b="0" i="0" u="none" strike="noStrike" dirty="0">
                          <a:solidFill>
                            <a:srgbClr val="404040"/>
                          </a:solidFill>
                          <a:latin typeface="Arial"/>
                        </a:rPr>
                        <a:t>Université</a:t>
                      </a:r>
                    </a:p>
                  </a:txBody>
                  <a:tcPr marL="0" marR="0" marT="0" marB="0" anchor="ctr">
                    <a:solidFill>
                      <a:srgbClr val="B7DEE8"/>
                    </a:solidFill>
                  </a:tcPr>
                </a:tc>
              </a:tr>
              <a:tr h="324000">
                <a:tc>
                  <a:txBody>
                    <a:bodyPr/>
                    <a:lstStyle/>
                    <a:p>
                      <a:pPr algn="ctr" rtl="0" fontAlgn="ctr"/>
                      <a:r>
                        <a:rPr lang="fr-FR" sz="1200" b="0" i="0" u="none" strike="noStrike" dirty="0">
                          <a:solidFill>
                            <a:srgbClr val="404040"/>
                          </a:solidFill>
                          <a:latin typeface="Arial"/>
                        </a:rPr>
                        <a:t>INSA LYON</a:t>
                      </a:r>
                    </a:p>
                  </a:txBody>
                  <a:tcPr marL="0" marR="0" marT="0" marB="0" anchor="ctr">
                    <a:solidFill>
                      <a:srgbClr val="E7F3F4"/>
                    </a:solidFill>
                  </a:tcPr>
                </a:tc>
                <a:tc>
                  <a:txBody>
                    <a:bodyPr/>
                    <a:lstStyle/>
                    <a:p>
                      <a:pPr algn="ctr" rtl="0" fontAlgn="b"/>
                      <a:r>
                        <a:rPr lang="fr-FR" sz="1200" b="0" i="0" u="none" strike="noStrike" dirty="0">
                          <a:solidFill>
                            <a:srgbClr val="404040"/>
                          </a:solidFill>
                          <a:latin typeface="Arial"/>
                        </a:rPr>
                        <a:t>Université</a:t>
                      </a:r>
                    </a:p>
                  </a:txBody>
                  <a:tcPr marL="0" marR="0" marT="0" marB="0" anchor="ctr">
                    <a:solidFill>
                      <a:srgbClr val="E7F3F4"/>
                    </a:solidFill>
                  </a:tcPr>
                </a:tc>
              </a:tr>
            </a:tbl>
          </a:graphicData>
        </a:graphic>
      </p:graphicFrame>
      <p:graphicFrame>
        <p:nvGraphicFramePr>
          <p:cNvPr id="9" name="Espace réservé du contenu 3"/>
          <p:cNvGraphicFramePr>
            <a:graphicFrameLocks/>
          </p:cNvGraphicFramePr>
          <p:nvPr>
            <p:extLst>
              <p:ext uri="{D42A27DB-BD31-4B8C-83A1-F6EECF244321}">
                <p14:modId xmlns="" xmlns:p14="http://schemas.microsoft.com/office/powerpoint/2010/main" val="1315413289"/>
              </p:ext>
            </p:extLst>
          </p:nvPr>
        </p:nvGraphicFramePr>
        <p:xfrm>
          <a:off x="4667693" y="3579735"/>
          <a:ext cx="4167964" cy="3083040"/>
        </p:xfrm>
        <a:graphic>
          <a:graphicData uri="http://schemas.openxmlformats.org/drawingml/2006/table">
            <a:tbl>
              <a:tblPr firstRow="1" bandRow="1">
                <a:tableStyleId>{5C22544A-7EE6-4342-B048-85BDC9FD1C3A}</a:tableStyleId>
              </a:tblPr>
              <a:tblGrid>
                <a:gridCol w="2530549"/>
                <a:gridCol w="1637415"/>
              </a:tblGrid>
              <a:tr h="324000">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Etablissement</a:t>
                      </a:r>
                    </a:p>
                  </a:txBody>
                  <a:tcPr anchor="c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Type de structure</a:t>
                      </a:r>
                    </a:p>
                  </a:txBody>
                  <a:tcPr anchor="ctr">
                    <a:solidFill>
                      <a:srgbClr val="00A6C8"/>
                    </a:solidFill>
                  </a:tcPr>
                </a:tc>
              </a:tr>
              <a:tr h="324000">
                <a:tc>
                  <a:txBody>
                    <a:bodyPr/>
                    <a:lstStyle/>
                    <a:p>
                      <a:pPr algn="ctr" rtl="0" fontAlgn="ctr"/>
                      <a:r>
                        <a:rPr lang="fr-FR" sz="1200" b="0" i="0" u="none" strike="noStrike" dirty="0" smtClean="0">
                          <a:solidFill>
                            <a:srgbClr val="404040"/>
                          </a:solidFill>
                          <a:latin typeface="Arial"/>
                        </a:rPr>
                        <a:t>SCIENCES PO LYON</a:t>
                      </a:r>
                      <a:endParaRPr lang="fr-FR" sz="1200" b="0" i="0" u="none" strike="noStrike" dirty="0">
                        <a:solidFill>
                          <a:srgbClr val="404040"/>
                        </a:solidFill>
                        <a:latin typeface="Arial"/>
                      </a:endParaRPr>
                    </a:p>
                  </a:txBody>
                  <a:tcPr marL="0" marR="0" marT="0" marB="0" anchor="ctr">
                    <a:solidFill>
                      <a:srgbClr val="B7DEE8"/>
                    </a:solidFill>
                  </a:tcPr>
                </a:tc>
                <a:tc>
                  <a:txBody>
                    <a:bodyPr/>
                    <a:lstStyle/>
                    <a:p>
                      <a:pPr algn="ctr" rtl="0" fontAlgn="b"/>
                      <a:r>
                        <a:rPr lang="fr-FR" sz="1200" b="0" i="0" u="none" strike="noStrike" dirty="0">
                          <a:solidFill>
                            <a:srgbClr val="404040"/>
                          </a:solidFill>
                          <a:latin typeface="Arial"/>
                        </a:rPr>
                        <a:t>Université</a:t>
                      </a:r>
                    </a:p>
                  </a:txBody>
                  <a:tcPr marL="0" marR="0" marT="0" marB="0" anchor="ctr">
                    <a:solidFill>
                      <a:srgbClr val="B7DEE8"/>
                    </a:solidFill>
                  </a:tcPr>
                </a:tc>
              </a:tr>
              <a:tr h="324000">
                <a:tc>
                  <a:txBody>
                    <a:bodyPr/>
                    <a:lstStyle/>
                    <a:p>
                      <a:pPr algn="ctr" rtl="0" fontAlgn="ctr"/>
                      <a:r>
                        <a:rPr lang="fr-FR" sz="1200" b="0" i="0" u="none" strike="noStrike" dirty="0" err="1" smtClean="0">
                          <a:solidFill>
                            <a:srgbClr val="404040"/>
                          </a:solidFill>
                          <a:latin typeface="Arial"/>
                        </a:rPr>
                        <a:t>VETAGROSUP</a:t>
                      </a:r>
                      <a:r>
                        <a:rPr lang="fr-FR" sz="1200" b="0" i="0" u="none" strike="noStrike" dirty="0" smtClean="0">
                          <a:solidFill>
                            <a:srgbClr val="404040"/>
                          </a:solidFill>
                          <a:latin typeface="Arial"/>
                        </a:rPr>
                        <a:t>  - CAMPUS VÉTÉRINAIRE DE LYON / </a:t>
                      </a:r>
                      <a:r>
                        <a:rPr lang="fr-FR" sz="1200" b="0" i="0" u="none" strike="noStrike" dirty="0" err="1" smtClean="0">
                          <a:solidFill>
                            <a:srgbClr val="404040"/>
                          </a:solidFill>
                          <a:latin typeface="Arial"/>
                        </a:rPr>
                        <a:t>ENSV</a:t>
                      </a:r>
                      <a:endParaRPr lang="fr-FR" sz="1200" b="0" i="0" u="none" strike="noStrike" dirty="0">
                        <a:solidFill>
                          <a:srgbClr val="404040"/>
                        </a:solidFill>
                        <a:latin typeface="Arial"/>
                      </a:endParaRPr>
                    </a:p>
                  </a:txBody>
                  <a:tcPr marL="0" marR="0" marT="0" marB="0" anchor="ctr">
                    <a:solidFill>
                      <a:srgbClr val="E7F3F4"/>
                    </a:solidFill>
                  </a:tcPr>
                </a:tc>
                <a:tc>
                  <a:txBody>
                    <a:bodyPr/>
                    <a:lstStyle/>
                    <a:p>
                      <a:pPr algn="ctr" rtl="0" fontAlgn="b"/>
                      <a:r>
                        <a:rPr lang="fr-FR" sz="1200" b="0" i="0" u="none" strike="noStrike" dirty="0">
                          <a:solidFill>
                            <a:srgbClr val="404040"/>
                          </a:solidFill>
                          <a:latin typeface="Arial"/>
                        </a:rPr>
                        <a:t>Université</a:t>
                      </a:r>
                    </a:p>
                  </a:txBody>
                  <a:tcPr marL="0" marR="0" marT="0" marB="0" anchor="ctr">
                    <a:solidFill>
                      <a:srgbClr val="E7F3F4"/>
                    </a:solidFill>
                  </a:tcPr>
                </a:tc>
              </a:tr>
              <a:tr h="324000">
                <a:tc>
                  <a:txBody>
                    <a:bodyPr/>
                    <a:lstStyle/>
                    <a:p>
                      <a:pPr algn="ctr" rtl="0" fontAlgn="ctr"/>
                      <a:r>
                        <a:rPr lang="fr-FR" sz="1200" b="0" i="0" u="none" strike="noStrike" dirty="0" err="1" smtClean="0">
                          <a:solidFill>
                            <a:srgbClr val="404040"/>
                          </a:solidFill>
                          <a:latin typeface="Arial"/>
                        </a:rPr>
                        <a:t>ENTPE</a:t>
                      </a:r>
                      <a:endParaRPr lang="fr-FR" sz="1200" b="0" i="0" u="none" strike="noStrike" dirty="0">
                        <a:solidFill>
                          <a:srgbClr val="404040"/>
                        </a:solidFill>
                        <a:latin typeface="Arial"/>
                      </a:endParaRPr>
                    </a:p>
                  </a:txBody>
                  <a:tcPr marL="0" marR="0" marT="0" marB="0" anchor="ctr">
                    <a:solidFill>
                      <a:srgbClr val="B7DEE8"/>
                    </a:solidFill>
                  </a:tcPr>
                </a:tc>
                <a:tc>
                  <a:txBody>
                    <a:bodyPr/>
                    <a:lstStyle/>
                    <a:p>
                      <a:pPr algn="ctr" rtl="0" fontAlgn="b"/>
                      <a:r>
                        <a:rPr lang="fr-FR" sz="1200" b="0" i="0" u="none" strike="noStrike" dirty="0">
                          <a:solidFill>
                            <a:srgbClr val="404040"/>
                          </a:solidFill>
                          <a:latin typeface="Arial"/>
                        </a:rPr>
                        <a:t>Université</a:t>
                      </a:r>
                    </a:p>
                  </a:txBody>
                  <a:tcPr marL="0" marR="0" marT="0" marB="0" anchor="ctr">
                    <a:solidFill>
                      <a:srgbClr val="B7DEE8"/>
                    </a:solidFill>
                  </a:tcPr>
                </a:tc>
              </a:tr>
              <a:tr h="324000">
                <a:tc>
                  <a:txBody>
                    <a:bodyPr/>
                    <a:lstStyle/>
                    <a:p>
                      <a:pPr algn="ctr" rtl="0" fontAlgn="ctr"/>
                      <a:r>
                        <a:rPr lang="fr-FR" sz="1200" b="0" i="0" u="none" strike="noStrike" dirty="0" smtClean="0">
                          <a:solidFill>
                            <a:srgbClr val="404040"/>
                          </a:solidFill>
                          <a:latin typeface="Arial"/>
                        </a:rPr>
                        <a:t>ENS SIB</a:t>
                      </a:r>
                      <a:endParaRPr lang="fr-FR" sz="1200" b="0" i="0" u="none" strike="noStrike" dirty="0">
                        <a:solidFill>
                          <a:srgbClr val="404040"/>
                        </a:solidFill>
                        <a:latin typeface="Arial"/>
                      </a:endParaRPr>
                    </a:p>
                  </a:txBody>
                  <a:tcPr marL="0" marR="0" marT="0" marB="0" anchor="ctr">
                    <a:solidFill>
                      <a:srgbClr val="E7F3F4"/>
                    </a:solidFill>
                  </a:tcPr>
                </a:tc>
                <a:tc>
                  <a:txBody>
                    <a:bodyPr/>
                    <a:lstStyle/>
                    <a:p>
                      <a:pPr algn="ctr" rtl="0" fontAlgn="b"/>
                      <a:r>
                        <a:rPr lang="fr-FR" sz="1200" b="0" i="0" u="none" strike="noStrike" dirty="0">
                          <a:solidFill>
                            <a:srgbClr val="404040"/>
                          </a:solidFill>
                          <a:latin typeface="Arial"/>
                        </a:rPr>
                        <a:t>Université</a:t>
                      </a:r>
                    </a:p>
                  </a:txBody>
                  <a:tcPr marL="0" marR="0" marT="0" marB="0" anchor="ctr">
                    <a:solidFill>
                      <a:srgbClr val="E7F3F4"/>
                    </a:solidFill>
                  </a:tcPr>
                </a:tc>
              </a:tr>
              <a:tr h="324000">
                <a:tc>
                  <a:txBody>
                    <a:bodyPr/>
                    <a:lstStyle/>
                    <a:p>
                      <a:pPr algn="ctr" rtl="0" fontAlgn="ctr"/>
                      <a:r>
                        <a:rPr lang="fr-FR" sz="1200" b="0" i="0" u="none" strike="noStrike" dirty="0" err="1" smtClean="0">
                          <a:solidFill>
                            <a:srgbClr val="404040"/>
                          </a:solidFill>
                          <a:latin typeface="Arial"/>
                        </a:rPr>
                        <a:t>EM</a:t>
                      </a:r>
                      <a:r>
                        <a:rPr lang="fr-FR" sz="1200" b="0" i="0" u="none" strike="noStrike" dirty="0" smtClean="0">
                          <a:solidFill>
                            <a:srgbClr val="404040"/>
                          </a:solidFill>
                          <a:latin typeface="Arial"/>
                        </a:rPr>
                        <a:t> LYON - CAMPUS DE LYON-ECULLY</a:t>
                      </a:r>
                      <a:endParaRPr lang="fr-FR" sz="1200" b="0" i="0" u="none" strike="noStrike" dirty="0">
                        <a:solidFill>
                          <a:srgbClr val="404040"/>
                        </a:solidFill>
                        <a:latin typeface="Arial"/>
                      </a:endParaRPr>
                    </a:p>
                  </a:txBody>
                  <a:tcPr marL="0" marR="0" marT="0" marB="0" anchor="ctr">
                    <a:solidFill>
                      <a:srgbClr val="B7DEE8"/>
                    </a:solidFill>
                  </a:tcPr>
                </a:tc>
                <a:tc>
                  <a:txBody>
                    <a:bodyPr/>
                    <a:lstStyle/>
                    <a:p>
                      <a:pPr algn="ctr" rtl="0" fontAlgn="b"/>
                      <a:r>
                        <a:rPr lang="fr-FR" sz="1200" b="0" i="0" u="none" strike="noStrike" dirty="0">
                          <a:solidFill>
                            <a:srgbClr val="404040"/>
                          </a:solidFill>
                          <a:latin typeface="Arial"/>
                        </a:rPr>
                        <a:t>Université</a:t>
                      </a:r>
                    </a:p>
                  </a:txBody>
                  <a:tcPr marL="0" marR="0" marT="0" marB="0" anchor="ctr">
                    <a:solidFill>
                      <a:srgbClr val="B7DEE8"/>
                    </a:solidFill>
                  </a:tcPr>
                </a:tc>
              </a:tr>
              <a:tr h="324000">
                <a:tc>
                  <a:txBody>
                    <a:bodyPr/>
                    <a:lstStyle/>
                    <a:p>
                      <a:pPr algn="ctr" rtl="0" fontAlgn="ctr"/>
                      <a:r>
                        <a:rPr lang="fr-FR" sz="1200" b="0" i="0" u="none" strike="noStrike" dirty="0" err="1" smtClean="0">
                          <a:solidFill>
                            <a:srgbClr val="404040"/>
                          </a:solidFill>
                          <a:latin typeface="Arial"/>
                        </a:rPr>
                        <a:t>ENSAL</a:t>
                      </a:r>
                      <a:endParaRPr lang="fr-FR" sz="1200" b="0" i="0" u="none" strike="noStrike" dirty="0">
                        <a:solidFill>
                          <a:srgbClr val="404040"/>
                        </a:solidFill>
                        <a:latin typeface="Arial"/>
                      </a:endParaRPr>
                    </a:p>
                  </a:txBody>
                  <a:tcPr marL="0" marR="0" marT="0" marB="0" anchor="ctr">
                    <a:solidFill>
                      <a:srgbClr val="E7F3F4"/>
                    </a:solidFill>
                  </a:tcPr>
                </a:tc>
                <a:tc>
                  <a:txBody>
                    <a:bodyPr/>
                    <a:lstStyle/>
                    <a:p>
                      <a:pPr algn="ctr" rtl="0" fontAlgn="b"/>
                      <a:r>
                        <a:rPr lang="fr-FR" sz="1200" b="0" i="0" u="none" strike="noStrike" dirty="0">
                          <a:solidFill>
                            <a:srgbClr val="404040"/>
                          </a:solidFill>
                          <a:latin typeface="Arial"/>
                        </a:rPr>
                        <a:t>Université</a:t>
                      </a:r>
                    </a:p>
                  </a:txBody>
                  <a:tcPr marL="0" marR="0" marT="0" marB="0" anchor="ctr">
                    <a:solidFill>
                      <a:srgbClr val="E7F3F4"/>
                    </a:solidFill>
                  </a:tcPr>
                </a:tc>
              </a:tr>
              <a:tr h="324000">
                <a:tc>
                  <a:txBody>
                    <a:bodyPr/>
                    <a:lstStyle/>
                    <a:p>
                      <a:pPr algn="ctr" rtl="0" fontAlgn="ctr"/>
                      <a:r>
                        <a:rPr lang="fr-FR" sz="1200" b="0" i="0" u="none" strike="noStrike" dirty="0" smtClean="0">
                          <a:solidFill>
                            <a:srgbClr val="404040"/>
                          </a:solidFill>
                          <a:latin typeface="Arial"/>
                        </a:rPr>
                        <a:t>INSTITUT POLYTECHNIQUE DE LYON</a:t>
                      </a:r>
                      <a:endParaRPr lang="fr-FR" sz="1200" b="0" i="0" u="none" strike="noStrike" dirty="0">
                        <a:solidFill>
                          <a:srgbClr val="404040"/>
                        </a:solidFill>
                        <a:latin typeface="Arial"/>
                      </a:endParaRPr>
                    </a:p>
                  </a:txBody>
                  <a:tcPr marL="0" marR="0" marT="0" marB="0" anchor="ctr">
                    <a:solidFill>
                      <a:srgbClr val="B7DEE8"/>
                    </a:solidFill>
                  </a:tcPr>
                </a:tc>
                <a:tc>
                  <a:txBody>
                    <a:bodyPr/>
                    <a:lstStyle/>
                    <a:p>
                      <a:pPr algn="ctr" rtl="0" fontAlgn="b"/>
                      <a:r>
                        <a:rPr lang="fr-FR" sz="1200" b="0" i="0" u="none" strike="noStrike" dirty="0">
                          <a:solidFill>
                            <a:srgbClr val="404040"/>
                          </a:solidFill>
                          <a:latin typeface="Arial"/>
                        </a:rPr>
                        <a:t>Université</a:t>
                      </a:r>
                    </a:p>
                  </a:txBody>
                  <a:tcPr marL="0" marR="0" marT="0" marB="0" anchor="ctr">
                    <a:solidFill>
                      <a:srgbClr val="B7DEE8"/>
                    </a:solidFill>
                  </a:tcPr>
                </a:tc>
              </a:tr>
              <a:tr h="324000">
                <a:tc>
                  <a:txBody>
                    <a:bodyPr/>
                    <a:lstStyle/>
                    <a:p>
                      <a:pPr algn="ctr" rtl="0" fontAlgn="ctr"/>
                      <a:r>
                        <a:rPr lang="fr-FR" sz="1200" b="0" i="0" u="none" strike="noStrike" dirty="0" smtClean="0">
                          <a:solidFill>
                            <a:srgbClr val="404040"/>
                          </a:solidFill>
                          <a:latin typeface="Arial"/>
                        </a:rPr>
                        <a:t>UNIVERSITÉ CATHOLIQUE DE LYON</a:t>
                      </a:r>
                      <a:endParaRPr lang="fr-FR" sz="1200" b="0" i="0" u="none" strike="noStrike" dirty="0">
                        <a:solidFill>
                          <a:srgbClr val="404040"/>
                        </a:solidFill>
                        <a:latin typeface="Arial"/>
                      </a:endParaRPr>
                    </a:p>
                  </a:txBody>
                  <a:tcPr marL="0" marR="0" marT="0" marB="0" anchor="ctr">
                    <a:solidFill>
                      <a:srgbClr val="E7F3F4"/>
                    </a:solidFill>
                  </a:tcPr>
                </a:tc>
                <a:tc>
                  <a:txBody>
                    <a:bodyPr/>
                    <a:lstStyle/>
                    <a:p>
                      <a:pPr algn="ctr" rtl="0" fontAlgn="b"/>
                      <a:r>
                        <a:rPr lang="fr-FR" sz="1200" b="0" i="0" u="none" strike="noStrike" dirty="0">
                          <a:solidFill>
                            <a:srgbClr val="404040"/>
                          </a:solidFill>
                          <a:latin typeface="Arial"/>
                        </a:rPr>
                        <a:t>Université</a:t>
                      </a:r>
                    </a:p>
                  </a:txBody>
                  <a:tcPr marL="0" marR="0" marT="0" marB="0" anchor="ctr">
                    <a:solidFill>
                      <a:srgbClr val="E7F3F4"/>
                    </a:solidFill>
                  </a:tcPr>
                </a:tc>
              </a:tr>
            </a:tbl>
          </a:graphicData>
        </a:graphic>
      </p:graphicFrame>
      <p:sp>
        <p:nvSpPr>
          <p:cNvPr id="10" name="Espace réservé du contenu 2"/>
          <p:cNvSpPr txBox="1">
            <a:spLocks/>
          </p:cNvSpPr>
          <p:nvPr/>
        </p:nvSpPr>
        <p:spPr bwMode="auto">
          <a:xfrm>
            <a:off x="268060" y="3068571"/>
            <a:ext cx="8663290" cy="7804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76213" marR="0" lvl="0" indent="4763" algn="l" defTabSz="914400" rtl="0" eaLnBrk="1" fontAlgn="base" latinLnBrk="0" hangingPunct="1">
              <a:lnSpc>
                <a:spcPct val="100000"/>
              </a:lnSpc>
              <a:spcBef>
                <a:spcPct val="20000"/>
              </a:spcBef>
              <a:spcAft>
                <a:spcPct val="0"/>
              </a:spcAft>
              <a:buClr>
                <a:srgbClr val="00A6C8"/>
              </a:buClr>
              <a:buSzTx/>
              <a:tabLst/>
              <a:defRPr/>
            </a:pPr>
            <a:r>
              <a:rPr kumimoji="0" lang="fr-FR" sz="1400" i="1" u="none" strike="noStrike" kern="0" cap="none" spc="0" normalizeH="0" baseline="0" noProof="0" dirty="0" smtClean="0">
                <a:ln>
                  <a:noFill/>
                </a:ln>
                <a:solidFill>
                  <a:srgbClr val="4D4D4D"/>
                </a:solidFill>
                <a:effectLst/>
                <a:uLnTx/>
                <a:uFillTx/>
                <a:latin typeface="Arial" pitchFamily="34" charset="0"/>
                <a:ea typeface="+mn-ea"/>
                <a:cs typeface="Arial" pitchFamily="34" charset="0"/>
              </a:rPr>
              <a:t>Les établissements suivants ont également été recensés comme étant</a:t>
            </a:r>
            <a:r>
              <a:rPr kumimoji="0" lang="fr-FR" sz="1400" i="1" u="none" strike="noStrike" kern="0" cap="none" spc="0" normalizeH="0" noProof="0" dirty="0" smtClean="0">
                <a:ln>
                  <a:noFill/>
                </a:ln>
                <a:solidFill>
                  <a:srgbClr val="4D4D4D"/>
                </a:solidFill>
                <a:effectLst/>
                <a:uLnTx/>
                <a:uFillTx/>
                <a:latin typeface="Arial" pitchFamily="34" charset="0"/>
                <a:ea typeface="+mn-ea"/>
                <a:cs typeface="Arial" pitchFamily="34" charset="0"/>
              </a:rPr>
              <a:t> </a:t>
            </a:r>
            <a:r>
              <a:rPr kumimoji="0" lang="fr-FR" sz="1400" i="1" u="none" strike="noStrike" kern="0" cap="none" spc="0" normalizeH="0" baseline="0" noProof="0" dirty="0" smtClean="0">
                <a:ln>
                  <a:noFill/>
                </a:ln>
                <a:solidFill>
                  <a:srgbClr val="4D4D4D"/>
                </a:solidFill>
                <a:effectLst/>
                <a:uLnTx/>
                <a:uFillTx/>
                <a:latin typeface="Arial" pitchFamily="34" charset="0"/>
                <a:ea typeface="+mn-ea"/>
                <a:cs typeface="Arial" pitchFamily="34" charset="0"/>
              </a:rPr>
              <a:t>des sites</a:t>
            </a:r>
            <a:r>
              <a:rPr kumimoji="0" lang="fr-FR" sz="1400" i="1" u="none" strike="noStrike" kern="0" cap="none" spc="0" normalizeH="0" noProof="0" dirty="0" smtClean="0">
                <a:ln>
                  <a:noFill/>
                </a:ln>
                <a:solidFill>
                  <a:srgbClr val="4D4D4D"/>
                </a:solidFill>
                <a:effectLst/>
                <a:uLnTx/>
                <a:uFillTx/>
                <a:latin typeface="Arial" pitchFamily="34" charset="0"/>
                <a:ea typeface="+mn-ea"/>
                <a:cs typeface="Arial" pitchFamily="34" charset="0"/>
              </a:rPr>
              <a:t> disposant d’une offre d’accueil mais ni les données du Grand Lyon ni l’enquête n’ont permis d’en identifier les capacités :</a:t>
            </a:r>
            <a:endParaRPr kumimoji="0" lang="fr-FR" sz="1400" i="1" u="none" strike="noStrike" kern="0" cap="none" spc="0" normalizeH="0" baseline="0" noProof="0" dirty="0" smtClean="0">
              <a:ln>
                <a:noFill/>
              </a:ln>
              <a:solidFill>
                <a:srgbClr val="4D4D4D"/>
              </a:solidFill>
              <a:effectLst/>
              <a:uLnTx/>
              <a:uFillTx/>
              <a:latin typeface="Arial" pitchFamily="34" charset="0"/>
              <a:cs typeface="Arial" pitchFamily="34" charset="0"/>
            </a:endParaRPr>
          </a:p>
          <a:p>
            <a:pPr marL="890588" marR="0" lvl="2" indent="-174625" algn="l" defTabSz="914400" rtl="0" eaLnBrk="1" fontAlgn="base" latinLnBrk="0" hangingPunct="1">
              <a:lnSpc>
                <a:spcPct val="100000"/>
              </a:lnSpc>
              <a:spcBef>
                <a:spcPct val="40000"/>
              </a:spcBef>
              <a:spcAft>
                <a:spcPct val="0"/>
              </a:spcAft>
              <a:buClr>
                <a:srgbClr val="0092BB"/>
              </a:buClr>
              <a:buSzTx/>
              <a:buFontTx/>
              <a:buNone/>
              <a:tabLst/>
              <a:defRPr/>
            </a:pPr>
            <a:endParaRPr kumimoji="0" lang="fr-FR" sz="1400" b="0" i="0" u="none" strike="noStrike" kern="0" cap="none" spc="0" normalizeH="0" baseline="0" noProof="0" dirty="0" smtClean="0">
              <a:ln>
                <a:noFill/>
              </a:ln>
              <a:solidFill>
                <a:schemeClr val="tx2"/>
              </a:solidFill>
              <a:effectLst/>
              <a:uLnTx/>
              <a:uFillTx/>
              <a:latin typeface="Arial" pitchFamily="34" charset="0"/>
              <a:cs typeface="Arial" pitchFamily="34" charset="0"/>
            </a:endParaRPr>
          </a:p>
          <a:p>
            <a:pPr marL="176213" marR="0" lvl="0" indent="-176213" algn="l" defTabSz="914400" rtl="0" eaLnBrk="1" fontAlgn="base" latinLnBrk="0" hangingPunct="1">
              <a:lnSpc>
                <a:spcPct val="100000"/>
              </a:lnSpc>
              <a:spcBef>
                <a:spcPct val="20000"/>
              </a:spcBef>
              <a:spcAft>
                <a:spcPct val="0"/>
              </a:spcAft>
              <a:buClr>
                <a:srgbClr val="5D004A"/>
              </a:buClr>
              <a:buSzTx/>
              <a:buFontTx/>
              <a:buNone/>
              <a:tabLst/>
              <a:defRPr/>
            </a:pPr>
            <a:endParaRPr kumimoji="0" lang="fr-FR" sz="2400" b="1" i="0" u="none" strike="noStrike" kern="0" cap="none" spc="0" normalizeH="0" baseline="0" noProof="0" dirty="0">
              <a:ln>
                <a:noFill/>
              </a:ln>
              <a:solidFill>
                <a:srgbClr val="4D4D4D"/>
              </a:solidFill>
              <a:effectLst/>
              <a:uLnTx/>
              <a:uFillTx/>
              <a:latin typeface="+mn-lt"/>
              <a:ea typeface="+mn-ea"/>
              <a:cs typeface="+mn-cs"/>
            </a:endParaRPr>
          </a:p>
        </p:txBody>
      </p:sp>
    </p:spTree>
    <p:extLst>
      <p:ext uri="{BB962C8B-B14F-4D97-AF65-F5344CB8AC3E}">
        <p14:creationId xmlns="" xmlns:p14="http://schemas.microsoft.com/office/powerpoint/2010/main" val="460155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ole\Partages\ETUDES\Dossiers en cours\DOSSIER PARTAGE\Lyon Réunion\Photos\Eurexpo 2 N&amp;B.jpg"/>
          <p:cNvPicPr>
            <a:picLocks noChangeAspect="1" noChangeArrowheads="1"/>
          </p:cNvPicPr>
          <p:nvPr/>
        </p:nvPicPr>
        <p:blipFill>
          <a:blip r:embed="rId2" cstate="print"/>
          <a:srcRect/>
          <a:stretch>
            <a:fillRect/>
          </a:stretch>
        </p:blipFill>
        <p:spPr bwMode="auto">
          <a:xfrm>
            <a:off x="0" y="777240"/>
            <a:ext cx="9144000" cy="6080760"/>
          </a:xfrm>
          <a:prstGeom prst="rect">
            <a:avLst/>
          </a:prstGeom>
          <a:noFill/>
        </p:spPr>
      </p:pic>
      <p:pic>
        <p:nvPicPr>
          <p:cNvPr id="12" name="Image 11" descr="bandeau-noir.jpg"/>
          <p:cNvPicPr>
            <a:picLocks noChangeAspect="1"/>
          </p:cNvPicPr>
          <p:nvPr/>
        </p:nvPicPr>
        <p:blipFill>
          <a:blip r:embed="rId3" cstate="email"/>
          <a:srcRect/>
          <a:stretch>
            <a:fillRect/>
          </a:stretch>
        </p:blipFill>
        <p:spPr bwMode="auto">
          <a:xfrm>
            <a:off x="0" y="0"/>
            <a:ext cx="9144000" cy="1203325"/>
          </a:xfrm>
          <a:prstGeom prst="rect">
            <a:avLst/>
          </a:prstGeom>
          <a:noFill/>
          <a:ln w="9525">
            <a:noFill/>
            <a:miter lim="800000"/>
            <a:headEnd/>
            <a:tailEnd/>
          </a:ln>
        </p:spPr>
      </p:pic>
      <p:sp>
        <p:nvSpPr>
          <p:cNvPr id="7" name="Titre 1"/>
          <p:cNvSpPr txBox="1">
            <a:spLocks/>
          </p:cNvSpPr>
          <p:nvPr/>
        </p:nvSpPr>
        <p:spPr bwMode="auto">
          <a:xfrm>
            <a:off x="1469877" y="-1"/>
            <a:ext cx="7280931"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marR="0" lvl="0" indent="-571500" algn="ctr" defTabSz="914400" rtl="0" eaLnBrk="1" fontAlgn="auto" latinLnBrk="0" hangingPunct="1">
              <a:lnSpc>
                <a:spcPct val="100000"/>
              </a:lnSpc>
              <a:spcBef>
                <a:spcPct val="0"/>
              </a:spcBef>
              <a:spcAft>
                <a:spcPts val="0"/>
              </a:spcAft>
              <a:buClrTx/>
              <a:buSzTx/>
              <a:tabLst/>
              <a:defRPr/>
            </a:pPr>
            <a:r>
              <a:rPr lang="fr-FR" sz="2600" b="1" dirty="0" smtClean="0">
                <a:solidFill>
                  <a:schemeClr val="bg1"/>
                </a:solidFill>
                <a:latin typeface="Arial" pitchFamily="34" charset="0"/>
                <a:ea typeface="+mj-ea"/>
                <a:cs typeface="Arial" pitchFamily="34" charset="0"/>
              </a:rPr>
              <a:t>I) Méthodologie</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Espace réservé du contenu 2"/>
          <p:cNvSpPr txBox="1">
            <a:spLocks/>
          </p:cNvSpPr>
          <p:nvPr/>
        </p:nvSpPr>
        <p:spPr bwMode="auto">
          <a:xfrm>
            <a:off x="370987" y="1760570"/>
            <a:ext cx="7851775" cy="3800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76213" marR="0" lvl="0" indent="-176213" algn="l" defTabSz="914400" rtl="0" eaLnBrk="1" fontAlgn="base" latinLnBrk="0" hangingPunct="1">
              <a:lnSpc>
                <a:spcPct val="100000"/>
              </a:lnSpc>
              <a:spcBef>
                <a:spcPct val="20000"/>
              </a:spcBef>
              <a:spcAft>
                <a:spcPct val="0"/>
              </a:spcAft>
              <a:buClr>
                <a:srgbClr val="00A6C8"/>
              </a:buClr>
              <a:buSzTx/>
              <a:buFont typeface="Arial" pitchFamily="34" charset="0"/>
              <a:buChar char="•"/>
              <a:tabLst/>
              <a:defRPr/>
            </a:pPr>
            <a:endParaRPr kumimoji="0" lang="fr-FR" sz="2000" b="1" i="0" u="none" strike="noStrike" kern="0" cap="none" spc="0" normalizeH="0" baseline="0" noProof="0" dirty="0" smtClean="0">
              <a:ln>
                <a:noFill/>
              </a:ln>
              <a:solidFill>
                <a:srgbClr val="4D4D4D"/>
              </a:solidFill>
              <a:effectLst/>
              <a:uLnTx/>
              <a:uFillTx/>
              <a:latin typeface="+mj-lt"/>
              <a:ea typeface="+mn-ea"/>
              <a:cs typeface="+mn-cs"/>
            </a:endParaRPr>
          </a:p>
          <a:p>
            <a:pPr marL="176213" marR="0" lvl="0" indent="-176213" algn="l" defTabSz="914400" rtl="0" eaLnBrk="1" fontAlgn="base" latinLnBrk="0" hangingPunct="1">
              <a:lnSpc>
                <a:spcPct val="100000"/>
              </a:lnSpc>
              <a:spcBef>
                <a:spcPct val="20000"/>
              </a:spcBef>
              <a:spcAft>
                <a:spcPct val="0"/>
              </a:spcAft>
              <a:buClr>
                <a:srgbClr val="00A6C8"/>
              </a:buClr>
              <a:buSzTx/>
              <a:buFont typeface="Arial" pitchFamily="34" charset="0"/>
              <a:buChar char="•"/>
              <a:tabLst/>
              <a:defRPr/>
            </a:pPr>
            <a:endParaRPr kumimoji="0" lang="fr-FR" sz="2000" b="1" i="0" u="none" strike="noStrike" kern="0" cap="none" spc="0" normalizeH="0" baseline="0" noProof="0" dirty="0" smtClean="0">
              <a:ln>
                <a:noFill/>
              </a:ln>
              <a:solidFill>
                <a:srgbClr val="4D4D4D"/>
              </a:solidFill>
              <a:effectLst/>
              <a:uLnTx/>
              <a:uFillTx/>
              <a:latin typeface="+mj-lt"/>
              <a:ea typeface="+mn-ea"/>
              <a:cs typeface="+mn-cs"/>
            </a:endParaRPr>
          </a:p>
          <a:p>
            <a:pPr marL="176213" marR="0" lvl="0" indent="-176213" algn="l" defTabSz="914400" rtl="0" eaLnBrk="1" fontAlgn="base" latinLnBrk="0" hangingPunct="1">
              <a:lnSpc>
                <a:spcPct val="100000"/>
              </a:lnSpc>
              <a:spcBef>
                <a:spcPct val="20000"/>
              </a:spcBef>
              <a:spcAft>
                <a:spcPct val="0"/>
              </a:spcAft>
              <a:buClr>
                <a:srgbClr val="5D004A"/>
              </a:buClr>
              <a:buSzTx/>
              <a:buFontTx/>
              <a:buNone/>
              <a:tabLst/>
              <a:defRPr/>
            </a:pPr>
            <a:endParaRPr kumimoji="0" lang="fr-FR" sz="2000" b="1" i="0" u="none" strike="noStrike" kern="0" cap="none" spc="0" normalizeH="0" baseline="0" noProof="0" dirty="0" smtClean="0">
              <a:ln>
                <a:noFill/>
              </a:ln>
              <a:solidFill>
                <a:srgbClr val="4D4D4D"/>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ole\Partages\ETUDES\Dossiers en cours\DOSSIER PARTAGE\Lyon Réunion\Photos\Eurexpo v2.jpg"/>
          <p:cNvPicPr>
            <a:picLocks noChangeAspect="1" noChangeArrowheads="1"/>
          </p:cNvPicPr>
          <p:nvPr/>
        </p:nvPicPr>
        <p:blipFill>
          <a:blip r:embed="rId3" cstate="print"/>
          <a:srcRect/>
          <a:stretch>
            <a:fillRect/>
          </a:stretch>
        </p:blipFill>
        <p:spPr bwMode="auto">
          <a:xfrm>
            <a:off x="0" y="902478"/>
            <a:ext cx="9144000" cy="5955522"/>
          </a:xfrm>
          <a:prstGeom prst="rect">
            <a:avLst/>
          </a:prstGeom>
          <a:noFill/>
        </p:spPr>
      </p:pic>
      <p:pic>
        <p:nvPicPr>
          <p:cNvPr id="4" name="Image 3" descr="bandeau-noir.jpg"/>
          <p:cNvPicPr>
            <a:picLocks noChangeAspect="1"/>
          </p:cNvPicPr>
          <p:nvPr/>
        </p:nvPicPr>
        <p:blipFill>
          <a:blip r:embed="rId4" cstate="email"/>
          <a:srcRect/>
          <a:stretch>
            <a:fillRect/>
          </a:stretch>
        </p:blipFill>
        <p:spPr bwMode="auto">
          <a:xfrm>
            <a:off x="0" y="0"/>
            <a:ext cx="9144000" cy="1203325"/>
          </a:xfrm>
          <a:prstGeom prst="rect">
            <a:avLst/>
          </a:prstGeom>
          <a:noFill/>
          <a:ln w="9525">
            <a:noFill/>
            <a:miter lim="800000"/>
            <a:headEnd/>
            <a:tailEnd/>
          </a:ln>
        </p:spPr>
      </p:pic>
      <p:sp>
        <p:nvSpPr>
          <p:cNvPr id="5" name="Titre 1"/>
          <p:cNvSpPr txBox="1">
            <a:spLocks/>
          </p:cNvSpPr>
          <p:nvPr/>
        </p:nvSpPr>
        <p:spPr bwMode="auto">
          <a:xfrm>
            <a:off x="1469877" y="-1"/>
            <a:ext cx="7674123"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360000" marR="0" lvl="0" indent="-360000" algn="ctr" defTabSz="0" rtl="0" eaLnBrk="1" fontAlgn="auto" latinLnBrk="0" hangingPunct="1">
              <a:lnSpc>
                <a:spcPct val="100000"/>
              </a:lnSpc>
              <a:spcBef>
                <a:spcPct val="0"/>
              </a:spcBef>
              <a:spcAft>
                <a:spcPts val="0"/>
              </a:spcAft>
              <a:buClrTx/>
              <a:buSzTx/>
              <a:tabLst>
                <a:tab pos="0" algn="l"/>
              </a:tabLst>
              <a:defRPr/>
            </a:pPr>
            <a:r>
              <a:rPr lang="fr-FR" sz="2600" b="1" dirty="0" smtClean="0">
                <a:solidFill>
                  <a:schemeClr val="bg1"/>
                </a:solidFill>
                <a:latin typeface="Arial" pitchFamily="34" charset="0"/>
                <a:ea typeface="+mj-ea"/>
                <a:cs typeface="Arial" pitchFamily="34" charset="0"/>
              </a:rPr>
              <a:t>III) Fréquentation des structures de type</a:t>
            </a:r>
          </a:p>
          <a:p>
            <a:pPr marL="360000" marR="0" lvl="0" indent="-360000" algn="ctr" defTabSz="0" rtl="0" eaLnBrk="1" fontAlgn="auto" latinLnBrk="0" hangingPunct="1">
              <a:lnSpc>
                <a:spcPct val="100000"/>
              </a:lnSpc>
              <a:spcBef>
                <a:spcPct val="0"/>
              </a:spcBef>
              <a:spcAft>
                <a:spcPts val="0"/>
              </a:spcAft>
              <a:buClrTx/>
              <a:buSzTx/>
              <a:tabLst>
                <a:tab pos="0" algn="l"/>
              </a:tabLst>
              <a:defRPr/>
            </a:pPr>
            <a:r>
              <a:rPr lang="fr-FR" sz="2600" b="1" dirty="0" smtClean="0">
                <a:solidFill>
                  <a:schemeClr val="bg1"/>
                </a:solidFill>
                <a:latin typeface="Arial" pitchFamily="34" charset="0"/>
                <a:ea typeface="+mj-ea"/>
                <a:cs typeface="Arial" pitchFamily="34" charset="0"/>
              </a:rPr>
              <a:t>Centres des Congrès &amp; Parcs des Expositions</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8640" y="2390394"/>
            <a:ext cx="7863840" cy="3918966"/>
          </a:xfrm>
        </p:spPr>
        <p:txBody>
          <a:bodyPr/>
          <a:lstStyle/>
          <a:p>
            <a:pPr marL="1344613" indent="-901700">
              <a:buClr>
                <a:srgbClr val="00A6C8"/>
              </a:buClr>
            </a:pPr>
            <a:r>
              <a:rPr lang="fr-FR" sz="1800" dirty="0">
                <a:solidFill>
                  <a:srgbClr val="00A6C8"/>
                </a:solidFill>
                <a:latin typeface="+mj-lt"/>
              </a:rPr>
              <a:t>Foires &amp; Salons</a:t>
            </a:r>
          </a:p>
          <a:p>
            <a:pPr marL="1704975" lvl="1" indent="-901700">
              <a:spcBef>
                <a:spcPts val="0"/>
              </a:spcBef>
              <a:buNone/>
            </a:pPr>
            <a:r>
              <a:rPr lang="fr-FR" sz="1600" dirty="0">
                <a:solidFill>
                  <a:srgbClr val="4D4D4D"/>
                </a:solidFill>
                <a:latin typeface="+mj-lt"/>
              </a:rPr>
              <a:t>« Salons grand public »</a:t>
            </a:r>
          </a:p>
          <a:p>
            <a:pPr marL="1704975" lvl="1" indent="-901700">
              <a:spcBef>
                <a:spcPts val="0"/>
              </a:spcBef>
              <a:buNone/>
            </a:pPr>
            <a:r>
              <a:rPr lang="fr-FR" sz="1600" dirty="0">
                <a:solidFill>
                  <a:srgbClr val="4D4D4D"/>
                </a:solidFill>
                <a:latin typeface="+mj-lt"/>
              </a:rPr>
              <a:t>« Salons professionnels » </a:t>
            </a:r>
          </a:p>
          <a:p>
            <a:pPr marL="1704975" lvl="1" indent="-901700">
              <a:spcBef>
                <a:spcPts val="0"/>
              </a:spcBef>
              <a:buNone/>
            </a:pPr>
            <a:r>
              <a:rPr lang="fr-FR" sz="1600" dirty="0">
                <a:solidFill>
                  <a:srgbClr val="4D4D4D"/>
                </a:solidFill>
                <a:latin typeface="+mj-lt"/>
              </a:rPr>
              <a:t>« Autres évènements »</a:t>
            </a:r>
          </a:p>
          <a:p>
            <a:pPr marL="1344613" indent="-901700">
              <a:buClr>
                <a:srgbClr val="00A6C8"/>
              </a:buClr>
            </a:pPr>
            <a:r>
              <a:rPr lang="fr-FR" sz="1800" dirty="0">
                <a:solidFill>
                  <a:srgbClr val="00A6C8"/>
                </a:solidFill>
                <a:latin typeface="+mj-lt"/>
              </a:rPr>
              <a:t>Réunions &amp; Congrès</a:t>
            </a:r>
          </a:p>
          <a:p>
            <a:pPr marL="1704975" lvl="1" indent="-901700">
              <a:spcBef>
                <a:spcPts val="0"/>
              </a:spcBef>
              <a:buNone/>
            </a:pPr>
            <a:r>
              <a:rPr lang="fr-FR" sz="1600" dirty="0">
                <a:solidFill>
                  <a:srgbClr val="4D4D4D"/>
                </a:solidFill>
                <a:latin typeface="+mj-lt"/>
              </a:rPr>
              <a:t>« Réunions professionnelles, séminaires, conférences »</a:t>
            </a:r>
          </a:p>
          <a:p>
            <a:pPr marL="1704975" lvl="1" indent="-901700">
              <a:spcBef>
                <a:spcPts val="0"/>
              </a:spcBef>
              <a:buNone/>
            </a:pPr>
            <a:r>
              <a:rPr lang="fr-FR" sz="1600" dirty="0">
                <a:solidFill>
                  <a:srgbClr val="4D4D4D"/>
                </a:solidFill>
                <a:latin typeface="+mj-lt"/>
              </a:rPr>
              <a:t>« Congrès associatifs »</a:t>
            </a:r>
          </a:p>
          <a:p>
            <a:pPr marL="1704975" lvl="1" indent="-901700">
              <a:spcBef>
                <a:spcPts val="0"/>
              </a:spcBef>
              <a:buNone/>
            </a:pPr>
            <a:r>
              <a:rPr lang="fr-FR" sz="1600" dirty="0">
                <a:solidFill>
                  <a:srgbClr val="4D4D4D"/>
                </a:solidFill>
                <a:latin typeface="+mj-lt"/>
              </a:rPr>
              <a:t>« Conventions d’entreprises »</a:t>
            </a:r>
          </a:p>
          <a:p>
            <a:pPr marL="1344613" indent="-901700">
              <a:buClr>
                <a:srgbClr val="00A6C8"/>
              </a:buClr>
            </a:pPr>
            <a:r>
              <a:rPr lang="fr-FR" sz="1800" dirty="0">
                <a:solidFill>
                  <a:srgbClr val="00A6C8"/>
                </a:solidFill>
                <a:latin typeface="+mj-lt"/>
              </a:rPr>
              <a:t>Autres (Hors MICE</a:t>
            </a:r>
            <a:r>
              <a:rPr lang="fr-FR" sz="1800" dirty="0" smtClean="0">
                <a:solidFill>
                  <a:srgbClr val="00A6C8"/>
                </a:solidFill>
                <a:latin typeface="+mj-lt"/>
              </a:rPr>
              <a:t>)</a:t>
            </a:r>
            <a:endParaRPr lang="fr-FR" sz="1800" dirty="0">
              <a:solidFill>
                <a:srgbClr val="00A6C8"/>
              </a:solidFill>
              <a:latin typeface="+mj-lt"/>
            </a:endParaRPr>
          </a:p>
          <a:p>
            <a:pPr marL="1704975" lvl="1" indent="-901700">
              <a:spcBef>
                <a:spcPts val="0"/>
              </a:spcBef>
              <a:buNone/>
            </a:pPr>
            <a:r>
              <a:rPr lang="fr-FR" sz="1600" dirty="0">
                <a:solidFill>
                  <a:srgbClr val="4D4D4D"/>
                </a:solidFill>
                <a:latin typeface="+mj-lt"/>
              </a:rPr>
              <a:t>« Examens et concours »</a:t>
            </a:r>
          </a:p>
          <a:p>
            <a:pPr marL="1704975" lvl="1" indent="-901700">
              <a:spcBef>
                <a:spcPts val="0"/>
              </a:spcBef>
              <a:buNone/>
            </a:pPr>
            <a:r>
              <a:rPr lang="fr-FR" sz="1600" dirty="0">
                <a:solidFill>
                  <a:srgbClr val="4D4D4D"/>
                </a:solidFill>
                <a:latin typeface="+mj-lt"/>
              </a:rPr>
              <a:t>« Spectacles et évènements festifs »</a:t>
            </a:r>
          </a:p>
        </p:txBody>
      </p:sp>
      <p:sp>
        <p:nvSpPr>
          <p:cNvPr id="6" name="Titre 1"/>
          <p:cNvSpPr txBox="1">
            <a:spLocks/>
          </p:cNvSpPr>
          <p:nvPr/>
        </p:nvSpPr>
        <p:spPr bwMode="auto">
          <a:xfrm>
            <a:off x="1562236" y="0"/>
            <a:ext cx="7280931"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lvl="0" indent="-571500" fontAlgn="auto">
              <a:spcAft>
                <a:spcPts val="0"/>
              </a:spcAft>
              <a:defRPr/>
            </a:pPr>
            <a:r>
              <a:rPr lang="fr-FR" sz="2600" b="1" dirty="0" smtClean="0">
                <a:solidFill>
                  <a:schemeClr val="bg1"/>
                </a:solidFill>
                <a:latin typeface="Arial" pitchFamily="34" charset="0"/>
                <a:ea typeface="+mj-ea"/>
                <a:cs typeface="Arial" pitchFamily="34" charset="0"/>
              </a:rPr>
              <a:t>Rappel – Segmentation des manifestations </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7" name="Espace réservé du contenu 2"/>
          <p:cNvSpPr txBox="1">
            <a:spLocks/>
          </p:cNvSpPr>
          <p:nvPr/>
        </p:nvSpPr>
        <p:spPr bwMode="auto">
          <a:xfrm>
            <a:off x="548640" y="1645921"/>
            <a:ext cx="8119872" cy="8869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176213" algn="just" defTabSz="914400" rtl="0" eaLnBrk="1" fontAlgn="base" latinLnBrk="0" hangingPunct="1">
              <a:lnSpc>
                <a:spcPct val="100000"/>
              </a:lnSpc>
              <a:spcBef>
                <a:spcPts val="0"/>
              </a:spcBef>
              <a:spcAft>
                <a:spcPct val="0"/>
              </a:spcAft>
              <a:buClr>
                <a:srgbClr val="5D004A"/>
              </a:buClr>
              <a:buSzTx/>
              <a:buFontTx/>
              <a:buNone/>
              <a:tabLst/>
              <a:defRPr/>
            </a:pPr>
            <a:r>
              <a:rPr kumimoji="0" lang="fr-FR" b="1" i="0" u="none" strike="noStrike" kern="0" cap="none" spc="0" normalizeH="0" baseline="0" noProof="0" dirty="0" smtClean="0">
                <a:ln>
                  <a:noFill/>
                </a:ln>
                <a:solidFill>
                  <a:srgbClr val="4D4D4D"/>
                </a:solidFill>
                <a:effectLst/>
                <a:uLnTx/>
                <a:uFillTx/>
                <a:latin typeface="+mj-lt"/>
                <a:ea typeface="+mn-ea"/>
                <a:cs typeface="+mn-cs"/>
              </a:rPr>
              <a:t>Afin de mieux appréhender la nature de la</a:t>
            </a:r>
            <a:r>
              <a:rPr kumimoji="0" lang="fr-FR" b="1" i="0" u="none" strike="noStrike" kern="0" cap="none" spc="0" normalizeH="0" noProof="0" dirty="0" smtClean="0">
                <a:ln>
                  <a:noFill/>
                </a:ln>
                <a:solidFill>
                  <a:srgbClr val="4D4D4D"/>
                </a:solidFill>
                <a:effectLst/>
                <a:uLnTx/>
                <a:uFillTx/>
                <a:latin typeface="+mj-lt"/>
                <a:ea typeface="+mn-ea"/>
                <a:cs typeface="+mn-cs"/>
              </a:rPr>
              <a:t> </a:t>
            </a:r>
            <a:r>
              <a:rPr kumimoji="0" lang="fr-FR" b="1" i="0" u="none" strike="noStrike" kern="0" cap="none" spc="0" normalizeH="0" baseline="0" noProof="0" dirty="0" smtClean="0">
                <a:ln>
                  <a:noFill/>
                </a:ln>
                <a:solidFill>
                  <a:srgbClr val="4D4D4D"/>
                </a:solidFill>
                <a:effectLst/>
                <a:uLnTx/>
                <a:uFillTx/>
                <a:latin typeface="+mj-lt"/>
                <a:ea typeface="+mn-ea"/>
                <a:cs typeface="+mn-cs"/>
              </a:rPr>
              <a:t>demande, une différenciation</a:t>
            </a:r>
            <a:r>
              <a:rPr kumimoji="0" lang="fr-FR" b="1" i="0" u="none" strike="noStrike" kern="0" cap="none" spc="0" normalizeH="0" noProof="0" dirty="0" smtClean="0">
                <a:ln>
                  <a:noFill/>
                </a:ln>
                <a:solidFill>
                  <a:srgbClr val="4D4D4D"/>
                </a:solidFill>
                <a:effectLst/>
                <a:uLnTx/>
                <a:uFillTx/>
                <a:latin typeface="+mj-lt"/>
                <a:ea typeface="+mn-ea"/>
                <a:cs typeface="+mn-cs"/>
              </a:rPr>
              <a:t> par typologie d’évènements a été construite :</a:t>
            </a:r>
            <a:endParaRPr kumimoji="0" lang="fr-FR" b="1" i="0" u="none" strike="noStrike" kern="0" cap="none" spc="0" normalizeH="0" baseline="0" noProof="0" dirty="0" smtClean="0">
              <a:ln>
                <a:noFill/>
              </a:ln>
              <a:solidFill>
                <a:srgbClr val="4D4D4D"/>
              </a:solidFill>
              <a:effectLst/>
              <a:uLnTx/>
              <a:uFillTx/>
              <a:latin typeface="+mj-lt"/>
              <a:ea typeface="+mn-ea"/>
              <a:cs typeface="+mn-cs"/>
            </a:endParaRPr>
          </a:p>
        </p:txBody>
      </p:sp>
      <p:sp>
        <p:nvSpPr>
          <p:cNvPr id="8" name="Espace réservé du contenu 2"/>
          <p:cNvSpPr txBox="1">
            <a:spLocks/>
          </p:cNvSpPr>
          <p:nvPr/>
        </p:nvSpPr>
        <p:spPr bwMode="auto">
          <a:xfrm>
            <a:off x="527304" y="5492497"/>
            <a:ext cx="8119872" cy="8869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176213" algn="just" defTabSz="914400" rtl="0" eaLnBrk="1" fontAlgn="base" latinLnBrk="0" hangingPunct="1">
              <a:lnSpc>
                <a:spcPct val="100000"/>
              </a:lnSpc>
              <a:spcBef>
                <a:spcPts val="0"/>
              </a:spcBef>
              <a:spcAft>
                <a:spcPct val="0"/>
              </a:spcAft>
              <a:buClr>
                <a:srgbClr val="5D004A"/>
              </a:buClr>
              <a:buSzTx/>
              <a:buFontTx/>
              <a:buNone/>
              <a:tabLst/>
              <a:defRPr/>
            </a:pPr>
            <a:r>
              <a:rPr kumimoji="0" lang="fr-FR" b="1" i="0" u="none" strike="noStrike" kern="0" cap="none" spc="0" normalizeH="0" baseline="0" noProof="0" dirty="0" smtClean="0">
                <a:ln>
                  <a:noFill/>
                </a:ln>
                <a:solidFill>
                  <a:srgbClr val="4D4D4D"/>
                </a:solidFill>
                <a:effectLst/>
                <a:uLnTx/>
                <a:uFillTx/>
                <a:latin typeface="+mj-lt"/>
                <a:ea typeface="+mn-ea"/>
                <a:cs typeface="+mn-cs"/>
              </a:rPr>
              <a:t>Cette segmentation est conservée </a:t>
            </a:r>
            <a:r>
              <a:rPr lang="fr-FR" b="1" kern="0" dirty="0" smtClean="0">
                <a:solidFill>
                  <a:srgbClr val="4D4D4D"/>
                </a:solidFill>
                <a:latin typeface="+mj-lt"/>
              </a:rPr>
              <a:t>à travers l’analyse </a:t>
            </a:r>
            <a:r>
              <a:rPr kumimoji="0" lang="fr-FR" b="1" i="0" u="none" strike="noStrike" kern="0" cap="none" spc="0" normalizeH="0" noProof="0" dirty="0" smtClean="0">
                <a:ln>
                  <a:noFill/>
                </a:ln>
                <a:solidFill>
                  <a:srgbClr val="4D4D4D"/>
                </a:solidFill>
                <a:effectLst/>
                <a:uLnTx/>
                <a:uFillTx/>
                <a:latin typeface="+mj-lt"/>
                <a:ea typeface="+mn-ea"/>
                <a:cs typeface="+mn-cs"/>
              </a:rPr>
              <a:t>des données de fréquentation, détaillée ci-après.</a:t>
            </a:r>
            <a:endParaRPr kumimoji="0" lang="fr-FR" b="1" i="0" u="none" strike="noStrike" kern="0" cap="none" spc="0" normalizeH="0" baseline="0" noProof="0" dirty="0" smtClean="0">
              <a:ln>
                <a:noFill/>
              </a:ln>
              <a:solidFill>
                <a:srgbClr val="4D4D4D"/>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87452" y="1264769"/>
            <a:ext cx="8563356" cy="338554"/>
          </a:xfrm>
          <a:prstGeom prst="rect">
            <a:avLst/>
          </a:prstGeom>
          <a:noFill/>
        </p:spPr>
        <p:txBody>
          <a:bodyPr wrap="square" rtlCol="0">
            <a:spAutoFit/>
          </a:bodyPr>
          <a:lstStyle/>
          <a:p>
            <a:pPr algn="ctr"/>
            <a:r>
              <a:rPr lang="fr-FR" sz="1600" b="1" dirty="0">
                <a:solidFill>
                  <a:srgbClr val="00B050"/>
                </a:solidFill>
                <a:latin typeface="Arial" pitchFamily="34" charset="0"/>
                <a:cs typeface="Arial" pitchFamily="34" charset="0"/>
              </a:rPr>
              <a:t>Nombres de manifestations, de participants et de jours pour Eurexpo</a:t>
            </a:r>
          </a:p>
        </p:txBody>
      </p:sp>
      <p:sp>
        <p:nvSpPr>
          <p:cNvPr id="7" name="Titre 1"/>
          <p:cNvSpPr txBox="1">
            <a:spLocks/>
          </p:cNvSpPr>
          <p:nvPr/>
        </p:nvSpPr>
        <p:spPr bwMode="auto">
          <a:xfrm>
            <a:off x="1469877" y="-1"/>
            <a:ext cx="7280931"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lvl="0" indent="-571500" fontAlgn="auto">
              <a:spcAft>
                <a:spcPts val="0"/>
              </a:spcAft>
              <a:defRPr/>
            </a:pPr>
            <a:r>
              <a:rPr lang="fr-FR" sz="2600" b="1" dirty="0" smtClean="0">
                <a:solidFill>
                  <a:schemeClr val="bg1"/>
                </a:solidFill>
                <a:latin typeface="Arial" pitchFamily="34" charset="0"/>
                <a:ea typeface="+mj-ea"/>
                <a:cs typeface="Arial" pitchFamily="34" charset="0"/>
              </a:rPr>
              <a:t> Eurexpo en 2011</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2" name="ZoneTexte 11"/>
          <p:cNvSpPr txBox="1"/>
          <p:nvPr/>
        </p:nvSpPr>
        <p:spPr>
          <a:xfrm>
            <a:off x="301752" y="4809744"/>
            <a:ext cx="8677656" cy="1831271"/>
          </a:xfrm>
          <a:prstGeom prst="rect">
            <a:avLst/>
          </a:prstGeom>
          <a:noFill/>
        </p:spPr>
        <p:txBody>
          <a:bodyPr wrap="square" rtlCol="0">
            <a:spAutoFit/>
          </a:bodyPr>
          <a:lstStyle/>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Eurexpo a accueilli </a:t>
            </a:r>
            <a:r>
              <a:rPr lang="fr-FR" sz="1400" b="1" dirty="0" smtClean="0">
                <a:solidFill>
                  <a:srgbClr val="00A6C8"/>
                </a:solidFill>
                <a:latin typeface="Arial" pitchFamily="34" charset="0"/>
                <a:cs typeface="Arial" pitchFamily="34" charset="0"/>
              </a:rPr>
              <a:t>83 manifestations MICE </a:t>
            </a:r>
            <a:r>
              <a:rPr lang="fr-FR" sz="1400" dirty="0" smtClean="0">
                <a:solidFill>
                  <a:srgbClr val="4D4D4D"/>
                </a:solidFill>
                <a:latin typeface="Arial" pitchFamily="34" charset="0"/>
                <a:cs typeface="Arial" pitchFamily="34" charset="0"/>
              </a:rPr>
              <a:t>pour </a:t>
            </a:r>
            <a:r>
              <a:rPr lang="fr-FR" sz="1400" b="1" dirty="0" smtClean="0">
                <a:solidFill>
                  <a:srgbClr val="00A6C8"/>
                </a:solidFill>
                <a:latin typeface="Arial" pitchFamily="34" charset="0"/>
                <a:cs typeface="Arial" pitchFamily="34" charset="0"/>
              </a:rPr>
              <a:t>1 165 032 journées-participants </a:t>
            </a:r>
            <a:r>
              <a:rPr lang="fr-FR" sz="1400" dirty="0" smtClean="0">
                <a:solidFill>
                  <a:srgbClr val="4D4D4D"/>
                </a:solidFill>
                <a:latin typeface="Arial" pitchFamily="34" charset="0"/>
                <a:cs typeface="Arial" pitchFamily="34" charset="0"/>
              </a:rPr>
              <a:t>au sein d’évènements MICE en 2011.</a:t>
            </a:r>
          </a:p>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La durée moyenne (réelle mesurée) d’une manifestation est de </a:t>
            </a:r>
            <a:r>
              <a:rPr lang="fr-FR" sz="1400" b="1" dirty="0" smtClean="0">
                <a:solidFill>
                  <a:srgbClr val="00A6C8"/>
                </a:solidFill>
                <a:latin typeface="Arial" pitchFamily="34" charset="0"/>
                <a:cs typeface="Arial" pitchFamily="34" charset="0"/>
              </a:rPr>
              <a:t>3,0 jours</a:t>
            </a:r>
            <a:r>
              <a:rPr lang="fr-FR" sz="1400" dirty="0" smtClean="0">
                <a:solidFill>
                  <a:srgbClr val="404040"/>
                </a:solidFill>
                <a:latin typeface="Arial" pitchFamily="34" charset="0"/>
                <a:cs typeface="Arial" pitchFamily="34" charset="0"/>
              </a:rPr>
              <a:t>.</a:t>
            </a:r>
          </a:p>
          <a:p>
            <a:pPr marL="176400" indent="-176400" algn="just">
              <a:spcBef>
                <a:spcPts val="300"/>
              </a:spcBef>
              <a:spcAft>
                <a:spcPts val="300"/>
              </a:spcAft>
              <a:buClr>
                <a:srgbClr val="00A6C8"/>
              </a:buClr>
              <a:buFont typeface="Arial" pitchFamily="34" charset="0"/>
              <a:buChar char="•"/>
            </a:pPr>
            <a:r>
              <a:rPr lang="fr-FR" sz="1400" b="1" dirty="0" smtClean="0">
                <a:solidFill>
                  <a:srgbClr val="00A6C8"/>
                </a:solidFill>
                <a:latin typeface="Arial" pitchFamily="34" charset="0"/>
                <a:cs typeface="Arial" pitchFamily="34" charset="0"/>
              </a:rPr>
              <a:t>66,5% </a:t>
            </a:r>
            <a:r>
              <a:rPr lang="fr-FR" sz="1400" dirty="0" smtClean="0">
                <a:solidFill>
                  <a:srgbClr val="4D4D4D"/>
                </a:solidFill>
                <a:latin typeface="Arial" pitchFamily="34" charset="0"/>
                <a:cs typeface="Arial" pitchFamily="34" charset="0"/>
              </a:rPr>
              <a:t>des journées-participants totales sont liées à la tenue d’un salon grand public,  </a:t>
            </a:r>
            <a:r>
              <a:rPr lang="fr-FR" sz="1400" b="1" dirty="0" smtClean="0">
                <a:solidFill>
                  <a:srgbClr val="00A6C8"/>
                </a:solidFill>
                <a:latin typeface="Arial" pitchFamily="34" charset="0"/>
                <a:cs typeface="Arial" pitchFamily="34" charset="0"/>
              </a:rPr>
              <a:t>30,4%</a:t>
            </a:r>
            <a:r>
              <a:rPr lang="fr-FR" sz="1400" dirty="0" smtClean="0">
                <a:solidFill>
                  <a:srgbClr val="4D4D4D"/>
                </a:solidFill>
                <a:latin typeface="Arial" pitchFamily="34" charset="0"/>
                <a:cs typeface="Arial" pitchFamily="34" charset="0"/>
              </a:rPr>
              <a:t> à celle d’un salon professionnel.</a:t>
            </a:r>
          </a:p>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L’activité Réunions &amp; Congrès est marginale, </a:t>
            </a:r>
            <a:r>
              <a:rPr lang="fr-FR" sz="1400" b="1" dirty="0" smtClean="0">
                <a:solidFill>
                  <a:srgbClr val="00A6C8"/>
                </a:solidFill>
                <a:latin typeface="Arial" pitchFamily="34" charset="0"/>
                <a:cs typeface="Arial" pitchFamily="34" charset="0"/>
              </a:rPr>
              <a:t>l’essentiel de l’activité étant portée par les Foires &amp; Salons</a:t>
            </a:r>
            <a:r>
              <a:rPr lang="fr-FR" sz="1400" dirty="0" smtClean="0">
                <a:solidFill>
                  <a:srgbClr val="4D4D4D"/>
                </a:solidFill>
                <a:latin typeface="Arial" pitchFamily="34" charset="0"/>
                <a:cs typeface="Arial" pitchFamily="34" charset="0"/>
              </a:rPr>
              <a:t>. Le hors MICE apporte un complément de fréquentation (28 476 journées-participants en 2011).</a:t>
            </a:r>
          </a:p>
        </p:txBody>
      </p:sp>
      <p:graphicFrame>
        <p:nvGraphicFramePr>
          <p:cNvPr id="4" name="Tableau 3"/>
          <p:cNvGraphicFramePr>
            <a:graphicFrameLocks noGrp="1"/>
          </p:cNvGraphicFramePr>
          <p:nvPr>
            <p:extLst>
              <p:ext uri="{D42A27DB-BD31-4B8C-83A1-F6EECF244321}">
                <p14:modId xmlns="" xmlns:p14="http://schemas.microsoft.com/office/powerpoint/2010/main" val="1387257617"/>
              </p:ext>
            </p:extLst>
          </p:nvPr>
        </p:nvGraphicFramePr>
        <p:xfrm>
          <a:off x="636883" y="1264769"/>
          <a:ext cx="7851775" cy="3394547"/>
        </p:xfrm>
        <a:graphic>
          <a:graphicData uri="http://schemas.openxmlformats.org/drawingml/2006/table">
            <a:tbl>
              <a:tblPr/>
              <a:tblGrid>
                <a:gridCol w="2014545"/>
                <a:gridCol w="1808138"/>
                <a:gridCol w="1089836"/>
                <a:gridCol w="979752"/>
                <a:gridCol w="979752"/>
                <a:gridCol w="979752"/>
              </a:tblGrid>
              <a:tr h="520331">
                <a:tc>
                  <a:txBody>
                    <a:bodyPr/>
                    <a:lstStyle/>
                    <a:p>
                      <a:pPr algn="ctr" fontAlgn="ctr"/>
                      <a:r>
                        <a:rPr lang="fr-FR" sz="1200" b="0" i="0" u="none" strike="noStrike" dirty="0">
                          <a:solidFill>
                            <a:srgbClr val="404040"/>
                          </a:solidFill>
                          <a:effectLst/>
                          <a:latin typeface="Arial"/>
                        </a:rPr>
                        <a:t> </a:t>
                      </a:r>
                    </a:p>
                  </a:txBody>
                  <a:tcPr marL="8259" marR="8259" marT="8259"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a:solidFill>
                            <a:srgbClr val="FFFFFF"/>
                          </a:solidFill>
                          <a:effectLst/>
                          <a:latin typeface="Arial"/>
                        </a:rPr>
                        <a:t>Segment </a:t>
                      </a:r>
                    </a:p>
                  </a:txBody>
                  <a:tcPr marL="8259" marR="8259" marT="8259"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a:solidFill>
                            <a:srgbClr val="FFFFFF"/>
                          </a:solidFill>
                          <a:effectLst/>
                          <a:latin typeface="Arial"/>
                        </a:rPr>
                        <a:t>Manifestations</a:t>
                      </a:r>
                    </a:p>
                  </a:txBody>
                  <a:tcPr marL="8259" marR="8259" marT="8259"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dirty="0" smtClean="0">
                          <a:solidFill>
                            <a:srgbClr val="FFFFFF"/>
                          </a:solidFill>
                          <a:effectLst/>
                          <a:latin typeface="Arial"/>
                        </a:rPr>
                        <a:t>Journées - participants</a:t>
                      </a:r>
                      <a:endParaRPr lang="fr-FR" sz="1200" b="0" i="0" u="none" strike="noStrike" dirty="0">
                        <a:solidFill>
                          <a:srgbClr val="FFFFFF"/>
                        </a:solidFill>
                        <a:effectLst/>
                        <a:latin typeface="Arial"/>
                      </a:endParaRPr>
                    </a:p>
                  </a:txBody>
                  <a:tcPr marL="8259" marR="8259" marT="8259"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a:solidFill>
                            <a:srgbClr val="FFFFFF"/>
                          </a:solidFill>
                          <a:effectLst/>
                          <a:latin typeface="Arial"/>
                        </a:rPr>
                        <a:t>Jours</a:t>
                      </a:r>
                    </a:p>
                  </a:txBody>
                  <a:tcPr marL="8259" marR="8259" marT="8259"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dirty="0">
                          <a:solidFill>
                            <a:srgbClr val="FFFFFF"/>
                          </a:solidFill>
                          <a:effectLst/>
                          <a:latin typeface="Arial"/>
                        </a:rPr>
                        <a:t>Durée Moyenne</a:t>
                      </a:r>
                    </a:p>
                  </a:txBody>
                  <a:tcPr marL="8259" marR="8259" marT="8259"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39518">
                <a:tc rowSpan="3">
                  <a:txBody>
                    <a:bodyPr/>
                    <a:lstStyle/>
                    <a:p>
                      <a:pPr algn="ctr" fontAlgn="ctr"/>
                      <a:r>
                        <a:rPr lang="fr-FR" sz="1200" b="0" i="0" u="none" strike="noStrike" dirty="0">
                          <a:solidFill>
                            <a:srgbClr val="404040"/>
                          </a:solidFill>
                          <a:effectLst/>
                          <a:latin typeface="Arial"/>
                        </a:rPr>
                        <a:t>Foires &amp; Salons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7DEE8"/>
                    </a:solidFill>
                  </a:tcPr>
                </a:tc>
                <a:tc>
                  <a:txBody>
                    <a:bodyPr/>
                    <a:lstStyle/>
                    <a:p>
                      <a:pPr algn="ctr" fontAlgn="ctr"/>
                      <a:r>
                        <a:rPr lang="fr-FR" sz="1200" b="0" i="0" u="none" strike="noStrike" dirty="0">
                          <a:solidFill>
                            <a:srgbClr val="404040"/>
                          </a:solidFill>
                          <a:effectLst/>
                          <a:latin typeface="Arial"/>
                        </a:rPr>
                        <a:t>Salons grand public</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dirty="0">
                          <a:solidFill>
                            <a:srgbClr val="404040"/>
                          </a:solidFill>
                          <a:effectLst/>
                          <a:latin typeface="Arial"/>
                        </a:rPr>
                        <a:t>21</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774 368</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404040"/>
                          </a:solidFill>
                          <a:effectLst/>
                          <a:latin typeface="Arial"/>
                        </a:rPr>
                        <a:t>93</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4,4</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vMerge="1">
                  <a:txBody>
                    <a:bodyPr/>
                    <a:lstStyle/>
                    <a:p>
                      <a:endParaRPr lang="fr-FR"/>
                    </a:p>
                  </a:txBody>
                  <a:tcPr/>
                </a:tc>
                <a:tc>
                  <a:txBody>
                    <a:bodyPr/>
                    <a:lstStyle/>
                    <a:p>
                      <a:pPr algn="ctr" fontAlgn="ctr"/>
                      <a:r>
                        <a:rPr lang="fr-FR" sz="1200" b="0" i="0" u="none" strike="noStrike" dirty="0">
                          <a:solidFill>
                            <a:srgbClr val="404040"/>
                          </a:solidFill>
                          <a:effectLst/>
                          <a:latin typeface="Arial"/>
                        </a:rPr>
                        <a:t>Salons professionnels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dirty="0">
                          <a:solidFill>
                            <a:srgbClr val="404040"/>
                          </a:solidFill>
                          <a:effectLst/>
                          <a:latin typeface="Arial"/>
                        </a:rPr>
                        <a:t>37</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354 631</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404040"/>
                          </a:solidFill>
                          <a:effectLst/>
                          <a:latin typeface="Arial"/>
                        </a:rPr>
                        <a:t>99</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2,7</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vMerge="1">
                  <a:txBody>
                    <a:bodyPr/>
                    <a:lstStyle/>
                    <a:p>
                      <a:endParaRPr lang="fr-FR"/>
                    </a:p>
                  </a:txBody>
                  <a:tcPr/>
                </a:tc>
                <a:tc>
                  <a:txBody>
                    <a:bodyPr/>
                    <a:lstStyle/>
                    <a:p>
                      <a:pPr algn="ctr" fontAlgn="ctr"/>
                      <a:r>
                        <a:rPr lang="fr-FR" sz="1200" b="0" i="0" u="none" strike="noStrike">
                          <a:solidFill>
                            <a:srgbClr val="404040"/>
                          </a:solidFill>
                          <a:effectLst/>
                          <a:latin typeface="Arial"/>
                        </a:rPr>
                        <a:t>Autres évènements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dirty="0">
                          <a:solidFill>
                            <a:srgbClr val="404040"/>
                          </a:solidFill>
                          <a:effectLst/>
                          <a:latin typeface="Arial"/>
                        </a:rPr>
                        <a:t>6</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dirty="0">
                          <a:solidFill>
                            <a:srgbClr val="404040"/>
                          </a:solidFill>
                          <a:effectLst/>
                          <a:latin typeface="Arial"/>
                        </a:rPr>
                        <a:t>29 214</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404040"/>
                          </a:solidFill>
                          <a:effectLst/>
                          <a:latin typeface="Arial"/>
                        </a:rPr>
                        <a:t>38</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6,3</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gridSpan="2">
                  <a:txBody>
                    <a:bodyPr/>
                    <a:lstStyle/>
                    <a:p>
                      <a:pPr algn="ctr" fontAlgn="ctr"/>
                      <a:r>
                        <a:rPr lang="fr-FR" sz="1200" b="0" i="0" u="none" strike="noStrike">
                          <a:solidFill>
                            <a:srgbClr val="FFFFFF"/>
                          </a:solidFill>
                          <a:effectLst/>
                          <a:latin typeface="Arial"/>
                        </a:rPr>
                        <a:t>Total Foires &amp; Salons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200" b="0" i="0" u="none" strike="noStrike">
                          <a:solidFill>
                            <a:srgbClr val="FFFFFF"/>
                          </a:solidFill>
                          <a:effectLst/>
                          <a:latin typeface="Arial"/>
                        </a:rPr>
                        <a:t>64</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dirty="0">
                          <a:solidFill>
                            <a:srgbClr val="FFFFFF"/>
                          </a:solidFill>
                          <a:effectLst/>
                          <a:latin typeface="Arial"/>
                        </a:rPr>
                        <a:t>1 158 213</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dirty="0">
                          <a:solidFill>
                            <a:srgbClr val="FFFFFF"/>
                          </a:solidFill>
                          <a:effectLst/>
                          <a:latin typeface="Arial"/>
                        </a:rPr>
                        <a:t>230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a:solidFill>
                            <a:srgbClr val="FFFFFF"/>
                          </a:solidFill>
                          <a:effectLst/>
                          <a:latin typeface="Arial"/>
                        </a:rPr>
                        <a:t>3,6</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39518">
                <a:tc rowSpan="3">
                  <a:txBody>
                    <a:bodyPr/>
                    <a:lstStyle/>
                    <a:p>
                      <a:pPr algn="ctr" fontAlgn="ctr"/>
                      <a:r>
                        <a:rPr lang="fr-FR" sz="1200" b="0" i="0" u="none" strike="noStrike">
                          <a:solidFill>
                            <a:srgbClr val="404040"/>
                          </a:solidFill>
                          <a:effectLst/>
                          <a:latin typeface="Arial"/>
                        </a:rPr>
                        <a:t>Réunions &amp; Congrès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Réunions et séminaires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17</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dirty="0">
                          <a:solidFill>
                            <a:srgbClr val="404040"/>
                          </a:solidFill>
                          <a:effectLst/>
                          <a:latin typeface="Arial"/>
                        </a:rPr>
                        <a:t>5 019</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404040"/>
                          </a:solidFill>
                          <a:effectLst/>
                          <a:latin typeface="Arial"/>
                        </a:rPr>
                        <a:t>17</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1,0</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vMerge="1">
                  <a:txBody>
                    <a:bodyPr/>
                    <a:lstStyle/>
                    <a:p>
                      <a:endParaRPr lang="fr-FR"/>
                    </a:p>
                  </a:txBody>
                  <a:tcPr/>
                </a:tc>
                <a:tc>
                  <a:txBody>
                    <a:bodyPr/>
                    <a:lstStyle/>
                    <a:p>
                      <a:pPr algn="ctr" fontAlgn="ctr"/>
                      <a:r>
                        <a:rPr lang="fr-FR" sz="1200" b="0" i="0" u="none" strike="noStrike">
                          <a:solidFill>
                            <a:srgbClr val="404040"/>
                          </a:solidFill>
                          <a:effectLst/>
                          <a:latin typeface="Arial"/>
                        </a:rPr>
                        <a:t>Congrès Associatifs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dirty="0" smtClean="0">
                          <a:solidFill>
                            <a:srgbClr val="404040"/>
                          </a:solidFill>
                          <a:effectLst/>
                          <a:latin typeface="Arial"/>
                        </a:rPr>
                        <a:t>-</a:t>
                      </a:r>
                      <a:endParaRPr lang="fr-FR" sz="1200" b="0" i="0" u="none" strike="noStrike" dirty="0">
                        <a:solidFill>
                          <a:srgbClr val="404040"/>
                        </a:solidFill>
                        <a:effectLst/>
                        <a:latin typeface="Arial"/>
                      </a:endParaRP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dirty="0" smtClean="0">
                          <a:solidFill>
                            <a:srgbClr val="404040"/>
                          </a:solidFill>
                          <a:effectLst/>
                          <a:latin typeface="Arial"/>
                        </a:rPr>
                        <a:t>-</a:t>
                      </a:r>
                      <a:endParaRPr lang="fr-FR" sz="1200" b="0" i="0" u="none" strike="noStrike" dirty="0">
                        <a:solidFill>
                          <a:srgbClr val="404040"/>
                        </a:solidFill>
                        <a:effectLst/>
                        <a:latin typeface="Arial"/>
                      </a:endParaRP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dirty="0" smtClean="0">
                          <a:solidFill>
                            <a:srgbClr val="404040"/>
                          </a:solidFill>
                          <a:effectLst/>
                          <a:latin typeface="Arial"/>
                        </a:rPr>
                        <a:t>-</a:t>
                      </a:r>
                      <a:endParaRPr lang="fr-FR" sz="1200" b="0" i="0" u="none" strike="noStrike" dirty="0">
                        <a:solidFill>
                          <a:srgbClr val="404040"/>
                        </a:solidFill>
                        <a:effectLst/>
                        <a:latin typeface="Arial"/>
                      </a:endParaRP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dirty="0" smtClean="0">
                          <a:solidFill>
                            <a:srgbClr val="404040"/>
                          </a:solidFill>
                          <a:effectLst/>
                          <a:latin typeface="Arial"/>
                        </a:rPr>
                        <a:t>-</a:t>
                      </a:r>
                      <a:endParaRPr lang="fr-FR" sz="1200" b="0" i="0" u="none" strike="noStrike" dirty="0">
                        <a:solidFill>
                          <a:srgbClr val="404040"/>
                        </a:solidFill>
                        <a:effectLst/>
                        <a:latin typeface="Arial"/>
                      </a:endParaRP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vMerge="1">
                  <a:txBody>
                    <a:bodyPr/>
                    <a:lstStyle/>
                    <a:p>
                      <a:endParaRPr lang="fr-FR"/>
                    </a:p>
                  </a:txBody>
                  <a:tcPr/>
                </a:tc>
                <a:tc>
                  <a:txBody>
                    <a:bodyPr/>
                    <a:lstStyle/>
                    <a:p>
                      <a:pPr algn="ctr" fontAlgn="ctr"/>
                      <a:r>
                        <a:rPr lang="fr-FR" sz="1200" b="0" i="0" u="none" strike="noStrike" dirty="0">
                          <a:solidFill>
                            <a:srgbClr val="404040"/>
                          </a:solidFill>
                          <a:effectLst/>
                          <a:latin typeface="Arial"/>
                        </a:rPr>
                        <a:t>Conventions d’entreprise</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2</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dirty="0">
                          <a:solidFill>
                            <a:srgbClr val="404040"/>
                          </a:solidFill>
                          <a:effectLst/>
                          <a:latin typeface="Arial"/>
                        </a:rPr>
                        <a:t>1 800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404040"/>
                          </a:solidFill>
                          <a:effectLst/>
                          <a:latin typeface="Arial"/>
                        </a:rPr>
                        <a:t>2</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dirty="0">
                          <a:solidFill>
                            <a:srgbClr val="404040"/>
                          </a:solidFill>
                          <a:effectLst/>
                          <a:latin typeface="Arial"/>
                        </a:rPr>
                        <a:t>0,8</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gridSpan="2">
                  <a:txBody>
                    <a:bodyPr/>
                    <a:lstStyle/>
                    <a:p>
                      <a:pPr algn="ctr" fontAlgn="ctr"/>
                      <a:r>
                        <a:rPr lang="fr-FR" sz="1200" b="0" i="0" u="none" strike="noStrike">
                          <a:solidFill>
                            <a:srgbClr val="FFFFFF"/>
                          </a:solidFill>
                          <a:effectLst/>
                          <a:latin typeface="Arial"/>
                        </a:rPr>
                        <a:t>Total Réunions &amp; Congrès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200" b="0" i="0" u="none" strike="noStrike">
                          <a:solidFill>
                            <a:srgbClr val="FFFFFF"/>
                          </a:solidFill>
                          <a:effectLst/>
                          <a:latin typeface="Arial"/>
                        </a:rPr>
                        <a:t>19</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dirty="0">
                          <a:solidFill>
                            <a:srgbClr val="FFFFFF"/>
                          </a:solidFill>
                          <a:effectLst/>
                          <a:latin typeface="Arial"/>
                        </a:rPr>
                        <a:t>6 819</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dirty="0">
                          <a:solidFill>
                            <a:srgbClr val="FFFFFF"/>
                          </a:solidFill>
                          <a:effectLst/>
                          <a:latin typeface="Arial"/>
                        </a:rPr>
                        <a:t>18</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dirty="0">
                          <a:solidFill>
                            <a:srgbClr val="FFFFFF"/>
                          </a:solidFill>
                          <a:effectLst/>
                          <a:latin typeface="Arial"/>
                        </a:rPr>
                        <a:t>0,9</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39518">
                <a:tc gridSpan="2">
                  <a:txBody>
                    <a:bodyPr/>
                    <a:lstStyle/>
                    <a:p>
                      <a:pPr algn="ctr" fontAlgn="ctr"/>
                      <a:r>
                        <a:rPr lang="fr-FR" sz="1200" b="1" i="0" u="none" strike="noStrike">
                          <a:solidFill>
                            <a:srgbClr val="FFFFFF"/>
                          </a:solidFill>
                          <a:effectLst/>
                          <a:latin typeface="Arial"/>
                        </a:rPr>
                        <a:t>Total Général</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hMerge="1">
                  <a:txBody>
                    <a:bodyPr/>
                    <a:lstStyle/>
                    <a:p>
                      <a:endParaRPr lang="fr-FR"/>
                    </a:p>
                  </a:txBody>
                  <a:tcPr/>
                </a:tc>
                <a:tc>
                  <a:txBody>
                    <a:bodyPr/>
                    <a:lstStyle/>
                    <a:p>
                      <a:pPr algn="ctr" fontAlgn="ctr"/>
                      <a:r>
                        <a:rPr lang="fr-FR" sz="1200" b="1" i="0" u="none" strike="noStrike">
                          <a:solidFill>
                            <a:srgbClr val="FFFFFF"/>
                          </a:solidFill>
                          <a:effectLst/>
                          <a:latin typeface="Arial"/>
                        </a:rPr>
                        <a:t>83</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1" i="0" u="none" strike="noStrike">
                          <a:solidFill>
                            <a:srgbClr val="FFFFFF"/>
                          </a:solidFill>
                          <a:effectLst/>
                          <a:latin typeface="Arial"/>
                        </a:rPr>
                        <a:t>1 165 032</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1" i="0" u="none" strike="noStrike" dirty="0">
                          <a:solidFill>
                            <a:srgbClr val="FFFFFF"/>
                          </a:solidFill>
                          <a:effectLst/>
                          <a:latin typeface="Arial"/>
                        </a:rPr>
                        <a:t>248</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1" i="0" u="none" strike="noStrike" dirty="0">
                          <a:solidFill>
                            <a:srgbClr val="FFFFFF"/>
                          </a:solidFill>
                          <a:effectLst/>
                          <a:latin typeface="Arial"/>
                        </a:rPr>
                        <a:t>3,0</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39518">
                <a:tc rowSpan="2">
                  <a:txBody>
                    <a:bodyPr/>
                    <a:lstStyle/>
                    <a:p>
                      <a:pPr algn="ctr" fontAlgn="ctr"/>
                      <a:r>
                        <a:rPr lang="fr-FR" sz="1200" b="0" i="0" u="none" strike="noStrike">
                          <a:solidFill>
                            <a:srgbClr val="404040"/>
                          </a:solidFill>
                          <a:effectLst/>
                          <a:latin typeface="Arial"/>
                        </a:rPr>
                        <a:t>Hors MICE</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c>
                  <a:txBody>
                    <a:bodyPr/>
                    <a:lstStyle/>
                    <a:p>
                      <a:pPr algn="ctr" fontAlgn="ctr"/>
                      <a:r>
                        <a:rPr lang="fr-FR" sz="1200" b="0" i="0" u="none" strike="noStrike">
                          <a:solidFill>
                            <a:srgbClr val="404040"/>
                          </a:solidFill>
                          <a:effectLst/>
                          <a:latin typeface="Arial"/>
                        </a:rPr>
                        <a:t>Examens &amp; Concours </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6</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2 876</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404040"/>
                          </a:solidFill>
                          <a:effectLst/>
                          <a:latin typeface="Arial"/>
                        </a:rPr>
                        <a:t>16</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dirty="0">
                          <a:solidFill>
                            <a:srgbClr val="404040"/>
                          </a:solidFill>
                          <a:effectLst/>
                          <a:latin typeface="Arial"/>
                        </a:rPr>
                        <a:t>2,7</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vMerge="1">
                  <a:txBody>
                    <a:bodyPr/>
                    <a:lstStyle/>
                    <a:p>
                      <a:endParaRPr lang="fr-FR"/>
                    </a:p>
                  </a:txBody>
                  <a:tcPr/>
                </a:tc>
                <a:tc>
                  <a:txBody>
                    <a:bodyPr/>
                    <a:lstStyle/>
                    <a:p>
                      <a:pPr algn="ctr" fontAlgn="ctr"/>
                      <a:r>
                        <a:rPr lang="fr-FR" sz="1200" b="0" i="0" u="none" strike="noStrike">
                          <a:solidFill>
                            <a:srgbClr val="404040"/>
                          </a:solidFill>
                          <a:effectLst/>
                          <a:latin typeface="Arial"/>
                        </a:rPr>
                        <a:t>Spectacles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4</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25 600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404040"/>
                          </a:solidFill>
                          <a:effectLst/>
                          <a:latin typeface="Arial"/>
                        </a:rPr>
                        <a:t>5</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dirty="0">
                          <a:solidFill>
                            <a:srgbClr val="404040"/>
                          </a:solidFill>
                          <a:effectLst/>
                          <a:latin typeface="Arial"/>
                        </a:rPr>
                        <a:t>1,1</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gridSpan="2">
                  <a:txBody>
                    <a:bodyPr/>
                    <a:lstStyle/>
                    <a:p>
                      <a:pPr algn="ctr" fontAlgn="ctr"/>
                      <a:r>
                        <a:rPr lang="fr-FR" sz="1200" b="0" i="0" u="none" strike="noStrike" dirty="0">
                          <a:solidFill>
                            <a:srgbClr val="404040"/>
                          </a:solidFill>
                          <a:effectLst/>
                          <a:latin typeface="Arial"/>
                        </a:rPr>
                        <a:t>Total Hors MICE</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hMerge="1">
                  <a:txBody>
                    <a:bodyPr/>
                    <a:lstStyle/>
                    <a:p>
                      <a:endParaRPr lang="fr-FR"/>
                    </a:p>
                  </a:txBody>
                  <a:tcPr/>
                </a:tc>
                <a:tc>
                  <a:txBody>
                    <a:bodyPr/>
                    <a:lstStyle/>
                    <a:p>
                      <a:pPr algn="ctr" fontAlgn="ctr"/>
                      <a:r>
                        <a:rPr lang="fr-FR" sz="1200" b="0" i="0" u="none" strike="noStrike">
                          <a:solidFill>
                            <a:srgbClr val="404040"/>
                          </a:solidFill>
                          <a:effectLst/>
                          <a:latin typeface="Arial"/>
                        </a:rPr>
                        <a:t>10</a:t>
                      </a:r>
                    </a:p>
                  </a:txBody>
                  <a:tcPr marL="8259" marR="8259" marT="8259"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a:txBody>
                    <a:bodyPr/>
                    <a:lstStyle/>
                    <a:p>
                      <a:pPr algn="ctr" fontAlgn="ctr"/>
                      <a:r>
                        <a:rPr lang="fr-FR" sz="1200" b="0" i="0" u="none" strike="noStrike">
                          <a:solidFill>
                            <a:srgbClr val="404040"/>
                          </a:solidFill>
                          <a:effectLst/>
                          <a:latin typeface="Arial"/>
                        </a:rPr>
                        <a:t>28 476</a:t>
                      </a:r>
                    </a:p>
                  </a:txBody>
                  <a:tcPr marL="8259" marR="8259" marT="8259"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a:txBody>
                    <a:bodyPr/>
                    <a:lstStyle/>
                    <a:p>
                      <a:pPr algn="ctr" fontAlgn="ctr"/>
                      <a:r>
                        <a:rPr lang="fr-FR" sz="1200" b="0" i="0" u="none" strike="noStrike" dirty="0">
                          <a:solidFill>
                            <a:srgbClr val="404040"/>
                          </a:solidFill>
                          <a:effectLst/>
                          <a:latin typeface="Arial"/>
                        </a:rPr>
                        <a:t>21</a:t>
                      </a:r>
                    </a:p>
                  </a:txBody>
                  <a:tcPr marL="8259" marR="8259" marT="8259"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a:txBody>
                    <a:bodyPr/>
                    <a:lstStyle/>
                    <a:p>
                      <a:pPr algn="ctr" fontAlgn="ctr"/>
                      <a:r>
                        <a:rPr lang="fr-FR" sz="1200" b="0" i="0" u="none" strike="noStrike" dirty="0">
                          <a:solidFill>
                            <a:srgbClr val="404040"/>
                          </a:solidFill>
                          <a:effectLst/>
                          <a:latin typeface="Arial"/>
                        </a:rPr>
                        <a:t>2,1</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r>
            </a:tbl>
          </a:graphicData>
        </a:graphic>
      </p:graphicFrame>
    </p:spTree>
    <p:extLst>
      <p:ext uri="{BB962C8B-B14F-4D97-AF65-F5344CB8AC3E}">
        <p14:creationId xmlns="" xmlns:p14="http://schemas.microsoft.com/office/powerpoint/2010/main" val="16890493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87452" y="1264769"/>
            <a:ext cx="8563356" cy="338554"/>
          </a:xfrm>
          <a:prstGeom prst="rect">
            <a:avLst/>
          </a:prstGeom>
          <a:noFill/>
        </p:spPr>
        <p:txBody>
          <a:bodyPr wrap="square" rtlCol="0">
            <a:spAutoFit/>
          </a:bodyPr>
          <a:lstStyle/>
          <a:p>
            <a:pPr algn="ctr"/>
            <a:r>
              <a:rPr lang="fr-FR" sz="1600" b="1" dirty="0">
                <a:solidFill>
                  <a:srgbClr val="00B050"/>
                </a:solidFill>
                <a:latin typeface="Arial" pitchFamily="34" charset="0"/>
                <a:cs typeface="Arial" pitchFamily="34" charset="0"/>
              </a:rPr>
              <a:t>Nombres de manifestations, de participants et de jours pour Eurexpo</a:t>
            </a:r>
          </a:p>
        </p:txBody>
      </p:sp>
      <p:sp>
        <p:nvSpPr>
          <p:cNvPr id="7" name="Titre 1"/>
          <p:cNvSpPr txBox="1">
            <a:spLocks/>
          </p:cNvSpPr>
          <p:nvPr/>
        </p:nvSpPr>
        <p:spPr bwMode="auto">
          <a:xfrm>
            <a:off x="1469876" y="-1"/>
            <a:ext cx="7280931"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lvl="0" indent="-571500" fontAlgn="auto">
              <a:spcAft>
                <a:spcPts val="0"/>
              </a:spcAft>
              <a:defRPr/>
            </a:pPr>
            <a:r>
              <a:rPr lang="fr-FR" sz="2600" b="1" dirty="0" smtClean="0">
                <a:solidFill>
                  <a:schemeClr val="bg1"/>
                </a:solidFill>
                <a:latin typeface="Arial" pitchFamily="34" charset="0"/>
                <a:ea typeface="+mj-ea"/>
                <a:cs typeface="Arial" pitchFamily="34" charset="0"/>
              </a:rPr>
              <a:t> Eurexpo : Variation 2011/2010</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2" name="ZoneTexte 11"/>
          <p:cNvSpPr txBox="1"/>
          <p:nvPr/>
        </p:nvSpPr>
        <p:spPr>
          <a:xfrm>
            <a:off x="301752" y="4809744"/>
            <a:ext cx="8677656" cy="2046714"/>
          </a:xfrm>
          <a:prstGeom prst="rect">
            <a:avLst/>
          </a:prstGeom>
          <a:noFill/>
        </p:spPr>
        <p:txBody>
          <a:bodyPr wrap="square" rtlCol="0">
            <a:spAutoFit/>
          </a:bodyPr>
          <a:lstStyle/>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Eurexpo a accueilli </a:t>
            </a:r>
            <a:r>
              <a:rPr lang="fr-FR" sz="1400" b="1" dirty="0" smtClean="0">
                <a:solidFill>
                  <a:srgbClr val="00A6C8"/>
                </a:solidFill>
                <a:latin typeface="Arial" pitchFamily="34" charset="0"/>
                <a:cs typeface="Arial" pitchFamily="34" charset="0"/>
              </a:rPr>
              <a:t>18 manifestations MICE supplémentaires en 2011 </a:t>
            </a:r>
            <a:r>
              <a:rPr lang="fr-FR" sz="1400" dirty="0" smtClean="0">
                <a:solidFill>
                  <a:srgbClr val="4D4D4D"/>
                </a:solidFill>
                <a:latin typeface="Arial" pitchFamily="34" charset="0"/>
                <a:cs typeface="Arial" pitchFamily="34" charset="0"/>
              </a:rPr>
              <a:t>pour </a:t>
            </a:r>
            <a:r>
              <a:rPr lang="fr-FR" sz="1400" b="1" dirty="0" smtClean="0">
                <a:solidFill>
                  <a:srgbClr val="00A6C8"/>
                </a:solidFill>
                <a:latin typeface="Arial" pitchFamily="34" charset="0"/>
                <a:cs typeface="Arial" pitchFamily="34" charset="0"/>
              </a:rPr>
              <a:t>189 081 journées-participants supplémentaires </a:t>
            </a:r>
            <a:r>
              <a:rPr lang="fr-FR" sz="1400" dirty="0" smtClean="0">
                <a:solidFill>
                  <a:srgbClr val="4D4D4D"/>
                </a:solidFill>
                <a:latin typeface="Arial" pitchFamily="34" charset="0"/>
                <a:cs typeface="Arial" pitchFamily="34" charset="0"/>
              </a:rPr>
              <a:t>au sein d’évènements MICE en 2011.</a:t>
            </a:r>
          </a:p>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Cela représente une progression de </a:t>
            </a:r>
            <a:r>
              <a:rPr lang="fr-FR" sz="1400" b="1" dirty="0" smtClean="0">
                <a:solidFill>
                  <a:srgbClr val="FF0000"/>
                </a:solidFill>
                <a:latin typeface="Arial" pitchFamily="34" charset="0"/>
                <a:cs typeface="Arial" pitchFamily="34" charset="0"/>
              </a:rPr>
              <a:t>+19,4%</a:t>
            </a:r>
            <a:r>
              <a:rPr lang="fr-FR" sz="1400" dirty="0" smtClean="0">
                <a:solidFill>
                  <a:srgbClr val="4D4D4D"/>
                </a:solidFill>
                <a:latin typeface="Arial" pitchFamily="34" charset="0"/>
                <a:cs typeface="Arial" pitchFamily="34" charset="0"/>
              </a:rPr>
              <a:t> des journées-participants à Eurexpo entre 2010 et 2011.</a:t>
            </a:r>
          </a:p>
          <a:p>
            <a:pPr marL="176400" indent="-176400" algn="just">
              <a:spcBef>
                <a:spcPts val="300"/>
              </a:spcBef>
              <a:spcAft>
                <a:spcPts val="300"/>
              </a:spcAft>
              <a:buClr>
                <a:srgbClr val="00A6C8"/>
              </a:buClr>
              <a:buFont typeface="Arial" pitchFamily="34" charset="0"/>
              <a:buChar char="•"/>
            </a:pPr>
            <a:r>
              <a:rPr lang="fr-FR" sz="1400" b="1" dirty="0" smtClean="0">
                <a:solidFill>
                  <a:srgbClr val="00A6C8"/>
                </a:solidFill>
                <a:latin typeface="Arial" pitchFamily="34" charset="0"/>
                <a:cs typeface="Arial" pitchFamily="34" charset="0"/>
              </a:rPr>
              <a:t>La progression enregistrée est principalement dû à l’augmentation du nombre de manifestation </a:t>
            </a:r>
            <a:r>
              <a:rPr lang="fr-FR" sz="1400" dirty="0" smtClean="0">
                <a:solidFill>
                  <a:srgbClr val="4D4D4D"/>
                </a:solidFill>
                <a:latin typeface="Arial" pitchFamily="34" charset="0"/>
                <a:cs typeface="Arial" pitchFamily="34" charset="0"/>
              </a:rPr>
              <a:t>et plus marginalement de la durée moyenne, tandis que le nombre moyen de participants par jour a lui baissé en 2011 (4 698 / jour, contre 5 333 en 2010). </a:t>
            </a:r>
          </a:p>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Le volume de Réunions &amp; Congrès a fortement progressé en 2011 mais reste marginal, la hausse étant portée par les Foires &amp; Salons.</a:t>
            </a:r>
          </a:p>
        </p:txBody>
      </p:sp>
      <p:graphicFrame>
        <p:nvGraphicFramePr>
          <p:cNvPr id="3" name="Tableau 2"/>
          <p:cNvGraphicFramePr>
            <a:graphicFrameLocks noGrp="1"/>
          </p:cNvGraphicFramePr>
          <p:nvPr>
            <p:extLst>
              <p:ext uri="{D42A27DB-BD31-4B8C-83A1-F6EECF244321}">
                <p14:modId xmlns="" xmlns:p14="http://schemas.microsoft.com/office/powerpoint/2010/main" val="1012907816"/>
              </p:ext>
            </p:extLst>
          </p:nvPr>
        </p:nvGraphicFramePr>
        <p:xfrm>
          <a:off x="1087200" y="1264769"/>
          <a:ext cx="6715584" cy="3544971"/>
        </p:xfrm>
        <a:graphic>
          <a:graphicData uri="http://schemas.openxmlformats.org/drawingml/2006/table">
            <a:tbl>
              <a:tblPr/>
              <a:tblGrid>
                <a:gridCol w="1723031"/>
                <a:gridCol w="1546491"/>
                <a:gridCol w="932131"/>
                <a:gridCol w="837977"/>
                <a:gridCol w="837977"/>
                <a:gridCol w="837977"/>
              </a:tblGrid>
              <a:tr h="316281">
                <a:tc>
                  <a:txBody>
                    <a:bodyPr/>
                    <a:lstStyle/>
                    <a:p>
                      <a:pPr algn="ctr" fontAlgn="ctr"/>
                      <a:r>
                        <a:rPr lang="fr-FR" sz="1000" b="0" i="0" u="none" strike="noStrike" dirty="0">
                          <a:solidFill>
                            <a:srgbClr val="404040"/>
                          </a:solidFill>
                          <a:effectLst/>
                          <a:latin typeface="Arial"/>
                        </a:rPr>
                        <a:t> </a:t>
                      </a:r>
                    </a:p>
                  </a:txBody>
                  <a:tcPr marL="7064" marR="7064" marT="7064"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a:solidFill>
                            <a:srgbClr val="FFFFFF"/>
                          </a:solidFill>
                          <a:effectLst/>
                          <a:latin typeface="Arial"/>
                        </a:rPr>
                        <a:t>Année</a:t>
                      </a: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dirty="0">
                          <a:solidFill>
                            <a:srgbClr val="FFFFFF"/>
                          </a:solidFill>
                          <a:effectLst/>
                          <a:latin typeface="Arial"/>
                        </a:rPr>
                        <a:t>Manifestations</a:t>
                      </a: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dirty="0" smtClean="0">
                          <a:solidFill>
                            <a:srgbClr val="FFFFFF"/>
                          </a:solidFill>
                          <a:effectLst/>
                          <a:latin typeface="Arial"/>
                        </a:rPr>
                        <a:t>Journées-Participants</a:t>
                      </a:r>
                      <a:endParaRPr lang="fr-FR" sz="1000" b="0" i="0" u="none" strike="noStrike" dirty="0">
                        <a:solidFill>
                          <a:srgbClr val="FFFFFF"/>
                        </a:solidFill>
                        <a:effectLst/>
                        <a:latin typeface="Arial"/>
                      </a:endParaRP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a:solidFill>
                            <a:srgbClr val="FFFFFF"/>
                          </a:solidFill>
                          <a:effectLst/>
                          <a:latin typeface="Arial"/>
                        </a:rPr>
                        <a:t>Jours</a:t>
                      </a: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dirty="0">
                          <a:solidFill>
                            <a:srgbClr val="FFFFFF"/>
                          </a:solidFill>
                          <a:effectLst/>
                          <a:latin typeface="Arial"/>
                        </a:rPr>
                        <a:t>Durée Moyenne</a:t>
                      </a:r>
                    </a:p>
                  </a:txBody>
                  <a:tcPr marL="7064" marR="7064" marT="70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04264">
                <a:tc rowSpan="2">
                  <a:txBody>
                    <a:bodyPr/>
                    <a:lstStyle/>
                    <a:p>
                      <a:pPr algn="ctr" fontAlgn="ctr"/>
                      <a:r>
                        <a:rPr lang="fr-FR" sz="1000" b="0" i="0" u="none" strike="noStrike" dirty="0">
                          <a:solidFill>
                            <a:srgbClr val="404040"/>
                          </a:solidFill>
                          <a:effectLst/>
                          <a:latin typeface="Arial"/>
                        </a:rPr>
                        <a:t>Foires &amp; Salons</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7DEE8"/>
                    </a:solidFill>
                  </a:tcPr>
                </a:tc>
                <a:tc>
                  <a:txBody>
                    <a:bodyPr/>
                    <a:lstStyle/>
                    <a:p>
                      <a:pPr algn="ctr" fontAlgn="ctr"/>
                      <a:r>
                        <a:rPr lang="fr-FR" sz="1000" b="0" i="0" u="none" strike="noStrike" dirty="0">
                          <a:solidFill>
                            <a:srgbClr val="404040"/>
                          </a:solidFill>
                          <a:effectLst/>
                          <a:latin typeface="Arial"/>
                        </a:rPr>
                        <a:t>2010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0" i="0" u="none" strike="noStrike">
                          <a:solidFill>
                            <a:srgbClr val="404040"/>
                          </a:solidFill>
                          <a:effectLst/>
                          <a:latin typeface="Arial"/>
                        </a:rPr>
                        <a:t>56</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973 601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04040"/>
                          </a:solidFill>
                          <a:effectLst/>
                          <a:latin typeface="Arial"/>
                        </a:rPr>
                        <a:t>172</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3,1</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264">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a:solidFill>
                            <a:srgbClr val="404040"/>
                          </a:solidFill>
                          <a:effectLst/>
                          <a:latin typeface="Arial"/>
                        </a:rPr>
                        <a:t>64</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1 158 213</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404040"/>
                          </a:solidFill>
                          <a:effectLst/>
                          <a:latin typeface="Arial"/>
                        </a:rPr>
                        <a:t>230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3,6</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264">
                <a:tc gridSpan="2">
                  <a:txBody>
                    <a:bodyPr/>
                    <a:lstStyle/>
                    <a:p>
                      <a:pPr algn="r" fontAlgn="ctr"/>
                      <a:r>
                        <a:rPr lang="fr-FR" sz="1000" b="1" i="0" u="none" strike="noStrike">
                          <a:solidFill>
                            <a:srgbClr val="FFFFFF"/>
                          </a:solidFill>
                          <a:effectLst/>
                          <a:latin typeface="Arial"/>
                        </a:rPr>
                        <a:t>Evolution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000" b="1" i="0" u="none" strike="noStrike" dirty="0" smtClean="0">
                          <a:solidFill>
                            <a:srgbClr val="FFFFFF"/>
                          </a:solidFill>
                          <a:effectLst/>
                          <a:latin typeface="Arial"/>
                        </a:rPr>
                        <a:t>+8</a:t>
                      </a:r>
                      <a:endParaRPr lang="fr-FR" sz="1000" b="1" i="0"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+184 </a:t>
                      </a:r>
                      <a:r>
                        <a:rPr lang="fr-FR" sz="1000" b="1" i="0" u="none" strike="noStrike" dirty="0">
                          <a:solidFill>
                            <a:srgbClr val="FFFFFF"/>
                          </a:solidFill>
                          <a:effectLst/>
                          <a:latin typeface="Arial"/>
                        </a:rPr>
                        <a:t>612</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+58</a:t>
                      </a:r>
                      <a:endParaRPr lang="fr-FR" sz="1000" b="1" i="0"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+0,5</a:t>
                      </a:r>
                      <a:endParaRPr lang="fr-FR" sz="1000" b="1" i="0" u="none" strike="noStrike" dirty="0">
                        <a:solidFill>
                          <a:srgbClr val="FFFFFF"/>
                        </a:solidFill>
                        <a:effectLst/>
                        <a:latin typeface="Arial"/>
                      </a:endParaRP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264">
                <a:tc gridSpan="2">
                  <a:txBody>
                    <a:bodyPr/>
                    <a:lstStyle/>
                    <a:p>
                      <a:pPr algn="r" fontAlgn="ctr"/>
                      <a:r>
                        <a:rPr lang="fr-FR" sz="1000" b="0" i="1" u="none" strike="noStrike" dirty="0">
                          <a:solidFill>
                            <a:srgbClr val="FFFFFF"/>
                          </a:solidFill>
                          <a:effectLst/>
                          <a:latin typeface="Arial"/>
                        </a:rPr>
                        <a:t>Variation en %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endParaRPr lang="fr-FR" sz="1000" b="0" i="1"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1" u="none" strike="noStrike" dirty="0" smtClean="0">
                          <a:solidFill>
                            <a:srgbClr val="FFFFFF"/>
                          </a:solidFill>
                          <a:effectLst/>
                          <a:latin typeface="Arial"/>
                        </a:rPr>
                        <a:t>+19,0</a:t>
                      </a:r>
                      <a:r>
                        <a:rPr lang="fr-FR" sz="1000" b="0" i="1" u="none" strike="noStrike" dirty="0">
                          <a:solidFill>
                            <a:srgbClr val="FFFFFF"/>
                          </a:solidFill>
                          <a:effectLst/>
                          <a:latin typeface="Arial"/>
                        </a:rPr>
                        <a:t>%</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endParaRPr lang="fr-FR" sz="1000" b="0" i="1"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endParaRPr lang="fr-FR" sz="1000" b="0" i="1" u="none" strike="noStrike" dirty="0">
                        <a:solidFill>
                          <a:srgbClr val="FFFFFF"/>
                        </a:solidFill>
                        <a:effectLst/>
                        <a:latin typeface="Arial"/>
                      </a:endParaRP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264">
                <a:tc rowSpan="2">
                  <a:txBody>
                    <a:bodyPr/>
                    <a:lstStyle/>
                    <a:p>
                      <a:pPr algn="ctr" fontAlgn="ctr"/>
                      <a:r>
                        <a:rPr lang="fr-FR" sz="1000" b="0" i="0" u="none" strike="noStrike">
                          <a:solidFill>
                            <a:srgbClr val="404040"/>
                          </a:solidFill>
                          <a:effectLst/>
                          <a:latin typeface="Arial"/>
                        </a:rPr>
                        <a:t>Réunions &amp; Congrès</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2010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0" i="0" u="none" strike="noStrike" dirty="0">
                          <a:solidFill>
                            <a:srgbClr val="404040"/>
                          </a:solidFill>
                          <a:effectLst/>
                          <a:latin typeface="Arial"/>
                        </a:rPr>
                        <a:t>9</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dirty="0">
                          <a:solidFill>
                            <a:srgbClr val="404040"/>
                          </a:solidFill>
                          <a:effectLst/>
                          <a:latin typeface="Arial"/>
                        </a:rPr>
                        <a:t>2 350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404040"/>
                          </a:solidFill>
                          <a:effectLst/>
                          <a:latin typeface="Arial"/>
                        </a:rPr>
                        <a:t>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dirty="0">
                          <a:solidFill>
                            <a:srgbClr val="404040"/>
                          </a:solidFill>
                          <a:effectLst/>
                          <a:latin typeface="Arial"/>
                        </a:rPr>
                        <a:t>1,2</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264">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a:solidFill>
                            <a:srgbClr val="404040"/>
                          </a:solidFill>
                          <a:effectLst/>
                          <a:latin typeface="Arial"/>
                        </a:rPr>
                        <a:t>19</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6 819</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404040"/>
                          </a:solidFill>
                          <a:effectLst/>
                          <a:latin typeface="Arial"/>
                        </a:rPr>
                        <a:t>18</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0,9</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264">
                <a:tc gridSpan="2">
                  <a:txBody>
                    <a:bodyPr/>
                    <a:lstStyle/>
                    <a:p>
                      <a:pPr algn="r" fontAlgn="ctr"/>
                      <a:r>
                        <a:rPr lang="fr-FR" sz="1000" b="1" i="0" u="none" strike="noStrike" dirty="0">
                          <a:solidFill>
                            <a:srgbClr val="FFFFFF"/>
                          </a:solidFill>
                          <a:effectLst/>
                          <a:latin typeface="Arial"/>
                        </a:rPr>
                        <a:t>Evolution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000" b="1" i="0" u="none" strike="noStrike" dirty="0" smtClean="0">
                          <a:solidFill>
                            <a:srgbClr val="FFFFFF"/>
                          </a:solidFill>
                          <a:effectLst/>
                          <a:latin typeface="Arial"/>
                        </a:rPr>
                        <a:t>+10</a:t>
                      </a:r>
                      <a:endParaRPr lang="fr-FR" sz="1000" b="1" i="0"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+4 </a:t>
                      </a:r>
                      <a:r>
                        <a:rPr lang="fr-FR" sz="1000" b="1" i="0" u="none" strike="noStrike" dirty="0">
                          <a:solidFill>
                            <a:srgbClr val="FFFFFF"/>
                          </a:solidFill>
                          <a:effectLst/>
                          <a:latin typeface="Arial"/>
                        </a:rPr>
                        <a:t>469</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+7</a:t>
                      </a:r>
                      <a:endParaRPr lang="fr-FR" sz="1000" b="1" i="0"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a:solidFill>
                            <a:srgbClr val="FFFFFF"/>
                          </a:solidFill>
                          <a:effectLst/>
                          <a:latin typeface="Arial"/>
                        </a:rPr>
                        <a:t>-0,3</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264">
                <a:tc gridSpan="2">
                  <a:txBody>
                    <a:bodyPr/>
                    <a:lstStyle/>
                    <a:p>
                      <a:pPr algn="r" fontAlgn="ctr"/>
                      <a:r>
                        <a:rPr lang="fr-FR" sz="1000" b="0" i="0" u="none" strike="noStrike" dirty="0">
                          <a:solidFill>
                            <a:srgbClr val="FFFFFF"/>
                          </a:solidFill>
                          <a:effectLst/>
                          <a:latin typeface="Arial"/>
                        </a:rPr>
                        <a:t>Variation en %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endParaRPr lang="fr-FR" sz="1000" b="0" i="0"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0" u="none" strike="noStrike" dirty="0">
                          <a:solidFill>
                            <a:srgbClr val="FFFFFF"/>
                          </a:solidFill>
                          <a:effectLst/>
                          <a:latin typeface="Arial"/>
                        </a:rPr>
                        <a:t>190,2%</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endParaRPr lang="fr-FR" sz="1000" b="0" i="0"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endParaRPr lang="fr-FR" sz="1000" b="0" i="0" u="none" strike="noStrike" dirty="0">
                        <a:solidFill>
                          <a:srgbClr val="FFFFFF"/>
                        </a:solidFill>
                        <a:effectLst/>
                        <a:latin typeface="Arial"/>
                      </a:endParaRP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264">
                <a:tc rowSpan="2">
                  <a:txBody>
                    <a:bodyPr/>
                    <a:lstStyle/>
                    <a:p>
                      <a:pPr algn="ctr" fontAlgn="ctr"/>
                      <a:r>
                        <a:rPr lang="fr-FR" sz="1000" b="0" i="0" u="none" strike="noStrike" dirty="0" smtClean="0">
                          <a:solidFill>
                            <a:srgbClr val="404040"/>
                          </a:solidFill>
                          <a:effectLst/>
                          <a:latin typeface="Arial"/>
                        </a:rPr>
                        <a:t>TOTAL</a:t>
                      </a:r>
                      <a:endParaRPr lang="fr-FR" sz="1000" b="0" i="0" u="none" strike="noStrike" dirty="0">
                        <a:solidFill>
                          <a:srgbClr val="404040"/>
                        </a:solidFill>
                        <a:effectLst/>
                        <a:latin typeface="Arial"/>
                      </a:endParaRP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2010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0" i="0" u="none" strike="noStrike">
                          <a:solidFill>
                            <a:srgbClr val="404040"/>
                          </a:solidFill>
                          <a:effectLst/>
                          <a:latin typeface="Arial"/>
                        </a:rPr>
                        <a:t>65</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975 951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404040"/>
                          </a:solidFill>
                          <a:effectLst/>
                          <a:latin typeface="Arial"/>
                        </a:rPr>
                        <a:t>183</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2,8</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264">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a:solidFill>
                            <a:srgbClr val="404040"/>
                          </a:solidFill>
                          <a:effectLst/>
                          <a:latin typeface="Arial"/>
                        </a:rPr>
                        <a:t>83</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1 165 032</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404040"/>
                          </a:solidFill>
                          <a:effectLst/>
                          <a:latin typeface="Arial"/>
                        </a:rPr>
                        <a:t>248</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3,0</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264">
                <a:tc gridSpan="2">
                  <a:txBody>
                    <a:bodyPr/>
                    <a:lstStyle/>
                    <a:p>
                      <a:pPr algn="r" fontAlgn="ctr"/>
                      <a:r>
                        <a:rPr lang="fr-FR" sz="1000" b="1" i="0" u="none" strike="noStrike" dirty="0">
                          <a:solidFill>
                            <a:srgbClr val="FFFFFF"/>
                          </a:solidFill>
                          <a:effectLst/>
                          <a:latin typeface="Arial"/>
                        </a:rPr>
                        <a:t>Evolution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hMerge="1">
                  <a:txBody>
                    <a:bodyPr/>
                    <a:lstStyle/>
                    <a:p>
                      <a:endParaRPr lang="fr-FR"/>
                    </a:p>
                  </a:txBody>
                  <a:tcPr/>
                </a:tc>
                <a:tc>
                  <a:txBody>
                    <a:bodyPr/>
                    <a:lstStyle/>
                    <a:p>
                      <a:pPr algn="ctr" fontAlgn="ctr"/>
                      <a:r>
                        <a:rPr lang="fr-FR" sz="1000" b="1" i="0" u="none" strike="noStrike" dirty="0" smtClean="0">
                          <a:solidFill>
                            <a:srgbClr val="FFFFFF"/>
                          </a:solidFill>
                          <a:effectLst/>
                          <a:latin typeface="Arial"/>
                        </a:rPr>
                        <a:t>+18</a:t>
                      </a:r>
                      <a:endParaRPr lang="fr-FR" sz="1000" b="1" i="0"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dirty="0" smtClean="0">
                          <a:solidFill>
                            <a:srgbClr val="FFFFFF"/>
                          </a:solidFill>
                          <a:effectLst/>
                          <a:latin typeface="Arial"/>
                        </a:rPr>
                        <a:t>+189 </a:t>
                      </a:r>
                      <a:r>
                        <a:rPr lang="fr-FR" sz="1000" b="1" i="0" u="none" strike="noStrike" dirty="0">
                          <a:solidFill>
                            <a:srgbClr val="FFFFFF"/>
                          </a:solidFill>
                          <a:effectLst/>
                          <a:latin typeface="Arial"/>
                        </a:rPr>
                        <a:t>081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dirty="0" smtClean="0">
                          <a:solidFill>
                            <a:srgbClr val="FFFFFF"/>
                          </a:solidFill>
                          <a:effectLst/>
                          <a:latin typeface="Arial"/>
                        </a:rPr>
                        <a:t>+65</a:t>
                      </a:r>
                      <a:endParaRPr lang="fr-FR" sz="1000" b="1" i="0"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dirty="0" smtClean="0">
                          <a:solidFill>
                            <a:srgbClr val="FFFFFF"/>
                          </a:solidFill>
                          <a:effectLst/>
                          <a:latin typeface="Arial"/>
                        </a:rPr>
                        <a:t>+0,2</a:t>
                      </a:r>
                      <a:endParaRPr lang="fr-FR" sz="1000" b="1" i="0" u="none" strike="noStrike" dirty="0">
                        <a:solidFill>
                          <a:srgbClr val="FFFFFF"/>
                        </a:solidFill>
                        <a:effectLst/>
                        <a:latin typeface="Arial"/>
                      </a:endParaRP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04264">
                <a:tc gridSpan="2">
                  <a:txBody>
                    <a:bodyPr/>
                    <a:lstStyle/>
                    <a:p>
                      <a:pPr algn="r" fontAlgn="ctr"/>
                      <a:r>
                        <a:rPr lang="fr-FR" sz="1000" b="0" i="1" u="none" strike="noStrike" dirty="0">
                          <a:solidFill>
                            <a:srgbClr val="FFFFFF"/>
                          </a:solidFill>
                          <a:effectLst/>
                          <a:latin typeface="Arial"/>
                        </a:rPr>
                        <a:t>Variation en %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endParaRPr lang="fr-FR" sz="1000" b="0" i="1"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1" u="none" strike="noStrike" dirty="0">
                          <a:solidFill>
                            <a:srgbClr val="FFFFFF"/>
                          </a:solidFill>
                          <a:effectLst/>
                          <a:latin typeface="Arial"/>
                        </a:rPr>
                        <a:t>19,4%</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endParaRPr lang="fr-FR" sz="1000" b="0" i="1"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endParaRPr lang="fr-FR" sz="1000" b="0" i="1" u="none" strike="noStrike" dirty="0">
                        <a:solidFill>
                          <a:srgbClr val="FFFFFF"/>
                        </a:solidFill>
                        <a:effectLst/>
                        <a:latin typeface="Arial"/>
                      </a:endParaRP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04264">
                <a:tc rowSpan="2">
                  <a:txBody>
                    <a:bodyPr/>
                    <a:lstStyle/>
                    <a:p>
                      <a:pPr algn="ctr" fontAlgn="ctr"/>
                      <a:r>
                        <a:rPr lang="fr-FR" sz="1000" b="0" i="0" u="none" strike="noStrike" dirty="0">
                          <a:solidFill>
                            <a:srgbClr val="404040"/>
                          </a:solidFill>
                          <a:effectLst/>
                          <a:latin typeface="Arial"/>
                        </a:rPr>
                        <a:t>Hors MICE</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c>
                  <a:txBody>
                    <a:bodyPr/>
                    <a:lstStyle/>
                    <a:p>
                      <a:pPr algn="ctr" fontAlgn="ctr"/>
                      <a:r>
                        <a:rPr lang="fr-FR" sz="1000" b="0" i="0" u="none" strike="noStrike" dirty="0">
                          <a:solidFill>
                            <a:srgbClr val="404040"/>
                          </a:solidFill>
                          <a:effectLst/>
                          <a:latin typeface="Arial"/>
                        </a:rPr>
                        <a:t>2010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0" i="0" u="none" strike="noStrike" dirty="0">
                          <a:solidFill>
                            <a:srgbClr val="404040"/>
                          </a:solidFill>
                          <a:effectLst/>
                          <a:latin typeface="Arial"/>
                        </a:rPr>
                        <a:t>21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dirty="0">
                          <a:solidFill>
                            <a:srgbClr val="404040"/>
                          </a:solidFill>
                          <a:effectLst/>
                          <a:latin typeface="Arial"/>
                        </a:rPr>
                        <a:t>42 155</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04040"/>
                          </a:solidFill>
                          <a:effectLst/>
                          <a:latin typeface="Arial"/>
                        </a:rPr>
                        <a:t>96</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dirty="0">
                          <a:solidFill>
                            <a:srgbClr val="404040"/>
                          </a:solidFill>
                          <a:effectLst/>
                          <a:latin typeface="Arial"/>
                        </a:rPr>
                        <a:t>4,6</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264">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a:solidFill>
                            <a:srgbClr val="404040"/>
                          </a:solidFill>
                          <a:effectLst/>
                          <a:latin typeface="Arial"/>
                        </a:rPr>
                        <a:t>10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dirty="0">
                          <a:solidFill>
                            <a:srgbClr val="404040"/>
                          </a:solidFill>
                          <a:effectLst/>
                          <a:latin typeface="Arial"/>
                        </a:rPr>
                        <a:t>28 476</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dirty="0">
                          <a:solidFill>
                            <a:srgbClr val="404040"/>
                          </a:solidFill>
                          <a:effectLst/>
                          <a:latin typeface="Arial"/>
                        </a:rPr>
                        <a:t>21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dirty="0">
                          <a:solidFill>
                            <a:srgbClr val="404040"/>
                          </a:solidFill>
                          <a:effectLst/>
                          <a:latin typeface="Arial"/>
                        </a:rPr>
                        <a:t>2,1</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264">
                <a:tc gridSpan="2">
                  <a:txBody>
                    <a:bodyPr/>
                    <a:lstStyle/>
                    <a:p>
                      <a:pPr algn="r" fontAlgn="ctr"/>
                      <a:r>
                        <a:rPr lang="fr-FR" sz="1000" b="1" i="0" u="none" strike="noStrike" dirty="0">
                          <a:solidFill>
                            <a:srgbClr val="404040"/>
                          </a:solidFill>
                          <a:effectLst/>
                          <a:latin typeface="Arial"/>
                        </a:rPr>
                        <a:t>Evolution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c hMerge="1">
                  <a:txBody>
                    <a:bodyPr/>
                    <a:lstStyle/>
                    <a:p>
                      <a:endParaRPr lang="fr-FR"/>
                    </a:p>
                  </a:txBody>
                  <a:tcPr/>
                </a:tc>
                <a:tc>
                  <a:txBody>
                    <a:bodyPr/>
                    <a:lstStyle/>
                    <a:p>
                      <a:pPr algn="ctr" fontAlgn="ctr"/>
                      <a:r>
                        <a:rPr lang="fr-FR" sz="1000" b="1" i="0" u="none" strike="noStrike">
                          <a:solidFill>
                            <a:srgbClr val="404040"/>
                          </a:solidFill>
                          <a:effectLst/>
                          <a:latin typeface="Arial"/>
                        </a:rPr>
                        <a:t>-11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c>
                  <a:txBody>
                    <a:bodyPr/>
                    <a:lstStyle/>
                    <a:p>
                      <a:pPr algn="ctr" fontAlgn="ctr"/>
                      <a:r>
                        <a:rPr lang="fr-FR" sz="1000" b="1" i="0" u="none" strike="noStrike" dirty="0">
                          <a:solidFill>
                            <a:srgbClr val="404040"/>
                          </a:solidFill>
                          <a:effectLst/>
                          <a:latin typeface="Arial"/>
                        </a:rPr>
                        <a:t>-13 679</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c>
                  <a:txBody>
                    <a:bodyPr/>
                    <a:lstStyle/>
                    <a:p>
                      <a:pPr algn="ctr" fontAlgn="ctr"/>
                      <a:r>
                        <a:rPr lang="fr-FR" sz="1000" b="1" i="0" u="none" strike="noStrike" dirty="0">
                          <a:solidFill>
                            <a:srgbClr val="404040"/>
                          </a:solidFill>
                          <a:effectLst/>
                          <a:latin typeface="Arial"/>
                        </a:rPr>
                        <a:t>-76</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c>
                  <a:txBody>
                    <a:bodyPr/>
                    <a:lstStyle/>
                    <a:p>
                      <a:pPr algn="ctr" fontAlgn="ctr"/>
                      <a:r>
                        <a:rPr lang="fr-FR" sz="1000" b="1" i="0" u="none" strike="noStrike" dirty="0">
                          <a:solidFill>
                            <a:srgbClr val="404040"/>
                          </a:solidFill>
                          <a:effectLst/>
                          <a:latin typeface="Arial"/>
                        </a:rPr>
                        <a:t>-2,5</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r>
              <a:tr h="164730">
                <a:tc gridSpan="2">
                  <a:txBody>
                    <a:bodyPr/>
                    <a:lstStyle/>
                    <a:p>
                      <a:pPr algn="r" fontAlgn="ctr"/>
                      <a:r>
                        <a:rPr lang="fr-FR" sz="1000" b="0" i="1" u="none" strike="noStrike" dirty="0">
                          <a:solidFill>
                            <a:srgbClr val="404040"/>
                          </a:solidFill>
                          <a:effectLst/>
                          <a:latin typeface="Arial"/>
                        </a:rPr>
                        <a:t>Variation en %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hMerge="1">
                  <a:txBody>
                    <a:bodyPr/>
                    <a:lstStyle/>
                    <a:p>
                      <a:endParaRPr lang="fr-FR"/>
                    </a:p>
                  </a:txBody>
                  <a:tcPr/>
                </a:tc>
                <a:tc>
                  <a:txBody>
                    <a:bodyPr/>
                    <a:lstStyle/>
                    <a:p>
                      <a:pPr algn="ctr" fontAlgn="ctr"/>
                      <a:endParaRPr lang="fr-FR" sz="1000" b="0" i="1" u="none" strike="noStrike" dirty="0">
                        <a:solidFill>
                          <a:srgbClr val="404040"/>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a:txBody>
                    <a:bodyPr/>
                    <a:lstStyle/>
                    <a:p>
                      <a:pPr algn="ctr" fontAlgn="ctr"/>
                      <a:r>
                        <a:rPr lang="fr-FR" sz="1000" b="0" i="1" u="none" strike="noStrike" dirty="0">
                          <a:solidFill>
                            <a:srgbClr val="404040"/>
                          </a:solidFill>
                          <a:effectLst/>
                          <a:latin typeface="Arial"/>
                        </a:rPr>
                        <a:t>-32,4%</a:t>
                      </a:r>
                    </a:p>
                  </a:txBody>
                  <a:tcPr marL="7064" marR="7064" marT="7064"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a:txBody>
                    <a:bodyPr/>
                    <a:lstStyle/>
                    <a:p>
                      <a:pPr algn="ctr" fontAlgn="ctr"/>
                      <a:endParaRPr lang="fr-FR" sz="1000" b="0" i="1" u="none" strike="noStrike" dirty="0">
                        <a:solidFill>
                          <a:srgbClr val="404040"/>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a:txBody>
                    <a:bodyPr/>
                    <a:lstStyle/>
                    <a:p>
                      <a:pPr algn="ctr" fontAlgn="ctr"/>
                      <a:endParaRPr lang="fr-FR" sz="1000" b="0" i="1" u="none" strike="noStrike" dirty="0">
                        <a:solidFill>
                          <a:srgbClr val="404040"/>
                        </a:solidFill>
                        <a:effectLst/>
                        <a:latin typeface="Arial"/>
                      </a:endParaRP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r>
            </a:tbl>
          </a:graphicData>
        </a:graphic>
      </p:graphicFrame>
    </p:spTree>
    <p:extLst>
      <p:ext uri="{BB962C8B-B14F-4D97-AF65-F5344CB8AC3E}">
        <p14:creationId xmlns="" xmlns:p14="http://schemas.microsoft.com/office/powerpoint/2010/main" val="2362798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66700" y="1264769"/>
            <a:ext cx="8563356" cy="338554"/>
          </a:xfrm>
          <a:prstGeom prst="rect">
            <a:avLst/>
          </a:prstGeom>
          <a:noFill/>
        </p:spPr>
        <p:txBody>
          <a:bodyPr wrap="square" rtlCol="0">
            <a:spAutoFit/>
          </a:bodyPr>
          <a:lstStyle/>
          <a:p>
            <a:pPr algn="ctr"/>
            <a:r>
              <a:rPr lang="fr-FR" sz="1600" b="1" dirty="0">
                <a:solidFill>
                  <a:srgbClr val="00B050"/>
                </a:solidFill>
                <a:latin typeface="Arial" pitchFamily="34" charset="0"/>
                <a:cs typeface="Arial" pitchFamily="34" charset="0"/>
              </a:rPr>
              <a:t>Nombres de manifestations, de participants et de jours pour Cité Internationale</a:t>
            </a:r>
          </a:p>
        </p:txBody>
      </p:sp>
      <p:sp>
        <p:nvSpPr>
          <p:cNvPr id="10" name="Titre 1"/>
          <p:cNvSpPr txBox="1">
            <a:spLocks/>
          </p:cNvSpPr>
          <p:nvPr/>
        </p:nvSpPr>
        <p:spPr bwMode="auto">
          <a:xfrm>
            <a:off x="1469877" y="-1"/>
            <a:ext cx="7280931"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lvl="0" indent="-571500" fontAlgn="auto">
              <a:spcAft>
                <a:spcPts val="0"/>
              </a:spcAft>
              <a:defRPr/>
            </a:pPr>
            <a:r>
              <a:rPr lang="fr-FR" sz="2600" b="1" dirty="0" smtClean="0">
                <a:solidFill>
                  <a:schemeClr val="bg1"/>
                </a:solidFill>
                <a:latin typeface="Arial" pitchFamily="34" charset="0"/>
                <a:ea typeface="+mj-ea"/>
                <a:cs typeface="Arial" pitchFamily="34" charset="0"/>
              </a:rPr>
              <a:t> Cité Internationale</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12" name="Tableau 11"/>
          <p:cNvGraphicFramePr>
            <a:graphicFrameLocks noGrp="1"/>
          </p:cNvGraphicFramePr>
          <p:nvPr>
            <p:extLst>
              <p:ext uri="{D42A27DB-BD31-4B8C-83A1-F6EECF244321}">
                <p14:modId xmlns="" xmlns:p14="http://schemas.microsoft.com/office/powerpoint/2010/main" val="526479632"/>
              </p:ext>
            </p:extLst>
          </p:nvPr>
        </p:nvGraphicFramePr>
        <p:xfrm>
          <a:off x="622490" y="1264769"/>
          <a:ext cx="7851775" cy="3394547"/>
        </p:xfrm>
        <a:graphic>
          <a:graphicData uri="http://schemas.openxmlformats.org/drawingml/2006/table">
            <a:tbl>
              <a:tblPr/>
              <a:tblGrid>
                <a:gridCol w="2014545"/>
                <a:gridCol w="1808138"/>
                <a:gridCol w="1089836"/>
                <a:gridCol w="979752"/>
                <a:gridCol w="979752"/>
                <a:gridCol w="979752"/>
              </a:tblGrid>
              <a:tr h="520331">
                <a:tc>
                  <a:txBody>
                    <a:bodyPr/>
                    <a:lstStyle/>
                    <a:p>
                      <a:pPr algn="ctr" fontAlgn="ctr"/>
                      <a:r>
                        <a:rPr lang="fr-FR" sz="1200" b="0" i="0" u="none" strike="noStrike" dirty="0">
                          <a:solidFill>
                            <a:srgbClr val="404040"/>
                          </a:solidFill>
                          <a:effectLst/>
                          <a:latin typeface="Arial"/>
                        </a:rPr>
                        <a:t> </a:t>
                      </a:r>
                    </a:p>
                  </a:txBody>
                  <a:tcPr marL="8259" marR="8259" marT="8259"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a:solidFill>
                            <a:srgbClr val="FFFFFF"/>
                          </a:solidFill>
                          <a:effectLst/>
                          <a:latin typeface="Arial"/>
                        </a:rPr>
                        <a:t>Segment </a:t>
                      </a:r>
                    </a:p>
                  </a:txBody>
                  <a:tcPr marL="8259" marR="8259" marT="8259"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a:solidFill>
                            <a:srgbClr val="FFFFFF"/>
                          </a:solidFill>
                          <a:effectLst/>
                          <a:latin typeface="Arial"/>
                        </a:rPr>
                        <a:t>Manifestations</a:t>
                      </a:r>
                    </a:p>
                  </a:txBody>
                  <a:tcPr marL="8259" marR="8259" marT="8259"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dirty="0" smtClean="0">
                          <a:solidFill>
                            <a:srgbClr val="FFFFFF"/>
                          </a:solidFill>
                          <a:effectLst/>
                          <a:latin typeface="Arial"/>
                        </a:rPr>
                        <a:t>Journées</a:t>
                      </a:r>
                      <a:r>
                        <a:rPr lang="fr-FR" sz="1200" b="0" i="0" u="none" strike="noStrike" baseline="0" dirty="0" smtClean="0">
                          <a:solidFill>
                            <a:srgbClr val="FFFFFF"/>
                          </a:solidFill>
                          <a:effectLst/>
                          <a:latin typeface="Arial"/>
                        </a:rPr>
                        <a:t>-p</a:t>
                      </a:r>
                      <a:r>
                        <a:rPr lang="fr-FR" sz="1200" b="0" i="0" u="none" strike="noStrike" dirty="0" smtClean="0">
                          <a:solidFill>
                            <a:srgbClr val="FFFFFF"/>
                          </a:solidFill>
                          <a:effectLst/>
                          <a:latin typeface="Arial"/>
                        </a:rPr>
                        <a:t>articipants</a:t>
                      </a:r>
                      <a:endParaRPr lang="fr-FR" sz="1200" b="0" i="0" u="none" strike="noStrike" dirty="0">
                        <a:solidFill>
                          <a:srgbClr val="FFFFFF"/>
                        </a:solidFill>
                        <a:effectLst/>
                        <a:latin typeface="Arial"/>
                      </a:endParaRPr>
                    </a:p>
                  </a:txBody>
                  <a:tcPr marL="8259" marR="8259" marT="8259"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a:solidFill>
                            <a:srgbClr val="FFFFFF"/>
                          </a:solidFill>
                          <a:effectLst/>
                          <a:latin typeface="Arial"/>
                        </a:rPr>
                        <a:t>Jours</a:t>
                      </a:r>
                    </a:p>
                  </a:txBody>
                  <a:tcPr marL="8259" marR="8259" marT="8259"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dirty="0">
                          <a:solidFill>
                            <a:srgbClr val="FFFFFF"/>
                          </a:solidFill>
                          <a:effectLst/>
                          <a:latin typeface="Arial"/>
                        </a:rPr>
                        <a:t>Durée Moyenne</a:t>
                      </a:r>
                    </a:p>
                  </a:txBody>
                  <a:tcPr marL="8259" marR="8259" marT="8259"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39518">
                <a:tc rowSpan="3">
                  <a:txBody>
                    <a:bodyPr/>
                    <a:lstStyle/>
                    <a:p>
                      <a:pPr algn="ctr" fontAlgn="ctr"/>
                      <a:r>
                        <a:rPr lang="fr-FR" sz="1200" b="0" i="0" u="none" strike="noStrike">
                          <a:solidFill>
                            <a:srgbClr val="404040"/>
                          </a:solidFill>
                          <a:effectLst/>
                          <a:latin typeface="Arial"/>
                        </a:rPr>
                        <a:t>Foires &amp; Salons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7DEE8"/>
                    </a:solidFill>
                  </a:tcPr>
                </a:tc>
                <a:tc>
                  <a:txBody>
                    <a:bodyPr/>
                    <a:lstStyle/>
                    <a:p>
                      <a:pPr algn="ctr" fontAlgn="ctr"/>
                      <a:r>
                        <a:rPr lang="fr-FR" sz="1200" b="0" i="0" u="none" strike="noStrike">
                          <a:solidFill>
                            <a:srgbClr val="404040"/>
                          </a:solidFill>
                          <a:effectLst/>
                          <a:latin typeface="Arial"/>
                        </a:rPr>
                        <a:t>Salons grand public</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dirty="0">
                          <a:solidFill>
                            <a:srgbClr val="404040"/>
                          </a:solidFill>
                          <a:effectLst/>
                          <a:latin typeface="Arial"/>
                        </a:rPr>
                        <a:t>17</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dirty="0">
                          <a:solidFill>
                            <a:srgbClr val="404040"/>
                          </a:solidFill>
                          <a:effectLst/>
                          <a:latin typeface="Arial"/>
                        </a:rPr>
                        <a:t>65 650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404040"/>
                          </a:solidFill>
                          <a:effectLst/>
                          <a:latin typeface="Arial"/>
                        </a:rPr>
                        <a:t>36</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2,1</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vMerge="1">
                  <a:txBody>
                    <a:bodyPr/>
                    <a:lstStyle/>
                    <a:p>
                      <a:endParaRPr lang="fr-FR"/>
                    </a:p>
                  </a:txBody>
                  <a:tcPr/>
                </a:tc>
                <a:tc>
                  <a:txBody>
                    <a:bodyPr/>
                    <a:lstStyle/>
                    <a:p>
                      <a:pPr algn="ctr" fontAlgn="ctr"/>
                      <a:r>
                        <a:rPr lang="fr-FR" sz="1200" b="0" i="0" u="none" strike="noStrike">
                          <a:solidFill>
                            <a:srgbClr val="404040"/>
                          </a:solidFill>
                          <a:effectLst/>
                          <a:latin typeface="Arial"/>
                        </a:rPr>
                        <a:t>Salons professionnels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16</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65 645</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404040"/>
                          </a:solidFill>
                          <a:effectLst/>
                          <a:latin typeface="Arial"/>
                        </a:rPr>
                        <a:t>36</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2,3</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vMerge="1">
                  <a:txBody>
                    <a:bodyPr/>
                    <a:lstStyle/>
                    <a:p>
                      <a:endParaRPr lang="fr-FR"/>
                    </a:p>
                  </a:txBody>
                  <a:tcPr/>
                </a:tc>
                <a:tc>
                  <a:txBody>
                    <a:bodyPr/>
                    <a:lstStyle/>
                    <a:p>
                      <a:pPr algn="ctr" fontAlgn="ctr"/>
                      <a:r>
                        <a:rPr lang="fr-FR" sz="1200" b="0" i="0" u="none" strike="noStrike">
                          <a:solidFill>
                            <a:srgbClr val="404040"/>
                          </a:solidFill>
                          <a:effectLst/>
                          <a:latin typeface="Arial"/>
                        </a:rPr>
                        <a:t>Autres évènements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endParaRPr lang="fr-FR" sz="1200" b="0" i="0" u="none" strike="noStrike" dirty="0">
                        <a:solidFill>
                          <a:srgbClr val="404040"/>
                        </a:solidFill>
                        <a:effectLst/>
                        <a:latin typeface="Arial"/>
                      </a:endParaRP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endParaRPr lang="fr-FR" sz="1200" b="0" i="0" u="none" strike="noStrike" dirty="0">
                        <a:solidFill>
                          <a:srgbClr val="404040"/>
                        </a:solidFill>
                        <a:effectLst/>
                        <a:latin typeface="Arial"/>
                      </a:endParaRP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endParaRPr lang="fr-FR" sz="1200" b="0" i="0" u="none" strike="noStrike" dirty="0">
                        <a:solidFill>
                          <a:srgbClr val="404040"/>
                        </a:solidFill>
                        <a:effectLst/>
                        <a:latin typeface="Arial"/>
                      </a:endParaRP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endParaRPr lang="fr-FR" sz="1200" b="0" i="0" u="none" strike="noStrike" dirty="0">
                        <a:solidFill>
                          <a:srgbClr val="404040"/>
                        </a:solidFill>
                        <a:effectLst/>
                        <a:latin typeface="Arial"/>
                      </a:endParaRP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gridSpan="2">
                  <a:txBody>
                    <a:bodyPr/>
                    <a:lstStyle/>
                    <a:p>
                      <a:pPr algn="ctr" fontAlgn="ctr"/>
                      <a:r>
                        <a:rPr lang="fr-FR" sz="1200" b="0" i="0" u="none" strike="noStrike">
                          <a:solidFill>
                            <a:srgbClr val="FFFFFF"/>
                          </a:solidFill>
                          <a:effectLst/>
                          <a:latin typeface="Arial"/>
                        </a:rPr>
                        <a:t>Total Foires &amp; Salons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200" b="0" i="0" u="none" strike="noStrike">
                          <a:solidFill>
                            <a:srgbClr val="FFFFFF"/>
                          </a:solidFill>
                          <a:effectLst/>
                          <a:latin typeface="Arial"/>
                        </a:rPr>
                        <a:t>33</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a:solidFill>
                            <a:srgbClr val="FFFFFF"/>
                          </a:solidFill>
                          <a:effectLst/>
                          <a:latin typeface="Arial"/>
                        </a:rPr>
                        <a:t>131 295</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a:solidFill>
                            <a:srgbClr val="FFFFFF"/>
                          </a:solidFill>
                          <a:effectLst/>
                          <a:latin typeface="Arial"/>
                        </a:rPr>
                        <a:t>72</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dirty="0">
                          <a:solidFill>
                            <a:srgbClr val="FFFFFF"/>
                          </a:solidFill>
                          <a:effectLst/>
                          <a:latin typeface="Arial"/>
                        </a:rPr>
                        <a:t>2,2</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39518">
                <a:tc rowSpan="3">
                  <a:txBody>
                    <a:bodyPr/>
                    <a:lstStyle/>
                    <a:p>
                      <a:pPr algn="ctr" fontAlgn="ctr"/>
                      <a:r>
                        <a:rPr lang="fr-FR" sz="1200" b="0" i="0" u="none" strike="noStrike">
                          <a:solidFill>
                            <a:srgbClr val="404040"/>
                          </a:solidFill>
                          <a:effectLst/>
                          <a:latin typeface="Arial"/>
                        </a:rPr>
                        <a:t>Réunions &amp; Congrès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Réunions et séminaires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186</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99 031</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404040"/>
                          </a:solidFill>
                          <a:effectLst/>
                          <a:latin typeface="Arial"/>
                        </a:rPr>
                        <a:t>272</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dirty="0">
                          <a:solidFill>
                            <a:srgbClr val="404040"/>
                          </a:solidFill>
                          <a:effectLst/>
                          <a:latin typeface="Arial"/>
                        </a:rPr>
                        <a:t>1,5</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vMerge="1">
                  <a:txBody>
                    <a:bodyPr/>
                    <a:lstStyle/>
                    <a:p>
                      <a:endParaRPr lang="fr-FR"/>
                    </a:p>
                  </a:txBody>
                  <a:tcPr/>
                </a:tc>
                <a:tc>
                  <a:txBody>
                    <a:bodyPr/>
                    <a:lstStyle/>
                    <a:p>
                      <a:pPr algn="ctr" fontAlgn="ctr"/>
                      <a:r>
                        <a:rPr lang="fr-FR" sz="1200" b="0" i="0" u="none" strike="noStrike">
                          <a:solidFill>
                            <a:srgbClr val="404040"/>
                          </a:solidFill>
                          <a:effectLst/>
                          <a:latin typeface="Arial"/>
                        </a:rPr>
                        <a:t>Congrès Associatifs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50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128 545</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404040"/>
                          </a:solidFill>
                          <a:effectLst/>
                          <a:latin typeface="Arial"/>
                        </a:rPr>
                        <a:t>159</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dirty="0">
                          <a:solidFill>
                            <a:srgbClr val="404040"/>
                          </a:solidFill>
                          <a:effectLst/>
                          <a:latin typeface="Arial"/>
                        </a:rPr>
                        <a:t>3,2</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vMerge="1">
                  <a:txBody>
                    <a:bodyPr/>
                    <a:lstStyle/>
                    <a:p>
                      <a:endParaRPr lang="fr-FR"/>
                    </a:p>
                  </a:txBody>
                  <a:tcPr/>
                </a:tc>
                <a:tc>
                  <a:txBody>
                    <a:bodyPr/>
                    <a:lstStyle/>
                    <a:p>
                      <a:pPr algn="ctr" fontAlgn="ctr"/>
                      <a:r>
                        <a:rPr lang="fr-FR" sz="1200" b="0" i="0" u="none" strike="noStrike">
                          <a:solidFill>
                            <a:srgbClr val="404040"/>
                          </a:solidFill>
                          <a:effectLst/>
                          <a:latin typeface="Arial"/>
                        </a:rPr>
                        <a:t>Conventions d’entreprise</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52</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25 347</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404040"/>
                          </a:solidFill>
                          <a:effectLst/>
                          <a:latin typeface="Arial"/>
                        </a:rPr>
                        <a:t>87</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dirty="0" smtClean="0">
                          <a:solidFill>
                            <a:srgbClr val="404040"/>
                          </a:solidFill>
                          <a:effectLst/>
                          <a:latin typeface="Arial"/>
                        </a:rPr>
                        <a:t>1,7</a:t>
                      </a:r>
                      <a:r>
                        <a:rPr lang="fr-FR" sz="1200" b="0" i="0" u="none" strike="noStrike" dirty="0">
                          <a:solidFill>
                            <a:srgbClr val="404040"/>
                          </a:solidFill>
                          <a:effectLst/>
                          <a:latin typeface="Arial"/>
                        </a:rPr>
                        <a:t> </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gridSpan="2">
                  <a:txBody>
                    <a:bodyPr/>
                    <a:lstStyle/>
                    <a:p>
                      <a:pPr algn="ctr" fontAlgn="ctr"/>
                      <a:r>
                        <a:rPr lang="fr-FR" sz="1200" b="0" i="0" u="none" strike="noStrike">
                          <a:solidFill>
                            <a:srgbClr val="FFFFFF"/>
                          </a:solidFill>
                          <a:effectLst/>
                          <a:latin typeface="Arial"/>
                        </a:rPr>
                        <a:t>Total Réunions &amp; Congrès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200" b="0" i="0" u="none" strike="noStrike">
                          <a:solidFill>
                            <a:srgbClr val="FFFFFF"/>
                          </a:solidFill>
                          <a:effectLst/>
                          <a:latin typeface="Arial"/>
                        </a:rPr>
                        <a:t>288</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a:solidFill>
                            <a:srgbClr val="FFFFFF"/>
                          </a:solidFill>
                          <a:effectLst/>
                          <a:latin typeface="Arial"/>
                        </a:rPr>
                        <a:t>252 923</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a:solidFill>
                            <a:srgbClr val="FFFFFF"/>
                          </a:solidFill>
                          <a:effectLst/>
                          <a:latin typeface="Arial"/>
                        </a:rPr>
                        <a:t>518</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a:solidFill>
                            <a:srgbClr val="FFFFFF"/>
                          </a:solidFill>
                          <a:effectLst/>
                          <a:latin typeface="Arial"/>
                        </a:rPr>
                        <a:t>1,8</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39518">
                <a:tc gridSpan="2">
                  <a:txBody>
                    <a:bodyPr/>
                    <a:lstStyle/>
                    <a:p>
                      <a:pPr algn="ctr" fontAlgn="ctr"/>
                      <a:r>
                        <a:rPr lang="fr-FR" sz="1200" b="1" i="0" u="none" strike="noStrike">
                          <a:solidFill>
                            <a:srgbClr val="FFFFFF"/>
                          </a:solidFill>
                          <a:effectLst/>
                          <a:latin typeface="Arial"/>
                        </a:rPr>
                        <a:t>Total Général</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hMerge="1">
                  <a:txBody>
                    <a:bodyPr/>
                    <a:lstStyle/>
                    <a:p>
                      <a:endParaRPr lang="fr-FR"/>
                    </a:p>
                  </a:txBody>
                  <a:tcPr/>
                </a:tc>
                <a:tc>
                  <a:txBody>
                    <a:bodyPr/>
                    <a:lstStyle/>
                    <a:p>
                      <a:pPr algn="ctr" fontAlgn="ctr"/>
                      <a:r>
                        <a:rPr lang="fr-FR" sz="1200" b="1" i="0" u="none" strike="noStrike">
                          <a:solidFill>
                            <a:srgbClr val="FFFFFF"/>
                          </a:solidFill>
                          <a:effectLst/>
                          <a:latin typeface="Arial"/>
                        </a:rPr>
                        <a:t>321</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1" i="0" u="none" strike="noStrike">
                          <a:solidFill>
                            <a:srgbClr val="FFFFFF"/>
                          </a:solidFill>
                          <a:effectLst/>
                          <a:latin typeface="Arial"/>
                        </a:rPr>
                        <a:t>384 218</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1" i="0" u="none" strike="noStrike">
                          <a:solidFill>
                            <a:srgbClr val="FFFFFF"/>
                          </a:solidFill>
                          <a:effectLst/>
                          <a:latin typeface="Arial"/>
                        </a:rPr>
                        <a:t>590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1" i="0" u="none" strike="noStrike" dirty="0">
                          <a:solidFill>
                            <a:srgbClr val="FFFFFF"/>
                          </a:solidFill>
                          <a:effectLst/>
                          <a:latin typeface="Arial"/>
                        </a:rPr>
                        <a:t>1,8</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39518">
                <a:tc rowSpan="2">
                  <a:txBody>
                    <a:bodyPr/>
                    <a:lstStyle/>
                    <a:p>
                      <a:pPr algn="ctr" fontAlgn="ctr"/>
                      <a:r>
                        <a:rPr lang="fr-FR" sz="1200" b="0" i="0" u="none" strike="noStrike">
                          <a:solidFill>
                            <a:srgbClr val="404040"/>
                          </a:solidFill>
                          <a:effectLst/>
                          <a:latin typeface="Arial"/>
                        </a:rPr>
                        <a:t>Hors MICE </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c>
                  <a:txBody>
                    <a:bodyPr/>
                    <a:lstStyle/>
                    <a:p>
                      <a:pPr algn="ctr" fontAlgn="ctr"/>
                      <a:r>
                        <a:rPr lang="fr-FR" sz="1200" b="0" i="0" u="none" strike="noStrike">
                          <a:solidFill>
                            <a:srgbClr val="404040"/>
                          </a:solidFill>
                          <a:effectLst/>
                          <a:latin typeface="Arial"/>
                        </a:rPr>
                        <a:t>Examens &amp; Concours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 </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 </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404040"/>
                          </a:solidFill>
                          <a:effectLst/>
                          <a:latin typeface="Arial"/>
                        </a:rPr>
                        <a:t> </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2,0</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vMerge="1">
                  <a:txBody>
                    <a:bodyPr/>
                    <a:lstStyle/>
                    <a:p>
                      <a:endParaRPr lang="fr-FR"/>
                    </a:p>
                  </a:txBody>
                  <a:tcPr/>
                </a:tc>
                <a:tc>
                  <a:txBody>
                    <a:bodyPr/>
                    <a:lstStyle/>
                    <a:p>
                      <a:pPr algn="ctr" fontAlgn="ctr"/>
                      <a:r>
                        <a:rPr lang="fr-FR" sz="1200" b="0" i="0" u="none" strike="noStrike">
                          <a:solidFill>
                            <a:srgbClr val="404040"/>
                          </a:solidFill>
                          <a:effectLst/>
                          <a:latin typeface="Arial"/>
                        </a:rPr>
                        <a:t>Spectacles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67</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157 098</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404040"/>
                          </a:solidFill>
                          <a:effectLst/>
                          <a:latin typeface="Arial"/>
                        </a:rPr>
                        <a:t>89</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1,4</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gridSpan="2">
                  <a:txBody>
                    <a:bodyPr/>
                    <a:lstStyle/>
                    <a:p>
                      <a:pPr algn="ctr" fontAlgn="ctr"/>
                      <a:r>
                        <a:rPr lang="fr-FR" sz="1200" b="0" i="0" u="none" strike="noStrike" dirty="0">
                          <a:solidFill>
                            <a:srgbClr val="404040"/>
                          </a:solidFill>
                          <a:effectLst/>
                          <a:latin typeface="Arial"/>
                        </a:rPr>
                        <a:t>Total Hors MICE </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hMerge="1">
                  <a:txBody>
                    <a:bodyPr/>
                    <a:lstStyle/>
                    <a:p>
                      <a:endParaRPr lang="fr-FR"/>
                    </a:p>
                  </a:txBody>
                  <a:tcPr/>
                </a:tc>
                <a:tc>
                  <a:txBody>
                    <a:bodyPr/>
                    <a:lstStyle/>
                    <a:p>
                      <a:pPr algn="ctr" fontAlgn="ctr"/>
                      <a:r>
                        <a:rPr lang="fr-FR" sz="1200" b="0" i="0" u="none" strike="noStrike">
                          <a:solidFill>
                            <a:srgbClr val="404040"/>
                          </a:solidFill>
                          <a:effectLst/>
                          <a:latin typeface="Arial"/>
                        </a:rPr>
                        <a:t>67</a:t>
                      </a:r>
                    </a:p>
                  </a:txBody>
                  <a:tcPr marL="8259" marR="8259" marT="8259"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a:txBody>
                    <a:bodyPr/>
                    <a:lstStyle/>
                    <a:p>
                      <a:pPr algn="ctr" fontAlgn="ctr"/>
                      <a:r>
                        <a:rPr lang="fr-FR" sz="1200" b="0" i="0" u="none" strike="noStrike">
                          <a:solidFill>
                            <a:srgbClr val="404040"/>
                          </a:solidFill>
                          <a:effectLst/>
                          <a:latin typeface="Arial"/>
                        </a:rPr>
                        <a:t>157 098</a:t>
                      </a:r>
                    </a:p>
                  </a:txBody>
                  <a:tcPr marL="8259" marR="8259" marT="8259"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a:txBody>
                    <a:bodyPr/>
                    <a:lstStyle/>
                    <a:p>
                      <a:pPr algn="ctr" fontAlgn="ctr"/>
                      <a:r>
                        <a:rPr lang="fr-FR" sz="1200" b="0" i="0" u="none" strike="noStrike">
                          <a:solidFill>
                            <a:srgbClr val="404040"/>
                          </a:solidFill>
                          <a:effectLst/>
                          <a:latin typeface="Arial"/>
                        </a:rPr>
                        <a:t>89</a:t>
                      </a:r>
                    </a:p>
                  </a:txBody>
                  <a:tcPr marL="8259" marR="8259" marT="8259"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a:txBody>
                    <a:bodyPr/>
                    <a:lstStyle/>
                    <a:p>
                      <a:pPr algn="ctr" fontAlgn="ctr"/>
                      <a:r>
                        <a:rPr lang="fr-FR" sz="1200" b="0" i="0" u="none" strike="noStrike" dirty="0">
                          <a:solidFill>
                            <a:srgbClr val="404040"/>
                          </a:solidFill>
                          <a:effectLst/>
                          <a:latin typeface="Arial"/>
                        </a:rPr>
                        <a:t>1,4</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r>
            </a:tbl>
          </a:graphicData>
        </a:graphic>
      </p:graphicFrame>
      <p:sp>
        <p:nvSpPr>
          <p:cNvPr id="6" name="ZoneTexte 5"/>
          <p:cNvSpPr txBox="1"/>
          <p:nvPr/>
        </p:nvSpPr>
        <p:spPr>
          <a:xfrm>
            <a:off x="301752" y="4809744"/>
            <a:ext cx="8677656" cy="1615827"/>
          </a:xfrm>
          <a:prstGeom prst="rect">
            <a:avLst/>
          </a:prstGeom>
          <a:noFill/>
        </p:spPr>
        <p:txBody>
          <a:bodyPr wrap="square" rtlCol="0">
            <a:spAutoFit/>
          </a:bodyPr>
          <a:lstStyle/>
          <a:p>
            <a:pPr marL="176400" indent="-176400" algn="just">
              <a:spcBef>
                <a:spcPts val="300"/>
              </a:spcBef>
              <a:spcAft>
                <a:spcPts val="300"/>
              </a:spcAft>
              <a:buClr>
                <a:srgbClr val="00A6C8"/>
              </a:buClr>
              <a:buFont typeface="Arial" pitchFamily="34" charset="0"/>
              <a:buChar char="•"/>
            </a:pPr>
            <a:r>
              <a:rPr lang="fr-FR" sz="1400" dirty="0">
                <a:solidFill>
                  <a:srgbClr val="4D4D4D"/>
                </a:solidFill>
                <a:latin typeface="Arial" pitchFamily="34" charset="0"/>
                <a:cs typeface="Arial" pitchFamily="34" charset="0"/>
              </a:rPr>
              <a:t>La Cité Internationale a accueilli </a:t>
            </a:r>
            <a:r>
              <a:rPr lang="fr-FR" sz="1400" b="1" dirty="0">
                <a:solidFill>
                  <a:srgbClr val="00A6C8"/>
                </a:solidFill>
                <a:latin typeface="Arial" pitchFamily="34" charset="0"/>
                <a:cs typeface="Arial" pitchFamily="34" charset="0"/>
              </a:rPr>
              <a:t>321 manifestations </a:t>
            </a:r>
            <a:r>
              <a:rPr lang="fr-FR" sz="1400" dirty="0">
                <a:solidFill>
                  <a:srgbClr val="4D4D4D"/>
                </a:solidFill>
                <a:latin typeface="Arial" pitchFamily="34" charset="0"/>
                <a:cs typeface="Arial" pitchFamily="34" charset="0"/>
              </a:rPr>
              <a:t>pour </a:t>
            </a:r>
            <a:r>
              <a:rPr lang="fr-FR" sz="1400" b="1" dirty="0">
                <a:solidFill>
                  <a:srgbClr val="00A6C8"/>
                </a:solidFill>
                <a:latin typeface="Arial" pitchFamily="34" charset="0"/>
                <a:cs typeface="Arial" pitchFamily="34" charset="0"/>
              </a:rPr>
              <a:t>384 218 journées-participants </a:t>
            </a:r>
            <a:r>
              <a:rPr lang="fr-FR" sz="1400" dirty="0">
                <a:solidFill>
                  <a:srgbClr val="4D4D4D"/>
                </a:solidFill>
                <a:latin typeface="Arial" pitchFamily="34" charset="0"/>
                <a:cs typeface="Arial" pitchFamily="34" charset="0"/>
              </a:rPr>
              <a:t>au sein d’évènements MICE en 2011. </a:t>
            </a:r>
          </a:p>
          <a:p>
            <a:pPr marL="176400" indent="-176400" algn="just">
              <a:spcBef>
                <a:spcPts val="300"/>
              </a:spcBef>
              <a:spcAft>
                <a:spcPts val="300"/>
              </a:spcAft>
              <a:buClr>
                <a:srgbClr val="00A6C8"/>
              </a:buClr>
              <a:buFont typeface="Arial" pitchFamily="34" charset="0"/>
              <a:buChar char="•"/>
            </a:pPr>
            <a:r>
              <a:rPr lang="fr-FR" sz="1400" dirty="0">
                <a:solidFill>
                  <a:srgbClr val="4D4D4D"/>
                </a:solidFill>
                <a:latin typeface="Arial" pitchFamily="34" charset="0"/>
                <a:cs typeface="Arial" pitchFamily="34" charset="0"/>
              </a:rPr>
              <a:t>La durée moyenne (réelle mesurée) d’une manifestation est de </a:t>
            </a:r>
            <a:r>
              <a:rPr lang="fr-FR" sz="1400" b="1" dirty="0">
                <a:solidFill>
                  <a:srgbClr val="00A6C8"/>
                </a:solidFill>
                <a:latin typeface="Arial" pitchFamily="34" charset="0"/>
                <a:cs typeface="Arial" pitchFamily="34" charset="0"/>
              </a:rPr>
              <a:t>1,8 jours</a:t>
            </a:r>
            <a:r>
              <a:rPr lang="fr-FR" sz="1400" dirty="0">
                <a:solidFill>
                  <a:srgbClr val="4D4D4D"/>
                </a:solidFill>
                <a:latin typeface="Arial" pitchFamily="34" charset="0"/>
                <a:cs typeface="Arial" pitchFamily="34" charset="0"/>
              </a:rPr>
              <a:t>.</a:t>
            </a:r>
          </a:p>
          <a:p>
            <a:pPr marL="176400" indent="-176400" algn="just">
              <a:spcBef>
                <a:spcPts val="300"/>
              </a:spcBef>
              <a:spcAft>
                <a:spcPts val="300"/>
              </a:spcAft>
              <a:buClr>
                <a:srgbClr val="00A6C8"/>
              </a:buClr>
              <a:buFont typeface="Arial" pitchFamily="34" charset="0"/>
              <a:buChar char="•"/>
            </a:pPr>
            <a:r>
              <a:rPr lang="fr-FR" sz="1400" b="1" dirty="0">
                <a:solidFill>
                  <a:srgbClr val="00A6C8"/>
                </a:solidFill>
                <a:latin typeface="Arial" pitchFamily="34" charset="0"/>
                <a:cs typeface="Arial" pitchFamily="34" charset="0"/>
              </a:rPr>
              <a:t>65,8% </a:t>
            </a:r>
            <a:r>
              <a:rPr lang="fr-FR" sz="1400" dirty="0">
                <a:solidFill>
                  <a:srgbClr val="4D4D4D"/>
                </a:solidFill>
                <a:latin typeface="Arial" pitchFamily="34" charset="0"/>
                <a:cs typeface="Arial" pitchFamily="34" charset="0"/>
              </a:rPr>
              <a:t>des journées-participants sont liées à une manifestation de type « Réunion &amp; Congrès », dont </a:t>
            </a:r>
            <a:r>
              <a:rPr lang="fr-FR" sz="1400" b="1" dirty="0">
                <a:solidFill>
                  <a:srgbClr val="00A6C8"/>
                </a:solidFill>
                <a:latin typeface="Arial" pitchFamily="34" charset="0"/>
                <a:cs typeface="Arial" pitchFamily="34" charset="0"/>
              </a:rPr>
              <a:t>25,8% en Réunion &amp; Séminaires</a:t>
            </a:r>
            <a:r>
              <a:rPr lang="fr-FR" sz="1400" dirty="0">
                <a:solidFill>
                  <a:srgbClr val="4D4D4D"/>
                </a:solidFill>
                <a:latin typeface="Arial" pitchFamily="34" charset="0"/>
                <a:cs typeface="Arial" pitchFamily="34" charset="0"/>
              </a:rPr>
              <a:t> et </a:t>
            </a:r>
            <a:r>
              <a:rPr lang="fr-FR" sz="1400" b="1" dirty="0">
                <a:solidFill>
                  <a:srgbClr val="00A6C8"/>
                </a:solidFill>
                <a:latin typeface="Arial" pitchFamily="34" charset="0"/>
                <a:cs typeface="Arial" pitchFamily="34" charset="0"/>
              </a:rPr>
              <a:t>33,5% en Congrès</a:t>
            </a:r>
            <a:r>
              <a:rPr lang="fr-FR" sz="1400" dirty="0">
                <a:solidFill>
                  <a:srgbClr val="4D4D4D"/>
                </a:solidFill>
                <a:latin typeface="Arial" pitchFamily="34" charset="0"/>
                <a:cs typeface="Arial" pitchFamily="34" charset="0"/>
              </a:rPr>
              <a:t>. 34,2% sont le fait d’une Foire ou d’un Salon.</a:t>
            </a:r>
          </a:p>
          <a:p>
            <a:pPr marL="176400" indent="-176400" algn="just">
              <a:spcBef>
                <a:spcPts val="300"/>
              </a:spcBef>
              <a:spcAft>
                <a:spcPts val="300"/>
              </a:spcAft>
              <a:buClr>
                <a:srgbClr val="00A6C8"/>
              </a:buClr>
              <a:buFont typeface="Arial" pitchFamily="34" charset="0"/>
              <a:buChar char="•"/>
            </a:pPr>
            <a:r>
              <a:rPr lang="fr-FR" sz="1400" dirty="0">
                <a:solidFill>
                  <a:srgbClr val="4D4D4D"/>
                </a:solidFill>
                <a:latin typeface="Arial" pitchFamily="34" charset="0"/>
                <a:cs typeface="Arial" pitchFamily="34" charset="0"/>
              </a:rPr>
              <a:t>Le hors MICE (Spectacle, Festif) représente également une part significative de l’activité.</a:t>
            </a:r>
          </a:p>
        </p:txBody>
      </p:sp>
    </p:spTree>
    <p:extLst>
      <p:ext uri="{BB962C8B-B14F-4D97-AF65-F5344CB8AC3E}">
        <p14:creationId xmlns="" xmlns:p14="http://schemas.microsoft.com/office/powerpoint/2010/main" val="39908397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txBox="1">
            <a:spLocks/>
          </p:cNvSpPr>
          <p:nvPr/>
        </p:nvSpPr>
        <p:spPr bwMode="auto">
          <a:xfrm>
            <a:off x="1469877" y="-1"/>
            <a:ext cx="7280931"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lvl="0" indent="-571500" fontAlgn="auto">
              <a:spcAft>
                <a:spcPts val="0"/>
              </a:spcAft>
              <a:defRPr/>
            </a:pPr>
            <a:r>
              <a:rPr lang="fr-FR" sz="2600" b="1" dirty="0" smtClean="0">
                <a:solidFill>
                  <a:schemeClr val="bg1"/>
                </a:solidFill>
                <a:latin typeface="Arial" pitchFamily="34" charset="0"/>
                <a:ea typeface="+mj-ea"/>
                <a:cs typeface="Arial" pitchFamily="34" charset="0"/>
              </a:rPr>
              <a:t> Cité Internationale : Variation 2011/2010</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3" name="Tableau 2"/>
          <p:cNvGraphicFramePr>
            <a:graphicFrameLocks noGrp="1"/>
          </p:cNvGraphicFramePr>
          <p:nvPr>
            <p:extLst>
              <p:ext uri="{D42A27DB-BD31-4B8C-83A1-F6EECF244321}">
                <p14:modId xmlns="" xmlns:p14="http://schemas.microsoft.com/office/powerpoint/2010/main" val="3908801983"/>
              </p:ext>
            </p:extLst>
          </p:nvPr>
        </p:nvGraphicFramePr>
        <p:xfrm>
          <a:off x="1088020" y="1264769"/>
          <a:ext cx="6715584" cy="3626208"/>
        </p:xfrm>
        <a:graphic>
          <a:graphicData uri="http://schemas.openxmlformats.org/drawingml/2006/table">
            <a:tbl>
              <a:tblPr/>
              <a:tblGrid>
                <a:gridCol w="1723031"/>
                <a:gridCol w="1546491"/>
                <a:gridCol w="932131"/>
                <a:gridCol w="837977"/>
                <a:gridCol w="837977"/>
                <a:gridCol w="837977"/>
              </a:tblGrid>
              <a:tr h="323529">
                <a:tc>
                  <a:txBody>
                    <a:bodyPr/>
                    <a:lstStyle/>
                    <a:p>
                      <a:pPr algn="ctr" fontAlgn="ctr"/>
                      <a:r>
                        <a:rPr lang="fr-FR" sz="1000" b="0" i="0" u="none" strike="noStrike" dirty="0">
                          <a:solidFill>
                            <a:srgbClr val="404040"/>
                          </a:solidFill>
                          <a:effectLst/>
                          <a:latin typeface="Arial"/>
                        </a:rPr>
                        <a:t> </a:t>
                      </a:r>
                    </a:p>
                  </a:txBody>
                  <a:tcPr marL="7064" marR="7064" marT="7064"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a:solidFill>
                            <a:srgbClr val="FFFFFF"/>
                          </a:solidFill>
                          <a:effectLst/>
                          <a:latin typeface="Arial"/>
                        </a:rPr>
                        <a:t>Année</a:t>
                      </a: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a:solidFill>
                            <a:srgbClr val="FFFFFF"/>
                          </a:solidFill>
                          <a:effectLst/>
                          <a:latin typeface="Arial"/>
                        </a:rPr>
                        <a:t>Manifestations</a:t>
                      </a: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dirty="0" smtClean="0">
                          <a:solidFill>
                            <a:srgbClr val="FFFFFF"/>
                          </a:solidFill>
                          <a:effectLst/>
                          <a:latin typeface="Arial"/>
                        </a:rPr>
                        <a:t>Journées-Participants</a:t>
                      </a:r>
                      <a:endParaRPr lang="fr-FR" sz="1000" b="0" i="0" u="none" strike="noStrike" dirty="0">
                        <a:solidFill>
                          <a:srgbClr val="FFFFFF"/>
                        </a:solidFill>
                        <a:effectLst/>
                        <a:latin typeface="Arial"/>
                      </a:endParaRP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a:solidFill>
                            <a:srgbClr val="FFFFFF"/>
                          </a:solidFill>
                          <a:effectLst/>
                          <a:latin typeface="Arial"/>
                        </a:rPr>
                        <a:t>Jours</a:t>
                      </a: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dirty="0">
                          <a:solidFill>
                            <a:srgbClr val="FFFFFF"/>
                          </a:solidFill>
                          <a:effectLst/>
                          <a:latin typeface="Arial"/>
                        </a:rPr>
                        <a:t>Durée Moyenne</a:t>
                      </a:r>
                    </a:p>
                  </a:txBody>
                  <a:tcPr marL="7064" marR="7064" marT="70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08945">
                <a:tc rowSpan="2">
                  <a:txBody>
                    <a:bodyPr/>
                    <a:lstStyle/>
                    <a:p>
                      <a:pPr algn="ctr" fontAlgn="ctr"/>
                      <a:r>
                        <a:rPr lang="fr-FR" sz="1000" b="0" i="0" u="none" strike="noStrike">
                          <a:solidFill>
                            <a:srgbClr val="404040"/>
                          </a:solidFill>
                          <a:effectLst/>
                          <a:latin typeface="Arial"/>
                        </a:rPr>
                        <a:t>Foires &amp; Salons</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7DEE8"/>
                    </a:solidFill>
                  </a:tcPr>
                </a:tc>
                <a:tc>
                  <a:txBody>
                    <a:bodyPr/>
                    <a:lstStyle/>
                    <a:p>
                      <a:pPr algn="ctr" fontAlgn="ctr"/>
                      <a:r>
                        <a:rPr lang="fr-FR" sz="1000" b="0" i="0" u="none" strike="noStrike">
                          <a:solidFill>
                            <a:srgbClr val="404040"/>
                          </a:solidFill>
                          <a:effectLst/>
                          <a:latin typeface="Arial"/>
                        </a:rPr>
                        <a:t>2010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0" i="0" u="none" strike="noStrike">
                          <a:solidFill>
                            <a:srgbClr val="404040"/>
                          </a:solidFill>
                          <a:effectLst/>
                          <a:latin typeface="Arial"/>
                        </a:rPr>
                        <a:t>30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114 122</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04040"/>
                          </a:solidFill>
                          <a:effectLst/>
                          <a:latin typeface="Arial"/>
                        </a:rPr>
                        <a:t>63</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2,1</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8945">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a:solidFill>
                            <a:srgbClr val="404040"/>
                          </a:solidFill>
                          <a:effectLst/>
                          <a:latin typeface="Arial"/>
                        </a:rPr>
                        <a:t>33</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131 295</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404040"/>
                          </a:solidFill>
                          <a:effectLst/>
                          <a:latin typeface="Arial"/>
                        </a:rPr>
                        <a:t>72</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2,2</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8945">
                <a:tc gridSpan="2">
                  <a:txBody>
                    <a:bodyPr/>
                    <a:lstStyle/>
                    <a:p>
                      <a:pPr algn="r" fontAlgn="ctr"/>
                      <a:r>
                        <a:rPr lang="fr-FR" sz="1000" b="1" i="0" u="none" strike="noStrike">
                          <a:solidFill>
                            <a:srgbClr val="FFFFFF"/>
                          </a:solidFill>
                          <a:effectLst/>
                          <a:latin typeface="Arial"/>
                        </a:rPr>
                        <a:t>Evolution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000" b="1" i="0" u="none" strike="noStrike" dirty="0" smtClean="0">
                          <a:solidFill>
                            <a:srgbClr val="FFFFFF"/>
                          </a:solidFill>
                          <a:effectLst/>
                          <a:latin typeface="Arial"/>
                        </a:rPr>
                        <a:t>+3</a:t>
                      </a:r>
                      <a:endParaRPr lang="fr-FR" sz="1000" b="1" i="0"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+17 </a:t>
                      </a:r>
                      <a:r>
                        <a:rPr lang="fr-FR" sz="1000" b="1" i="0" u="none" strike="noStrike" dirty="0">
                          <a:solidFill>
                            <a:srgbClr val="FFFFFF"/>
                          </a:solidFill>
                          <a:effectLst/>
                          <a:latin typeface="Arial"/>
                        </a:rPr>
                        <a:t>173</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+9</a:t>
                      </a:r>
                      <a:endParaRPr lang="fr-FR" sz="1000" b="1" i="0"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+0,1</a:t>
                      </a:r>
                      <a:endParaRPr lang="fr-FR" sz="1000" b="1" i="0" u="none" strike="noStrike" dirty="0">
                        <a:solidFill>
                          <a:srgbClr val="FFFFFF"/>
                        </a:solidFill>
                        <a:effectLst/>
                        <a:latin typeface="Arial"/>
                      </a:endParaRP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8945">
                <a:tc gridSpan="2">
                  <a:txBody>
                    <a:bodyPr/>
                    <a:lstStyle/>
                    <a:p>
                      <a:pPr algn="r" fontAlgn="ctr"/>
                      <a:r>
                        <a:rPr lang="fr-FR" sz="1000" b="0" i="1" u="none" strike="noStrike" dirty="0">
                          <a:solidFill>
                            <a:srgbClr val="FFFFFF"/>
                          </a:solidFill>
                          <a:effectLst/>
                          <a:latin typeface="Arial"/>
                        </a:rPr>
                        <a:t>Variation en %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endParaRPr lang="fr-FR" sz="1000" b="0" i="1"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1" u="none" strike="noStrike" dirty="0">
                          <a:solidFill>
                            <a:srgbClr val="FFFFFF"/>
                          </a:solidFill>
                          <a:effectLst/>
                          <a:latin typeface="Arial"/>
                        </a:rPr>
                        <a:t>15,0%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endParaRPr lang="fr-FR" sz="1000" b="0" i="1"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endParaRPr lang="fr-FR" sz="1000" b="0" i="1" u="none" strike="noStrike" dirty="0">
                        <a:solidFill>
                          <a:srgbClr val="FFFFFF"/>
                        </a:solidFill>
                        <a:effectLst/>
                        <a:latin typeface="Arial"/>
                      </a:endParaRP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8945">
                <a:tc rowSpan="2">
                  <a:txBody>
                    <a:bodyPr/>
                    <a:lstStyle/>
                    <a:p>
                      <a:pPr algn="ctr" fontAlgn="ctr"/>
                      <a:r>
                        <a:rPr lang="fr-FR" sz="1000" b="0" i="0" u="none" strike="noStrike">
                          <a:solidFill>
                            <a:srgbClr val="404040"/>
                          </a:solidFill>
                          <a:effectLst/>
                          <a:latin typeface="Arial"/>
                        </a:rPr>
                        <a:t>Réunions &amp; Congrès</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2010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0" i="0" u="none" strike="noStrike">
                          <a:solidFill>
                            <a:srgbClr val="404040"/>
                          </a:solidFill>
                          <a:effectLst/>
                          <a:latin typeface="Arial"/>
                        </a:rPr>
                        <a:t>253</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184 065</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04040"/>
                          </a:solidFill>
                          <a:effectLst/>
                          <a:latin typeface="Arial"/>
                        </a:rPr>
                        <a:t>441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1,7</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8945">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a:solidFill>
                            <a:srgbClr val="404040"/>
                          </a:solidFill>
                          <a:effectLst/>
                          <a:latin typeface="Arial"/>
                        </a:rPr>
                        <a:t>288</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252 923</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404040"/>
                          </a:solidFill>
                          <a:effectLst/>
                          <a:latin typeface="Arial"/>
                        </a:rPr>
                        <a:t>518</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1,8</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8945">
                <a:tc gridSpan="2">
                  <a:txBody>
                    <a:bodyPr/>
                    <a:lstStyle/>
                    <a:p>
                      <a:pPr algn="r" fontAlgn="ctr"/>
                      <a:r>
                        <a:rPr lang="fr-FR" sz="1000" b="1" i="0" u="none" strike="noStrike">
                          <a:solidFill>
                            <a:srgbClr val="FFFFFF"/>
                          </a:solidFill>
                          <a:effectLst/>
                          <a:latin typeface="Arial"/>
                        </a:rPr>
                        <a:t>Evolution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000" b="1" i="0" u="none" strike="noStrike" dirty="0" smtClean="0">
                          <a:solidFill>
                            <a:srgbClr val="FFFFFF"/>
                          </a:solidFill>
                          <a:effectLst/>
                          <a:latin typeface="Arial"/>
                        </a:rPr>
                        <a:t>+35</a:t>
                      </a:r>
                      <a:endParaRPr lang="fr-FR" sz="1000" b="1" i="0"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+68 </a:t>
                      </a:r>
                      <a:r>
                        <a:rPr lang="fr-FR" sz="1000" b="1" i="0" u="none" strike="noStrike" dirty="0">
                          <a:solidFill>
                            <a:srgbClr val="FFFFFF"/>
                          </a:solidFill>
                          <a:effectLst/>
                          <a:latin typeface="Arial"/>
                        </a:rPr>
                        <a:t>858</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+77</a:t>
                      </a:r>
                      <a:endParaRPr lang="fr-FR" sz="1000" b="1" i="0"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+0,1</a:t>
                      </a:r>
                      <a:endParaRPr lang="fr-FR" sz="1000" b="1" i="0" u="none" strike="noStrike" dirty="0">
                        <a:solidFill>
                          <a:srgbClr val="FFFFFF"/>
                        </a:solidFill>
                        <a:effectLst/>
                        <a:latin typeface="Arial"/>
                      </a:endParaRP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8945">
                <a:tc gridSpan="2">
                  <a:txBody>
                    <a:bodyPr/>
                    <a:lstStyle/>
                    <a:p>
                      <a:pPr algn="r" fontAlgn="ctr"/>
                      <a:r>
                        <a:rPr lang="fr-FR" sz="1000" b="0" i="0" u="none" strike="noStrike" dirty="0">
                          <a:solidFill>
                            <a:srgbClr val="FFFFFF"/>
                          </a:solidFill>
                          <a:effectLst/>
                          <a:latin typeface="Arial"/>
                        </a:rPr>
                        <a:t>Variation en %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endParaRPr lang="fr-FR" sz="1000" b="0" i="0"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0" u="none" strike="noStrike" dirty="0">
                          <a:solidFill>
                            <a:srgbClr val="FFFFFF"/>
                          </a:solidFill>
                          <a:effectLst/>
                          <a:latin typeface="Arial"/>
                        </a:rPr>
                        <a:t>37,4%</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endParaRPr lang="fr-FR" sz="1000" b="0" i="0"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endParaRPr lang="fr-FR" sz="1000" b="0" i="0" u="none" strike="noStrike" dirty="0">
                        <a:solidFill>
                          <a:srgbClr val="FFFFFF"/>
                        </a:solidFill>
                        <a:effectLst/>
                        <a:latin typeface="Arial"/>
                      </a:endParaRP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8945">
                <a:tc rowSpan="2">
                  <a:txBody>
                    <a:bodyPr/>
                    <a:lstStyle/>
                    <a:p>
                      <a:pPr algn="ctr" fontAlgn="ctr"/>
                      <a:r>
                        <a:rPr lang="fr-FR" sz="1000" b="0" i="0" u="none" strike="noStrike" dirty="0" smtClean="0">
                          <a:solidFill>
                            <a:srgbClr val="404040"/>
                          </a:solidFill>
                          <a:effectLst/>
                          <a:latin typeface="Arial"/>
                        </a:rPr>
                        <a:t>TOTAL</a:t>
                      </a:r>
                      <a:endParaRPr lang="fr-FR" sz="1000" b="0" i="0" u="none" strike="noStrike" dirty="0">
                        <a:solidFill>
                          <a:srgbClr val="404040"/>
                        </a:solidFill>
                        <a:effectLst/>
                        <a:latin typeface="Arial"/>
                      </a:endParaRP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2010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0" i="0" u="none" strike="noStrike">
                          <a:solidFill>
                            <a:srgbClr val="404040"/>
                          </a:solidFill>
                          <a:effectLst/>
                          <a:latin typeface="Arial"/>
                        </a:rPr>
                        <a:t>283</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dirty="0">
                          <a:solidFill>
                            <a:srgbClr val="404040"/>
                          </a:solidFill>
                          <a:effectLst/>
                          <a:latin typeface="Arial"/>
                        </a:rPr>
                        <a:t>298 187</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04040"/>
                          </a:solidFill>
                          <a:effectLst/>
                          <a:latin typeface="Arial"/>
                        </a:rPr>
                        <a:t>504</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1,8</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8945">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a:solidFill>
                            <a:srgbClr val="404040"/>
                          </a:solidFill>
                          <a:effectLst/>
                          <a:latin typeface="Arial"/>
                        </a:rPr>
                        <a:t>321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384 218</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404040"/>
                          </a:solidFill>
                          <a:effectLst/>
                          <a:latin typeface="Arial"/>
                        </a:rPr>
                        <a:t>590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1,8</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8945">
                <a:tc gridSpan="2">
                  <a:txBody>
                    <a:bodyPr/>
                    <a:lstStyle/>
                    <a:p>
                      <a:pPr algn="r" fontAlgn="ctr"/>
                      <a:r>
                        <a:rPr lang="fr-FR" sz="1000" b="1" i="0" u="none" strike="noStrike">
                          <a:solidFill>
                            <a:srgbClr val="FFFFFF"/>
                          </a:solidFill>
                          <a:effectLst/>
                          <a:latin typeface="Arial"/>
                        </a:rPr>
                        <a:t>Evolution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hMerge="1">
                  <a:txBody>
                    <a:bodyPr/>
                    <a:lstStyle/>
                    <a:p>
                      <a:endParaRPr lang="fr-FR"/>
                    </a:p>
                  </a:txBody>
                  <a:tcPr/>
                </a:tc>
                <a:tc>
                  <a:txBody>
                    <a:bodyPr/>
                    <a:lstStyle/>
                    <a:p>
                      <a:pPr algn="ctr" fontAlgn="ctr"/>
                      <a:r>
                        <a:rPr lang="fr-FR" sz="1000" b="1" i="0" u="none" strike="noStrike" dirty="0" smtClean="0">
                          <a:solidFill>
                            <a:srgbClr val="FFFFFF"/>
                          </a:solidFill>
                          <a:effectLst/>
                          <a:latin typeface="Arial"/>
                        </a:rPr>
                        <a:t>+38</a:t>
                      </a:r>
                      <a:endParaRPr lang="fr-FR" sz="1000" b="1" i="0"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dirty="0" smtClean="0">
                          <a:solidFill>
                            <a:srgbClr val="FFFFFF"/>
                          </a:solidFill>
                          <a:effectLst/>
                          <a:latin typeface="Arial"/>
                        </a:rPr>
                        <a:t>+86 </a:t>
                      </a:r>
                      <a:r>
                        <a:rPr lang="fr-FR" sz="1000" b="1" i="0" u="none" strike="noStrike" dirty="0">
                          <a:solidFill>
                            <a:srgbClr val="FFFFFF"/>
                          </a:solidFill>
                          <a:effectLst/>
                          <a:latin typeface="Arial"/>
                        </a:rPr>
                        <a:t>031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dirty="0" smtClean="0">
                          <a:solidFill>
                            <a:srgbClr val="FFFFFF"/>
                          </a:solidFill>
                          <a:effectLst/>
                          <a:latin typeface="Arial"/>
                        </a:rPr>
                        <a:t>+86</a:t>
                      </a:r>
                      <a:endParaRPr lang="fr-FR" sz="1000" b="1" i="0"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a:solidFill>
                            <a:srgbClr val="FFFFFF"/>
                          </a:solidFill>
                          <a:effectLst/>
                          <a:latin typeface="Arial"/>
                        </a:rPr>
                        <a:t>0,0</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08945">
                <a:tc gridSpan="2">
                  <a:txBody>
                    <a:bodyPr/>
                    <a:lstStyle/>
                    <a:p>
                      <a:pPr algn="r" fontAlgn="ctr"/>
                      <a:r>
                        <a:rPr lang="fr-FR" sz="1000" b="0" i="1" u="none" strike="noStrike">
                          <a:solidFill>
                            <a:srgbClr val="FFFFFF"/>
                          </a:solidFill>
                          <a:effectLst/>
                          <a:latin typeface="Arial"/>
                        </a:rPr>
                        <a:t>Variation en %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endParaRPr lang="fr-FR" sz="1000" b="0" i="1"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1" u="none" strike="noStrike" dirty="0">
                          <a:solidFill>
                            <a:srgbClr val="FFFFFF"/>
                          </a:solidFill>
                          <a:effectLst/>
                          <a:latin typeface="Arial"/>
                        </a:rPr>
                        <a:t>28,9%</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endParaRPr lang="fr-FR" sz="1000" b="0" i="1"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endParaRPr lang="fr-FR" sz="1000" b="0" i="1" u="none" strike="noStrike" dirty="0">
                        <a:solidFill>
                          <a:srgbClr val="FFFFFF"/>
                        </a:solidFill>
                        <a:effectLst/>
                        <a:latin typeface="Arial"/>
                      </a:endParaRP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08945">
                <a:tc rowSpan="2">
                  <a:txBody>
                    <a:bodyPr/>
                    <a:lstStyle/>
                    <a:p>
                      <a:pPr algn="ctr" fontAlgn="ctr"/>
                      <a:r>
                        <a:rPr lang="fr-FR" sz="1000" b="0" i="0" u="none" strike="noStrike" dirty="0">
                          <a:solidFill>
                            <a:srgbClr val="404040"/>
                          </a:solidFill>
                          <a:effectLst/>
                          <a:latin typeface="Arial"/>
                        </a:rPr>
                        <a:t>Hors MICE</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c>
                  <a:txBody>
                    <a:bodyPr/>
                    <a:lstStyle/>
                    <a:p>
                      <a:pPr algn="ctr" fontAlgn="ctr"/>
                      <a:r>
                        <a:rPr lang="fr-FR" sz="1000" b="0" i="0" u="none" strike="noStrike">
                          <a:solidFill>
                            <a:srgbClr val="404040"/>
                          </a:solidFill>
                          <a:effectLst/>
                          <a:latin typeface="Arial"/>
                        </a:rPr>
                        <a:t>2010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0" i="0" u="none" strike="noStrike">
                          <a:solidFill>
                            <a:srgbClr val="404040"/>
                          </a:solidFill>
                          <a:effectLst/>
                          <a:latin typeface="Arial"/>
                        </a:rPr>
                        <a:t>67</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120 025</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04040"/>
                          </a:solidFill>
                          <a:effectLst/>
                          <a:latin typeface="Arial"/>
                        </a:rPr>
                        <a:t>96</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1,4</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8945">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a:solidFill>
                            <a:srgbClr val="404040"/>
                          </a:solidFill>
                          <a:effectLst/>
                          <a:latin typeface="Arial"/>
                        </a:rPr>
                        <a:t>67</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157 098</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404040"/>
                          </a:solidFill>
                          <a:effectLst/>
                          <a:latin typeface="Arial"/>
                        </a:rPr>
                        <a:t>89</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1,4</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8945">
                <a:tc gridSpan="2">
                  <a:txBody>
                    <a:bodyPr/>
                    <a:lstStyle/>
                    <a:p>
                      <a:pPr algn="r" fontAlgn="ctr"/>
                      <a:r>
                        <a:rPr lang="fr-FR" sz="1000" b="1" i="0" u="none" strike="noStrike">
                          <a:solidFill>
                            <a:srgbClr val="404040"/>
                          </a:solidFill>
                          <a:effectLst/>
                          <a:latin typeface="Arial"/>
                        </a:rPr>
                        <a:t>Evolution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c hMerge="1">
                  <a:txBody>
                    <a:bodyPr/>
                    <a:lstStyle/>
                    <a:p>
                      <a:endParaRPr lang="fr-FR"/>
                    </a:p>
                  </a:txBody>
                  <a:tcPr/>
                </a:tc>
                <a:tc>
                  <a:txBody>
                    <a:bodyPr/>
                    <a:lstStyle/>
                    <a:p>
                      <a:pPr algn="ctr" fontAlgn="ctr"/>
                      <a:r>
                        <a:rPr lang="fr-FR" sz="1000" b="1" i="0" u="none" strike="noStrike">
                          <a:solidFill>
                            <a:srgbClr val="404040"/>
                          </a:solidFill>
                          <a:effectLst/>
                          <a:latin typeface="Arial"/>
                        </a:rPr>
                        <a:t>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c>
                  <a:txBody>
                    <a:bodyPr/>
                    <a:lstStyle/>
                    <a:p>
                      <a:pPr algn="ctr" fontAlgn="ctr"/>
                      <a:r>
                        <a:rPr lang="fr-FR" sz="1000" b="1" i="0" u="none" strike="noStrike" dirty="0" smtClean="0">
                          <a:solidFill>
                            <a:srgbClr val="404040"/>
                          </a:solidFill>
                          <a:effectLst/>
                          <a:latin typeface="Arial"/>
                        </a:rPr>
                        <a:t>+37 </a:t>
                      </a:r>
                      <a:r>
                        <a:rPr lang="fr-FR" sz="1000" b="1" i="0" u="none" strike="noStrike" dirty="0">
                          <a:solidFill>
                            <a:srgbClr val="404040"/>
                          </a:solidFill>
                          <a:effectLst/>
                          <a:latin typeface="Arial"/>
                        </a:rPr>
                        <a:t>073</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c>
                  <a:txBody>
                    <a:bodyPr/>
                    <a:lstStyle/>
                    <a:p>
                      <a:pPr algn="ctr" fontAlgn="ctr"/>
                      <a:r>
                        <a:rPr lang="fr-FR" sz="1000" b="1" i="0" u="none" strike="noStrike">
                          <a:solidFill>
                            <a:srgbClr val="404040"/>
                          </a:solidFill>
                          <a:effectLst/>
                          <a:latin typeface="Arial"/>
                        </a:rPr>
                        <a:t>-7</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c>
                  <a:txBody>
                    <a:bodyPr/>
                    <a:lstStyle/>
                    <a:p>
                      <a:pPr algn="ctr" fontAlgn="ctr"/>
                      <a:r>
                        <a:rPr lang="fr-FR" sz="1000" b="1" i="0" u="none" strike="noStrike">
                          <a:solidFill>
                            <a:srgbClr val="404040"/>
                          </a:solidFill>
                          <a:effectLst/>
                          <a:latin typeface="Arial"/>
                        </a:rPr>
                        <a:t>0,0</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r>
              <a:tr h="168504">
                <a:tc gridSpan="2">
                  <a:txBody>
                    <a:bodyPr/>
                    <a:lstStyle/>
                    <a:p>
                      <a:pPr algn="r" fontAlgn="ctr"/>
                      <a:r>
                        <a:rPr lang="fr-FR" sz="1000" b="0" i="1" u="none" strike="noStrike" dirty="0">
                          <a:solidFill>
                            <a:srgbClr val="404040"/>
                          </a:solidFill>
                          <a:effectLst/>
                          <a:latin typeface="Arial"/>
                        </a:rPr>
                        <a:t>Variation en %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hMerge="1">
                  <a:txBody>
                    <a:bodyPr/>
                    <a:lstStyle/>
                    <a:p>
                      <a:endParaRPr lang="fr-FR"/>
                    </a:p>
                  </a:txBody>
                  <a:tcPr/>
                </a:tc>
                <a:tc>
                  <a:txBody>
                    <a:bodyPr/>
                    <a:lstStyle/>
                    <a:p>
                      <a:pPr algn="ctr" fontAlgn="ctr"/>
                      <a:endParaRPr lang="fr-FR" sz="1000" b="0" i="1" u="none" strike="noStrike" dirty="0">
                        <a:solidFill>
                          <a:srgbClr val="404040"/>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a:txBody>
                    <a:bodyPr/>
                    <a:lstStyle/>
                    <a:p>
                      <a:pPr algn="ctr" fontAlgn="ctr"/>
                      <a:r>
                        <a:rPr lang="fr-FR" sz="1000" b="0" i="1" u="none" strike="noStrike" dirty="0">
                          <a:solidFill>
                            <a:srgbClr val="404040"/>
                          </a:solidFill>
                          <a:effectLst/>
                          <a:latin typeface="Arial"/>
                        </a:rPr>
                        <a:t>30,9%</a:t>
                      </a:r>
                    </a:p>
                  </a:txBody>
                  <a:tcPr marL="7064" marR="7064" marT="7064"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a:txBody>
                    <a:bodyPr/>
                    <a:lstStyle/>
                    <a:p>
                      <a:pPr algn="ctr" fontAlgn="ctr"/>
                      <a:endParaRPr lang="fr-FR" sz="1000" b="0" i="1" u="none" strike="noStrike" dirty="0">
                        <a:solidFill>
                          <a:srgbClr val="404040"/>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a:txBody>
                    <a:bodyPr/>
                    <a:lstStyle/>
                    <a:p>
                      <a:pPr algn="ctr" fontAlgn="ctr"/>
                      <a:endParaRPr lang="fr-FR" sz="1000" b="0" i="1" u="none" strike="noStrike" dirty="0">
                        <a:solidFill>
                          <a:srgbClr val="404040"/>
                        </a:solidFill>
                        <a:effectLst/>
                        <a:latin typeface="Arial"/>
                      </a:endParaRP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r>
            </a:tbl>
          </a:graphicData>
        </a:graphic>
      </p:graphicFrame>
      <p:sp>
        <p:nvSpPr>
          <p:cNvPr id="6" name="ZoneTexte 5"/>
          <p:cNvSpPr txBox="1"/>
          <p:nvPr/>
        </p:nvSpPr>
        <p:spPr>
          <a:xfrm>
            <a:off x="301752" y="4852077"/>
            <a:ext cx="8677656" cy="2046714"/>
          </a:xfrm>
          <a:prstGeom prst="rect">
            <a:avLst/>
          </a:prstGeom>
          <a:noFill/>
        </p:spPr>
        <p:txBody>
          <a:bodyPr wrap="square" rtlCol="0">
            <a:spAutoFit/>
          </a:bodyPr>
          <a:lstStyle/>
          <a:p>
            <a:pPr marL="176400" indent="-176400" algn="just">
              <a:spcBef>
                <a:spcPts val="300"/>
              </a:spcBef>
              <a:spcAft>
                <a:spcPts val="300"/>
              </a:spcAft>
              <a:buClr>
                <a:srgbClr val="00A6C8"/>
              </a:buClr>
              <a:buFont typeface="Arial" pitchFamily="34" charset="0"/>
              <a:buChar char="•"/>
            </a:pPr>
            <a:r>
              <a:rPr lang="fr-FR" sz="1400" dirty="0">
                <a:solidFill>
                  <a:srgbClr val="4D4D4D"/>
                </a:solidFill>
                <a:latin typeface="Arial" pitchFamily="34" charset="0"/>
                <a:cs typeface="Arial" pitchFamily="34" charset="0"/>
              </a:rPr>
              <a:t>La Cité Internationale a accueilli </a:t>
            </a:r>
            <a:r>
              <a:rPr lang="fr-FR" sz="1400" b="1" dirty="0">
                <a:solidFill>
                  <a:srgbClr val="00A6C8"/>
                </a:solidFill>
                <a:latin typeface="Arial" pitchFamily="34" charset="0"/>
                <a:cs typeface="Arial" pitchFamily="34" charset="0"/>
              </a:rPr>
              <a:t>38 manifestations supplémentaires en 2011 </a:t>
            </a:r>
            <a:r>
              <a:rPr lang="fr-FR" sz="1400" dirty="0">
                <a:solidFill>
                  <a:srgbClr val="4D4D4D"/>
                </a:solidFill>
                <a:latin typeface="Arial" pitchFamily="34" charset="0"/>
                <a:cs typeface="Arial" pitchFamily="34" charset="0"/>
              </a:rPr>
              <a:t>pour </a:t>
            </a:r>
            <a:r>
              <a:rPr lang="fr-FR" sz="1400" b="1" dirty="0">
                <a:solidFill>
                  <a:srgbClr val="00A6C8"/>
                </a:solidFill>
                <a:latin typeface="Arial" pitchFamily="34" charset="0"/>
                <a:cs typeface="Arial" pitchFamily="34" charset="0"/>
              </a:rPr>
              <a:t>86 031 journées-participants supplémentaires </a:t>
            </a:r>
            <a:r>
              <a:rPr lang="fr-FR" sz="1400" dirty="0">
                <a:solidFill>
                  <a:srgbClr val="4D4D4D"/>
                </a:solidFill>
                <a:latin typeface="Arial" pitchFamily="34" charset="0"/>
                <a:cs typeface="Arial" pitchFamily="34" charset="0"/>
              </a:rPr>
              <a:t>en 2011. </a:t>
            </a:r>
          </a:p>
          <a:p>
            <a:pPr marL="176400" indent="-176400" algn="just">
              <a:spcBef>
                <a:spcPts val="300"/>
              </a:spcBef>
              <a:spcAft>
                <a:spcPts val="300"/>
              </a:spcAft>
              <a:buClr>
                <a:srgbClr val="00A6C8"/>
              </a:buClr>
              <a:buFont typeface="Arial" pitchFamily="34" charset="0"/>
              <a:buChar char="•"/>
            </a:pPr>
            <a:r>
              <a:rPr lang="fr-FR" sz="1400" dirty="0">
                <a:solidFill>
                  <a:srgbClr val="4D4D4D"/>
                </a:solidFill>
                <a:latin typeface="Arial" pitchFamily="34" charset="0"/>
                <a:cs typeface="Arial" pitchFamily="34" charset="0"/>
              </a:rPr>
              <a:t>Cela représente une progression de </a:t>
            </a:r>
            <a:r>
              <a:rPr lang="fr-FR" sz="1400" b="1" dirty="0">
                <a:solidFill>
                  <a:srgbClr val="FF0000"/>
                </a:solidFill>
                <a:latin typeface="Arial" pitchFamily="34" charset="0"/>
                <a:cs typeface="Arial" pitchFamily="34" charset="0"/>
              </a:rPr>
              <a:t>+28,9%</a:t>
            </a:r>
            <a:r>
              <a:rPr lang="fr-FR" sz="1400" dirty="0">
                <a:solidFill>
                  <a:srgbClr val="4D4D4D"/>
                </a:solidFill>
                <a:latin typeface="Arial" pitchFamily="34" charset="0"/>
                <a:cs typeface="Arial" pitchFamily="34" charset="0"/>
              </a:rPr>
              <a:t> des journées-participants entre 2010 et 2011.</a:t>
            </a:r>
          </a:p>
          <a:p>
            <a:pPr marL="176400" indent="-176400" algn="just">
              <a:spcBef>
                <a:spcPts val="300"/>
              </a:spcBef>
              <a:spcAft>
                <a:spcPts val="300"/>
              </a:spcAft>
              <a:buClr>
                <a:srgbClr val="00A6C8"/>
              </a:buClr>
              <a:buFont typeface="Arial" pitchFamily="34" charset="0"/>
              <a:buChar char="•"/>
            </a:pPr>
            <a:r>
              <a:rPr lang="fr-FR" sz="1400" dirty="0">
                <a:solidFill>
                  <a:srgbClr val="4D4D4D"/>
                </a:solidFill>
                <a:latin typeface="Arial" pitchFamily="34" charset="0"/>
                <a:cs typeface="Arial" pitchFamily="34" charset="0"/>
              </a:rPr>
              <a:t>La progression du nombre de journées-participants a été </a:t>
            </a:r>
            <a:r>
              <a:rPr lang="fr-FR" sz="1400" b="1" dirty="0">
                <a:solidFill>
                  <a:srgbClr val="00A6C8"/>
                </a:solidFill>
                <a:latin typeface="Arial" pitchFamily="34" charset="0"/>
                <a:cs typeface="Arial" pitchFamily="34" charset="0"/>
              </a:rPr>
              <a:t>entraînée par la progression du nombre de manifestations</a:t>
            </a:r>
            <a:r>
              <a:rPr lang="fr-FR" sz="1400" dirty="0">
                <a:solidFill>
                  <a:srgbClr val="4D4D4D"/>
                </a:solidFill>
                <a:latin typeface="Arial" pitchFamily="34" charset="0"/>
                <a:cs typeface="Arial" pitchFamily="34" charset="0"/>
              </a:rPr>
              <a:t>, une légère hausse du nombre de participants par jour (651 en 2011 contre 592 en 2010). La durée moyenne a été assez stable. </a:t>
            </a:r>
          </a:p>
          <a:p>
            <a:pPr marL="176400" indent="-176400" algn="just">
              <a:spcBef>
                <a:spcPts val="300"/>
              </a:spcBef>
              <a:spcAft>
                <a:spcPts val="300"/>
              </a:spcAft>
              <a:buClr>
                <a:srgbClr val="00A6C8"/>
              </a:buClr>
              <a:buFont typeface="Arial" pitchFamily="34" charset="0"/>
              <a:buChar char="•"/>
            </a:pPr>
            <a:r>
              <a:rPr lang="fr-FR" sz="1400" dirty="0">
                <a:solidFill>
                  <a:srgbClr val="4D4D4D"/>
                </a:solidFill>
                <a:latin typeface="Arial" pitchFamily="34" charset="0"/>
                <a:cs typeface="Arial" pitchFamily="34" charset="0"/>
              </a:rPr>
              <a:t>Le segment </a:t>
            </a:r>
            <a:r>
              <a:rPr lang="fr-FR" sz="1400" b="1" dirty="0">
                <a:solidFill>
                  <a:srgbClr val="00A6C8"/>
                </a:solidFill>
                <a:latin typeface="Arial" pitchFamily="34" charset="0"/>
                <a:cs typeface="Arial" pitchFamily="34" charset="0"/>
              </a:rPr>
              <a:t>Réunion &amp; Congrès </a:t>
            </a:r>
            <a:r>
              <a:rPr lang="fr-FR" sz="1400" dirty="0">
                <a:solidFill>
                  <a:srgbClr val="4D4D4D"/>
                </a:solidFill>
                <a:latin typeface="Arial" pitchFamily="34" charset="0"/>
                <a:cs typeface="Arial" pitchFamily="34" charset="0"/>
              </a:rPr>
              <a:t>a été le </a:t>
            </a:r>
            <a:r>
              <a:rPr lang="fr-FR" sz="1400" b="1" dirty="0">
                <a:solidFill>
                  <a:srgbClr val="00A6C8"/>
                </a:solidFill>
                <a:latin typeface="Arial" pitchFamily="34" charset="0"/>
                <a:cs typeface="Arial" pitchFamily="34" charset="0"/>
              </a:rPr>
              <a:t>principal moteur de la croissance </a:t>
            </a:r>
            <a:r>
              <a:rPr lang="fr-FR" sz="1400" dirty="0">
                <a:solidFill>
                  <a:srgbClr val="4D4D4D"/>
                </a:solidFill>
                <a:latin typeface="Arial" pitchFamily="34" charset="0"/>
                <a:cs typeface="Arial" pitchFamily="34" charset="0"/>
              </a:rPr>
              <a:t>(+37,4% en 2011)</a:t>
            </a:r>
            <a:r>
              <a:rPr lang="fr-FR" sz="1400" dirty="0" smtClean="0">
                <a:solidFill>
                  <a:srgbClr val="4D4D4D"/>
                </a:solidFill>
                <a:latin typeface="Arial" pitchFamily="34" charset="0"/>
                <a:cs typeface="Arial" pitchFamily="34" charset="0"/>
              </a:rPr>
              <a:t>. Les Congrès Associatifs notamment ont crû de 72 000 journées-participants en 2010 à 128 545  en 2011.</a:t>
            </a:r>
            <a:endParaRPr lang="fr-FR" sz="1400" dirty="0">
              <a:solidFill>
                <a:srgbClr val="4D4D4D"/>
              </a:solidFill>
              <a:latin typeface="Arial" pitchFamily="34" charset="0"/>
              <a:cs typeface="Arial" pitchFamily="34" charset="0"/>
            </a:endParaRPr>
          </a:p>
        </p:txBody>
      </p:sp>
    </p:spTree>
    <p:extLst>
      <p:ext uri="{BB962C8B-B14F-4D97-AF65-F5344CB8AC3E}">
        <p14:creationId xmlns="" xmlns:p14="http://schemas.microsoft.com/office/powerpoint/2010/main" val="14283596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txBox="1">
            <a:spLocks/>
          </p:cNvSpPr>
          <p:nvPr/>
        </p:nvSpPr>
        <p:spPr bwMode="auto">
          <a:xfrm>
            <a:off x="1469877" y="-1"/>
            <a:ext cx="7280931"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lvl="0" indent="-571500" fontAlgn="auto">
              <a:spcAft>
                <a:spcPts val="0"/>
              </a:spcAft>
              <a:defRPr/>
            </a:pPr>
            <a:r>
              <a:rPr lang="fr-FR" sz="2600" b="1" dirty="0" smtClean="0">
                <a:solidFill>
                  <a:schemeClr val="bg1"/>
                </a:solidFill>
                <a:latin typeface="Arial" pitchFamily="34" charset="0"/>
                <a:ea typeface="+mj-ea"/>
                <a:cs typeface="Arial" pitchFamily="34" charset="0"/>
              </a:rPr>
              <a:t> Double Mixte</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3" name="Tableau 2"/>
          <p:cNvGraphicFramePr>
            <a:graphicFrameLocks noGrp="1"/>
          </p:cNvGraphicFramePr>
          <p:nvPr>
            <p:extLst>
              <p:ext uri="{D42A27DB-BD31-4B8C-83A1-F6EECF244321}">
                <p14:modId xmlns="" xmlns:p14="http://schemas.microsoft.com/office/powerpoint/2010/main" val="2238916821"/>
              </p:ext>
            </p:extLst>
          </p:nvPr>
        </p:nvGraphicFramePr>
        <p:xfrm>
          <a:off x="618680" y="1281725"/>
          <a:ext cx="7851775" cy="3394547"/>
        </p:xfrm>
        <a:graphic>
          <a:graphicData uri="http://schemas.openxmlformats.org/drawingml/2006/table">
            <a:tbl>
              <a:tblPr/>
              <a:tblGrid>
                <a:gridCol w="2014545"/>
                <a:gridCol w="1808138"/>
                <a:gridCol w="1089836"/>
                <a:gridCol w="979752"/>
                <a:gridCol w="979752"/>
                <a:gridCol w="979752"/>
              </a:tblGrid>
              <a:tr h="520331">
                <a:tc>
                  <a:txBody>
                    <a:bodyPr/>
                    <a:lstStyle/>
                    <a:p>
                      <a:pPr algn="ctr" fontAlgn="ctr"/>
                      <a:r>
                        <a:rPr lang="fr-FR" sz="1200" b="0" i="0" u="none" strike="noStrike" dirty="0">
                          <a:solidFill>
                            <a:srgbClr val="404040"/>
                          </a:solidFill>
                          <a:effectLst/>
                          <a:latin typeface="Arial"/>
                        </a:rPr>
                        <a:t> </a:t>
                      </a:r>
                    </a:p>
                  </a:txBody>
                  <a:tcPr marL="8259" marR="8259" marT="8259"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a:solidFill>
                            <a:srgbClr val="FFFFFF"/>
                          </a:solidFill>
                          <a:effectLst/>
                          <a:latin typeface="Arial"/>
                        </a:rPr>
                        <a:t>Segment </a:t>
                      </a:r>
                    </a:p>
                  </a:txBody>
                  <a:tcPr marL="8259" marR="8259" marT="8259"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a:solidFill>
                            <a:srgbClr val="FFFFFF"/>
                          </a:solidFill>
                          <a:effectLst/>
                          <a:latin typeface="Arial"/>
                        </a:rPr>
                        <a:t>Manifestations</a:t>
                      </a:r>
                    </a:p>
                  </a:txBody>
                  <a:tcPr marL="8259" marR="8259" marT="8259"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dirty="0" smtClean="0">
                          <a:solidFill>
                            <a:srgbClr val="FFFFFF"/>
                          </a:solidFill>
                          <a:effectLst/>
                          <a:latin typeface="Arial"/>
                        </a:rPr>
                        <a:t>Journées-participants*</a:t>
                      </a:r>
                      <a:endParaRPr lang="fr-FR" sz="1200" b="0" i="0" u="none" strike="noStrike" dirty="0">
                        <a:solidFill>
                          <a:srgbClr val="FFFFFF"/>
                        </a:solidFill>
                        <a:effectLst/>
                        <a:latin typeface="Arial"/>
                      </a:endParaRPr>
                    </a:p>
                  </a:txBody>
                  <a:tcPr marL="8259" marR="8259" marT="8259"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a:solidFill>
                            <a:srgbClr val="FFFFFF"/>
                          </a:solidFill>
                          <a:effectLst/>
                          <a:latin typeface="Arial"/>
                        </a:rPr>
                        <a:t>Jours</a:t>
                      </a:r>
                    </a:p>
                  </a:txBody>
                  <a:tcPr marL="8259" marR="8259" marT="8259"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dirty="0">
                          <a:solidFill>
                            <a:srgbClr val="FFFFFF"/>
                          </a:solidFill>
                          <a:effectLst/>
                          <a:latin typeface="Arial"/>
                        </a:rPr>
                        <a:t>Durée Moyenne</a:t>
                      </a:r>
                    </a:p>
                  </a:txBody>
                  <a:tcPr marL="8259" marR="8259" marT="8259"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39518">
                <a:tc rowSpan="3">
                  <a:txBody>
                    <a:bodyPr/>
                    <a:lstStyle/>
                    <a:p>
                      <a:pPr algn="ctr" fontAlgn="ctr"/>
                      <a:r>
                        <a:rPr lang="fr-FR" sz="1200" b="0" i="0" u="none" strike="noStrike">
                          <a:solidFill>
                            <a:srgbClr val="404040"/>
                          </a:solidFill>
                          <a:effectLst/>
                          <a:latin typeface="Arial"/>
                        </a:rPr>
                        <a:t>Foires &amp; Salons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7DEE8"/>
                    </a:solidFill>
                  </a:tcPr>
                </a:tc>
                <a:tc>
                  <a:txBody>
                    <a:bodyPr/>
                    <a:lstStyle/>
                    <a:p>
                      <a:pPr algn="ctr" fontAlgn="ctr"/>
                      <a:r>
                        <a:rPr lang="fr-FR" sz="1200" b="0" i="0" u="none" strike="noStrike">
                          <a:solidFill>
                            <a:srgbClr val="404040"/>
                          </a:solidFill>
                          <a:effectLst/>
                          <a:latin typeface="Arial"/>
                        </a:rPr>
                        <a:t>Salons grand public</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dirty="0">
                          <a:solidFill>
                            <a:srgbClr val="404040"/>
                          </a:solidFill>
                          <a:effectLst/>
                          <a:latin typeface="Arial"/>
                        </a:rPr>
                        <a:t>18</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77 697</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404040"/>
                          </a:solidFill>
                          <a:effectLst/>
                          <a:latin typeface="Arial"/>
                        </a:rPr>
                        <a:t>64</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3,6</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vMerge="1">
                  <a:txBody>
                    <a:bodyPr/>
                    <a:lstStyle/>
                    <a:p>
                      <a:endParaRPr lang="fr-FR"/>
                    </a:p>
                  </a:txBody>
                  <a:tcPr/>
                </a:tc>
                <a:tc>
                  <a:txBody>
                    <a:bodyPr/>
                    <a:lstStyle/>
                    <a:p>
                      <a:pPr algn="ctr" fontAlgn="ctr"/>
                      <a:r>
                        <a:rPr lang="fr-FR" sz="1200" b="0" i="0" u="none" strike="noStrike">
                          <a:solidFill>
                            <a:srgbClr val="404040"/>
                          </a:solidFill>
                          <a:effectLst/>
                          <a:latin typeface="Arial"/>
                        </a:rPr>
                        <a:t>Salons professionnels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7</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16 000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404040"/>
                          </a:solidFill>
                          <a:effectLst/>
                          <a:latin typeface="Arial"/>
                        </a:rPr>
                        <a:t>20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2,9</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vMerge="1">
                  <a:txBody>
                    <a:bodyPr/>
                    <a:lstStyle/>
                    <a:p>
                      <a:endParaRPr lang="fr-FR"/>
                    </a:p>
                  </a:txBody>
                  <a:tcPr/>
                </a:tc>
                <a:tc>
                  <a:txBody>
                    <a:bodyPr/>
                    <a:lstStyle/>
                    <a:p>
                      <a:pPr algn="ctr" fontAlgn="ctr"/>
                      <a:r>
                        <a:rPr lang="fr-FR" sz="1200" b="0" i="0" u="none" strike="noStrike">
                          <a:solidFill>
                            <a:srgbClr val="404040"/>
                          </a:solidFill>
                          <a:effectLst/>
                          <a:latin typeface="Arial"/>
                        </a:rPr>
                        <a:t>Autres évènements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dirty="0">
                          <a:solidFill>
                            <a:srgbClr val="404040"/>
                          </a:solidFill>
                          <a:effectLst/>
                          <a:latin typeface="Arial"/>
                        </a:rPr>
                        <a:t> </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 </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404040"/>
                          </a:solidFill>
                          <a:effectLst/>
                          <a:latin typeface="Arial"/>
                        </a:rPr>
                        <a:t> </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endParaRPr lang="fr-FR" sz="1200" b="0" i="0" u="none" strike="noStrike" dirty="0">
                        <a:solidFill>
                          <a:srgbClr val="404040"/>
                        </a:solidFill>
                        <a:effectLst/>
                        <a:latin typeface="Arial"/>
                      </a:endParaRP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gridSpan="2">
                  <a:txBody>
                    <a:bodyPr/>
                    <a:lstStyle/>
                    <a:p>
                      <a:pPr algn="ctr" fontAlgn="ctr"/>
                      <a:r>
                        <a:rPr lang="fr-FR" sz="1200" b="0" i="0" u="none" strike="noStrike">
                          <a:solidFill>
                            <a:srgbClr val="FFFFFF"/>
                          </a:solidFill>
                          <a:effectLst/>
                          <a:latin typeface="Arial"/>
                        </a:rPr>
                        <a:t>Total Foires &amp; Salons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200" b="0" i="0" u="none" strike="noStrike">
                          <a:solidFill>
                            <a:srgbClr val="FFFFFF"/>
                          </a:solidFill>
                          <a:effectLst/>
                          <a:latin typeface="Arial"/>
                        </a:rPr>
                        <a:t>25</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dirty="0">
                          <a:solidFill>
                            <a:srgbClr val="FFFFFF"/>
                          </a:solidFill>
                          <a:effectLst/>
                          <a:latin typeface="Arial"/>
                        </a:rPr>
                        <a:t>93 697</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a:solidFill>
                            <a:srgbClr val="FFFFFF"/>
                          </a:solidFill>
                          <a:effectLst/>
                          <a:latin typeface="Arial"/>
                        </a:rPr>
                        <a:t>84</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a:solidFill>
                            <a:srgbClr val="FFFFFF"/>
                          </a:solidFill>
                          <a:effectLst/>
                          <a:latin typeface="Arial"/>
                        </a:rPr>
                        <a:t>3,4</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39518">
                <a:tc rowSpan="3">
                  <a:txBody>
                    <a:bodyPr/>
                    <a:lstStyle/>
                    <a:p>
                      <a:pPr algn="ctr" fontAlgn="ctr"/>
                      <a:r>
                        <a:rPr lang="fr-FR" sz="1200" b="0" i="0" u="none" strike="noStrike">
                          <a:solidFill>
                            <a:srgbClr val="404040"/>
                          </a:solidFill>
                          <a:effectLst/>
                          <a:latin typeface="Arial"/>
                        </a:rPr>
                        <a:t>Réunions &amp; Congrès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Réunions et séminaires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 </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dirty="0">
                          <a:solidFill>
                            <a:srgbClr val="404040"/>
                          </a:solidFill>
                          <a:effectLst/>
                          <a:latin typeface="Arial"/>
                        </a:rPr>
                        <a:t> </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404040"/>
                          </a:solidFill>
                          <a:effectLst/>
                          <a:latin typeface="Arial"/>
                        </a:rPr>
                        <a:t> </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endParaRPr lang="fr-FR" sz="1200" b="0" i="0" u="none" strike="noStrike" dirty="0">
                        <a:solidFill>
                          <a:srgbClr val="404040"/>
                        </a:solidFill>
                        <a:effectLst/>
                        <a:latin typeface="Arial"/>
                      </a:endParaRP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vMerge="1">
                  <a:txBody>
                    <a:bodyPr/>
                    <a:lstStyle/>
                    <a:p>
                      <a:endParaRPr lang="fr-FR"/>
                    </a:p>
                  </a:txBody>
                  <a:tcPr/>
                </a:tc>
                <a:tc>
                  <a:txBody>
                    <a:bodyPr/>
                    <a:lstStyle/>
                    <a:p>
                      <a:pPr algn="ctr" fontAlgn="ctr"/>
                      <a:r>
                        <a:rPr lang="fr-FR" sz="1200" b="0" i="0" u="none" strike="noStrike">
                          <a:solidFill>
                            <a:srgbClr val="404040"/>
                          </a:solidFill>
                          <a:effectLst/>
                          <a:latin typeface="Arial"/>
                        </a:rPr>
                        <a:t>Congrès Associatifs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3</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2 800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404040"/>
                          </a:solidFill>
                          <a:effectLst/>
                          <a:latin typeface="Arial"/>
                        </a:rPr>
                        <a:t>12</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4,0</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vMerge="1">
                  <a:txBody>
                    <a:bodyPr/>
                    <a:lstStyle/>
                    <a:p>
                      <a:endParaRPr lang="fr-FR"/>
                    </a:p>
                  </a:txBody>
                  <a:tcPr/>
                </a:tc>
                <a:tc>
                  <a:txBody>
                    <a:bodyPr/>
                    <a:lstStyle/>
                    <a:p>
                      <a:pPr algn="ctr" fontAlgn="ctr"/>
                      <a:r>
                        <a:rPr lang="fr-FR" sz="1200" b="0" i="0" u="none" strike="noStrike">
                          <a:solidFill>
                            <a:srgbClr val="404040"/>
                          </a:solidFill>
                          <a:effectLst/>
                          <a:latin typeface="Arial"/>
                        </a:rPr>
                        <a:t>Conventions d’entreprise</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16</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dirty="0">
                          <a:solidFill>
                            <a:srgbClr val="404040"/>
                          </a:solidFill>
                          <a:effectLst/>
                          <a:latin typeface="Arial"/>
                        </a:rPr>
                        <a:t>18 025</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404040"/>
                          </a:solidFill>
                          <a:effectLst/>
                          <a:latin typeface="Arial"/>
                        </a:rPr>
                        <a:t>19</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1,2</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gridSpan="2">
                  <a:txBody>
                    <a:bodyPr/>
                    <a:lstStyle/>
                    <a:p>
                      <a:pPr algn="ctr" fontAlgn="ctr"/>
                      <a:r>
                        <a:rPr lang="fr-FR" sz="1200" b="0" i="0" u="none" strike="noStrike">
                          <a:solidFill>
                            <a:srgbClr val="FFFFFF"/>
                          </a:solidFill>
                          <a:effectLst/>
                          <a:latin typeface="Arial"/>
                        </a:rPr>
                        <a:t>Total Réunions &amp; Congrès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200" b="0" i="0" u="none" strike="noStrike">
                          <a:solidFill>
                            <a:srgbClr val="FFFFFF"/>
                          </a:solidFill>
                          <a:effectLst/>
                          <a:latin typeface="Arial"/>
                        </a:rPr>
                        <a:t>19</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dirty="0">
                          <a:solidFill>
                            <a:srgbClr val="FFFFFF"/>
                          </a:solidFill>
                          <a:effectLst/>
                          <a:latin typeface="Arial"/>
                        </a:rPr>
                        <a:t>20 825</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a:solidFill>
                            <a:srgbClr val="FFFFFF"/>
                          </a:solidFill>
                          <a:effectLst/>
                          <a:latin typeface="Arial"/>
                        </a:rPr>
                        <a:t>31</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a:solidFill>
                            <a:srgbClr val="FFFFFF"/>
                          </a:solidFill>
                          <a:effectLst/>
                          <a:latin typeface="Arial"/>
                        </a:rPr>
                        <a:t>1,6</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39518">
                <a:tc gridSpan="2">
                  <a:txBody>
                    <a:bodyPr/>
                    <a:lstStyle/>
                    <a:p>
                      <a:pPr algn="ctr" fontAlgn="ctr"/>
                      <a:r>
                        <a:rPr lang="fr-FR" sz="1200" b="1" i="0" u="none" strike="noStrike">
                          <a:solidFill>
                            <a:srgbClr val="FFFFFF"/>
                          </a:solidFill>
                          <a:effectLst/>
                          <a:latin typeface="Arial"/>
                        </a:rPr>
                        <a:t>Total Général</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hMerge="1">
                  <a:txBody>
                    <a:bodyPr/>
                    <a:lstStyle/>
                    <a:p>
                      <a:endParaRPr lang="fr-FR"/>
                    </a:p>
                  </a:txBody>
                  <a:tcPr/>
                </a:tc>
                <a:tc>
                  <a:txBody>
                    <a:bodyPr/>
                    <a:lstStyle/>
                    <a:p>
                      <a:pPr algn="ctr" fontAlgn="ctr"/>
                      <a:r>
                        <a:rPr lang="fr-FR" sz="1200" b="1" i="0" u="none" strike="noStrike">
                          <a:solidFill>
                            <a:srgbClr val="FFFFFF"/>
                          </a:solidFill>
                          <a:effectLst/>
                          <a:latin typeface="Arial"/>
                        </a:rPr>
                        <a:t>44</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1" i="0" u="none" strike="noStrike" dirty="0">
                          <a:solidFill>
                            <a:srgbClr val="FFFFFF"/>
                          </a:solidFill>
                          <a:effectLst/>
                          <a:latin typeface="Arial"/>
                        </a:rPr>
                        <a:t>114 522</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1" i="0" u="none" strike="noStrike" dirty="0">
                          <a:solidFill>
                            <a:srgbClr val="FFFFFF"/>
                          </a:solidFill>
                          <a:effectLst/>
                          <a:latin typeface="Arial"/>
                        </a:rPr>
                        <a:t>115</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1" i="0" u="none" strike="noStrike">
                          <a:solidFill>
                            <a:srgbClr val="FFFFFF"/>
                          </a:solidFill>
                          <a:effectLst/>
                          <a:latin typeface="Arial"/>
                        </a:rPr>
                        <a:t>2,6</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39518">
                <a:tc rowSpan="2">
                  <a:txBody>
                    <a:bodyPr/>
                    <a:lstStyle/>
                    <a:p>
                      <a:pPr algn="ctr" fontAlgn="ctr"/>
                      <a:r>
                        <a:rPr lang="fr-FR" sz="1200" b="0" i="0" u="none" strike="noStrike">
                          <a:solidFill>
                            <a:srgbClr val="404040"/>
                          </a:solidFill>
                          <a:effectLst/>
                          <a:latin typeface="Arial"/>
                        </a:rPr>
                        <a:t>Hors MICE </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c>
                  <a:txBody>
                    <a:bodyPr/>
                    <a:lstStyle/>
                    <a:p>
                      <a:pPr algn="ctr" fontAlgn="ctr"/>
                      <a:r>
                        <a:rPr lang="fr-FR" sz="1200" b="0" i="0" u="none" strike="noStrike">
                          <a:solidFill>
                            <a:srgbClr val="404040"/>
                          </a:solidFill>
                          <a:effectLst/>
                          <a:latin typeface="Arial"/>
                        </a:rPr>
                        <a:t>Examens &amp; Concours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58</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33 653</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404040"/>
                          </a:solidFill>
                          <a:effectLst/>
                          <a:latin typeface="Arial"/>
                        </a:rPr>
                        <a:t>94</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1,6</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vMerge="1">
                  <a:txBody>
                    <a:bodyPr/>
                    <a:lstStyle/>
                    <a:p>
                      <a:endParaRPr lang="fr-FR"/>
                    </a:p>
                  </a:txBody>
                  <a:tcPr/>
                </a:tc>
                <a:tc>
                  <a:txBody>
                    <a:bodyPr/>
                    <a:lstStyle/>
                    <a:p>
                      <a:pPr algn="ctr" fontAlgn="ctr"/>
                      <a:r>
                        <a:rPr lang="fr-FR" sz="1200" b="0" i="0" u="none" strike="noStrike">
                          <a:solidFill>
                            <a:srgbClr val="404040"/>
                          </a:solidFill>
                          <a:effectLst/>
                          <a:latin typeface="Arial"/>
                        </a:rPr>
                        <a:t>Spectacles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19</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96 400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404040"/>
                          </a:solidFill>
                          <a:effectLst/>
                          <a:latin typeface="Arial"/>
                        </a:rPr>
                        <a:t>67</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3,5</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gridSpan="2">
                  <a:txBody>
                    <a:bodyPr/>
                    <a:lstStyle/>
                    <a:p>
                      <a:pPr algn="ctr" fontAlgn="ctr"/>
                      <a:r>
                        <a:rPr lang="fr-FR" sz="1200" b="0" i="0" u="none" strike="noStrike" dirty="0">
                          <a:solidFill>
                            <a:srgbClr val="404040"/>
                          </a:solidFill>
                          <a:effectLst/>
                          <a:latin typeface="Arial"/>
                        </a:rPr>
                        <a:t>Total Hors MICE </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hMerge="1">
                  <a:txBody>
                    <a:bodyPr/>
                    <a:lstStyle/>
                    <a:p>
                      <a:endParaRPr lang="fr-FR"/>
                    </a:p>
                  </a:txBody>
                  <a:tcPr/>
                </a:tc>
                <a:tc>
                  <a:txBody>
                    <a:bodyPr/>
                    <a:lstStyle/>
                    <a:p>
                      <a:pPr algn="ctr" fontAlgn="ctr"/>
                      <a:r>
                        <a:rPr lang="fr-FR" sz="1200" b="0" i="0" u="none" strike="noStrike">
                          <a:solidFill>
                            <a:srgbClr val="404040"/>
                          </a:solidFill>
                          <a:effectLst/>
                          <a:latin typeface="Arial"/>
                        </a:rPr>
                        <a:t>77</a:t>
                      </a:r>
                    </a:p>
                  </a:txBody>
                  <a:tcPr marL="8259" marR="8259" marT="8259"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a:txBody>
                    <a:bodyPr/>
                    <a:lstStyle/>
                    <a:p>
                      <a:pPr algn="ctr" fontAlgn="ctr"/>
                      <a:r>
                        <a:rPr lang="fr-FR" sz="1200" b="0" i="0" u="none" strike="noStrike">
                          <a:solidFill>
                            <a:srgbClr val="404040"/>
                          </a:solidFill>
                          <a:effectLst/>
                          <a:latin typeface="Arial"/>
                        </a:rPr>
                        <a:t>130 053</a:t>
                      </a:r>
                    </a:p>
                  </a:txBody>
                  <a:tcPr marL="8259" marR="8259" marT="8259"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a:txBody>
                    <a:bodyPr/>
                    <a:lstStyle/>
                    <a:p>
                      <a:pPr algn="ctr" fontAlgn="ctr"/>
                      <a:r>
                        <a:rPr lang="fr-FR" sz="1200" b="0" i="0" u="none" strike="noStrike" dirty="0">
                          <a:solidFill>
                            <a:srgbClr val="404040"/>
                          </a:solidFill>
                          <a:effectLst/>
                          <a:latin typeface="Arial"/>
                        </a:rPr>
                        <a:t>161</a:t>
                      </a:r>
                    </a:p>
                  </a:txBody>
                  <a:tcPr marL="8259" marR="8259" marT="8259"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a:txBody>
                    <a:bodyPr/>
                    <a:lstStyle/>
                    <a:p>
                      <a:pPr algn="ctr" fontAlgn="ctr"/>
                      <a:r>
                        <a:rPr lang="fr-FR" sz="1200" b="0" i="0" u="none" strike="noStrike" dirty="0">
                          <a:solidFill>
                            <a:srgbClr val="404040"/>
                          </a:solidFill>
                          <a:effectLst/>
                          <a:latin typeface="Arial"/>
                        </a:rPr>
                        <a:t>2,1</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r>
            </a:tbl>
          </a:graphicData>
        </a:graphic>
      </p:graphicFrame>
      <p:sp>
        <p:nvSpPr>
          <p:cNvPr id="5" name="ZoneTexte 4"/>
          <p:cNvSpPr txBox="1"/>
          <p:nvPr/>
        </p:nvSpPr>
        <p:spPr>
          <a:xfrm>
            <a:off x="173736" y="6315285"/>
            <a:ext cx="8741664" cy="461665"/>
          </a:xfrm>
          <a:prstGeom prst="rect">
            <a:avLst/>
          </a:prstGeom>
          <a:noFill/>
        </p:spPr>
        <p:txBody>
          <a:bodyPr wrap="square" rtlCol="0">
            <a:spAutoFit/>
          </a:bodyPr>
          <a:lstStyle/>
          <a:p>
            <a:pPr algn="just"/>
            <a:r>
              <a:rPr lang="fr-FR" sz="1200" i="1" dirty="0" smtClean="0">
                <a:solidFill>
                  <a:srgbClr val="4D4D4D"/>
                </a:solidFill>
                <a:latin typeface="+mj-lt"/>
              </a:rPr>
              <a:t>* </a:t>
            </a:r>
            <a:r>
              <a:rPr lang="fr-FR" sz="1200" i="1" dirty="0" smtClean="0">
                <a:solidFill>
                  <a:srgbClr val="4D4D4D"/>
                </a:solidFill>
                <a:latin typeface="Arial" pitchFamily="34" charset="0"/>
                <a:cs typeface="Arial" pitchFamily="34" charset="0"/>
              </a:rPr>
              <a:t>Les données de fréquentation de certaines manifestations de Double Mixte non encore connues pour 2011 ont été estimées sur la base de manifestations comparables lors de l’édition 2010. L’impact reste marginal au regard du faible volume concerné.</a:t>
            </a:r>
          </a:p>
        </p:txBody>
      </p:sp>
      <p:sp>
        <p:nvSpPr>
          <p:cNvPr id="6" name="ZoneTexte 5"/>
          <p:cNvSpPr txBox="1"/>
          <p:nvPr/>
        </p:nvSpPr>
        <p:spPr>
          <a:xfrm>
            <a:off x="301752" y="4823855"/>
            <a:ext cx="8677656" cy="1400383"/>
          </a:xfrm>
          <a:prstGeom prst="rect">
            <a:avLst/>
          </a:prstGeom>
          <a:noFill/>
        </p:spPr>
        <p:txBody>
          <a:bodyPr wrap="square" rtlCol="0">
            <a:spAutoFit/>
          </a:bodyPr>
          <a:lstStyle/>
          <a:p>
            <a:pPr marL="176400" indent="-176400" algn="just">
              <a:spcBef>
                <a:spcPts val="300"/>
              </a:spcBef>
              <a:spcAft>
                <a:spcPts val="300"/>
              </a:spcAft>
              <a:buClr>
                <a:srgbClr val="00A6C8"/>
              </a:buClr>
              <a:buFont typeface="Arial" pitchFamily="34" charset="0"/>
              <a:buChar char="•"/>
            </a:pPr>
            <a:r>
              <a:rPr lang="fr-FR" sz="1400" dirty="0">
                <a:solidFill>
                  <a:srgbClr val="4D4D4D"/>
                </a:solidFill>
                <a:latin typeface="Arial" pitchFamily="34" charset="0"/>
                <a:cs typeface="Arial" pitchFamily="34" charset="0"/>
              </a:rPr>
              <a:t>Double Mixte a accueilli en 2011 </a:t>
            </a:r>
            <a:r>
              <a:rPr lang="fr-FR" sz="1400" b="1" dirty="0">
                <a:solidFill>
                  <a:srgbClr val="00A6C8"/>
                </a:solidFill>
                <a:latin typeface="Arial" pitchFamily="34" charset="0"/>
                <a:cs typeface="Arial" pitchFamily="34" charset="0"/>
              </a:rPr>
              <a:t>44 manifestations d’affaires </a:t>
            </a:r>
            <a:r>
              <a:rPr lang="fr-FR" sz="1400" dirty="0">
                <a:solidFill>
                  <a:srgbClr val="4D4D4D"/>
                </a:solidFill>
                <a:latin typeface="Arial" pitchFamily="34" charset="0"/>
                <a:cs typeface="Arial" pitchFamily="34" charset="0"/>
              </a:rPr>
              <a:t>pour </a:t>
            </a:r>
            <a:r>
              <a:rPr lang="fr-FR" sz="1400" b="1" dirty="0">
                <a:solidFill>
                  <a:srgbClr val="00A6C8"/>
                </a:solidFill>
                <a:latin typeface="Arial" pitchFamily="34" charset="0"/>
                <a:cs typeface="Arial" pitchFamily="34" charset="0"/>
              </a:rPr>
              <a:t>114 522 journées-participants</a:t>
            </a:r>
            <a:r>
              <a:rPr lang="fr-FR" sz="1400" dirty="0">
                <a:solidFill>
                  <a:srgbClr val="4D4D4D"/>
                </a:solidFill>
                <a:latin typeface="Arial" pitchFamily="34" charset="0"/>
                <a:cs typeface="Arial" pitchFamily="34" charset="0"/>
              </a:rPr>
              <a:t>.</a:t>
            </a:r>
          </a:p>
          <a:p>
            <a:pPr marL="176400" indent="-176400" algn="just">
              <a:spcBef>
                <a:spcPts val="300"/>
              </a:spcBef>
              <a:spcAft>
                <a:spcPts val="300"/>
              </a:spcAft>
              <a:buClr>
                <a:srgbClr val="00A6C8"/>
              </a:buClr>
              <a:buFont typeface="Arial" pitchFamily="34" charset="0"/>
              <a:buChar char="•"/>
            </a:pPr>
            <a:r>
              <a:rPr lang="fr-FR" sz="1400" dirty="0">
                <a:solidFill>
                  <a:srgbClr val="4D4D4D"/>
                </a:solidFill>
                <a:latin typeface="Arial" pitchFamily="34" charset="0"/>
                <a:cs typeface="Arial" pitchFamily="34" charset="0"/>
              </a:rPr>
              <a:t>La durée moyenne d’une manifestation d’affaires est de </a:t>
            </a:r>
            <a:r>
              <a:rPr lang="fr-FR" sz="1400" b="1" dirty="0">
                <a:solidFill>
                  <a:srgbClr val="00A6C8"/>
                </a:solidFill>
                <a:latin typeface="Arial" pitchFamily="34" charset="0"/>
                <a:cs typeface="Arial" pitchFamily="34" charset="0"/>
              </a:rPr>
              <a:t>2,6 jours</a:t>
            </a:r>
            <a:r>
              <a:rPr lang="fr-FR" sz="1400" dirty="0">
                <a:solidFill>
                  <a:srgbClr val="404040"/>
                </a:solidFill>
                <a:latin typeface="Arial" pitchFamily="34" charset="0"/>
                <a:cs typeface="Arial" pitchFamily="34" charset="0"/>
              </a:rPr>
              <a:t>.</a:t>
            </a:r>
          </a:p>
          <a:p>
            <a:pPr marL="176400" indent="-176400" algn="just">
              <a:spcBef>
                <a:spcPts val="300"/>
              </a:spcBef>
              <a:spcAft>
                <a:spcPts val="300"/>
              </a:spcAft>
              <a:buClr>
                <a:srgbClr val="00A6C8"/>
              </a:buClr>
              <a:buFont typeface="Arial" pitchFamily="34" charset="0"/>
              <a:buChar char="•"/>
            </a:pPr>
            <a:r>
              <a:rPr lang="fr-FR" sz="1400" dirty="0">
                <a:solidFill>
                  <a:srgbClr val="4D4D4D"/>
                </a:solidFill>
                <a:latin typeface="Arial" pitchFamily="34" charset="0"/>
                <a:cs typeface="Arial" pitchFamily="34" charset="0"/>
              </a:rPr>
              <a:t>Les salons grand public représentent </a:t>
            </a:r>
            <a:r>
              <a:rPr lang="fr-FR" sz="1400" b="1" dirty="0">
                <a:solidFill>
                  <a:srgbClr val="00A6C8"/>
                </a:solidFill>
                <a:latin typeface="Arial" pitchFamily="34" charset="0"/>
                <a:cs typeface="Arial" pitchFamily="34" charset="0"/>
              </a:rPr>
              <a:t>67,8%</a:t>
            </a:r>
            <a:r>
              <a:rPr lang="fr-FR" sz="1400" dirty="0">
                <a:solidFill>
                  <a:srgbClr val="4D4D4D"/>
                </a:solidFill>
                <a:latin typeface="Arial" pitchFamily="34" charset="0"/>
                <a:cs typeface="Arial" pitchFamily="34" charset="0"/>
              </a:rPr>
              <a:t> de l’activité MICE.</a:t>
            </a:r>
            <a:endParaRPr lang="fr-FR" sz="1400" b="1" dirty="0">
              <a:solidFill>
                <a:srgbClr val="00A6C8"/>
              </a:solidFill>
              <a:latin typeface="Arial" pitchFamily="34" charset="0"/>
              <a:cs typeface="Arial" pitchFamily="34" charset="0"/>
            </a:endParaRPr>
          </a:p>
          <a:p>
            <a:pPr marL="176400" indent="-176400" algn="just">
              <a:spcBef>
                <a:spcPts val="300"/>
              </a:spcBef>
              <a:spcAft>
                <a:spcPts val="300"/>
              </a:spcAft>
              <a:buClr>
                <a:srgbClr val="00A6C8"/>
              </a:buClr>
              <a:buFont typeface="Arial" pitchFamily="34" charset="0"/>
              <a:buChar char="•"/>
            </a:pPr>
            <a:r>
              <a:rPr lang="fr-FR" sz="1400" b="1" dirty="0">
                <a:solidFill>
                  <a:srgbClr val="00A6C8"/>
                </a:solidFill>
                <a:latin typeface="Arial" pitchFamily="34" charset="0"/>
                <a:cs typeface="Arial" pitchFamily="34" charset="0"/>
              </a:rPr>
              <a:t>L’activité hors MICE est forte </a:t>
            </a:r>
            <a:r>
              <a:rPr lang="fr-FR" sz="1400" dirty="0">
                <a:solidFill>
                  <a:srgbClr val="4D4D4D"/>
                </a:solidFill>
                <a:latin typeface="Arial" pitchFamily="34" charset="0"/>
                <a:cs typeface="Arial" pitchFamily="34" charset="0"/>
              </a:rPr>
              <a:t>au sein de cet établissement : la fréquentation à travers les spectacles, examens et concours (</a:t>
            </a:r>
            <a:r>
              <a:rPr lang="fr-FR" sz="1400" b="1" dirty="0">
                <a:solidFill>
                  <a:srgbClr val="00A6C8"/>
                </a:solidFill>
                <a:latin typeface="Arial" pitchFamily="34" charset="0"/>
                <a:cs typeface="Arial" pitchFamily="34" charset="0"/>
              </a:rPr>
              <a:t>130 053 au total</a:t>
            </a:r>
            <a:r>
              <a:rPr lang="fr-FR" sz="1400" dirty="0">
                <a:solidFill>
                  <a:srgbClr val="4D4D4D"/>
                </a:solidFill>
                <a:latin typeface="Arial" pitchFamily="34" charset="0"/>
                <a:cs typeface="Arial" pitchFamily="34" charset="0"/>
              </a:rPr>
              <a:t>) est supérieure à la fréquentation </a:t>
            </a:r>
            <a:r>
              <a:rPr lang="fr-FR" sz="1400" dirty="0" smtClean="0">
                <a:solidFill>
                  <a:srgbClr val="4D4D4D"/>
                </a:solidFill>
                <a:latin typeface="Arial" pitchFamily="34" charset="0"/>
                <a:cs typeface="Arial" pitchFamily="34" charset="0"/>
              </a:rPr>
              <a:t>MICE.</a:t>
            </a:r>
            <a:endParaRPr lang="fr-FR" sz="1400" dirty="0">
              <a:solidFill>
                <a:srgbClr val="4D4D4D"/>
              </a:solidFill>
              <a:latin typeface="Arial" pitchFamily="34" charset="0"/>
              <a:cs typeface="Arial" pitchFamily="34" charset="0"/>
            </a:endParaRPr>
          </a:p>
        </p:txBody>
      </p:sp>
    </p:spTree>
    <p:extLst>
      <p:ext uri="{BB962C8B-B14F-4D97-AF65-F5344CB8AC3E}">
        <p14:creationId xmlns="" xmlns:p14="http://schemas.microsoft.com/office/powerpoint/2010/main" val="515685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txBox="1">
            <a:spLocks/>
          </p:cNvSpPr>
          <p:nvPr/>
        </p:nvSpPr>
        <p:spPr bwMode="auto">
          <a:xfrm>
            <a:off x="1469877" y="-1"/>
            <a:ext cx="7280931"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lvl="0" indent="-571500" fontAlgn="auto">
              <a:spcAft>
                <a:spcPts val="0"/>
              </a:spcAft>
              <a:defRPr/>
            </a:pPr>
            <a:r>
              <a:rPr lang="fr-FR" sz="2600" b="1" dirty="0" smtClean="0">
                <a:solidFill>
                  <a:schemeClr val="bg1"/>
                </a:solidFill>
                <a:latin typeface="Arial" pitchFamily="34" charset="0"/>
                <a:ea typeface="+mj-ea"/>
                <a:cs typeface="Arial" pitchFamily="34" charset="0"/>
              </a:rPr>
              <a:t> Double Mixte : Variation 2011/2010</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4" name="Tableau 3"/>
          <p:cNvGraphicFramePr>
            <a:graphicFrameLocks noGrp="1"/>
          </p:cNvGraphicFramePr>
          <p:nvPr>
            <p:extLst>
              <p:ext uri="{D42A27DB-BD31-4B8C-83A1-F6EECF244321}">
                <p14:modId xmlns="" xmlns:p14="http://schemas.microsoft.com/office/powerpoint/2010/main" val="1358069472"/>
              </p:ext>
            </p:extLst>
          </p:nvPr>
        </p:nvGraphicFramePr>
        <p:xfrm>
          <a:off x="1087200" y="1263600"/>
          <a:ext cx="6722147" cy="3578296"/>
        </p:xfrm>
        <a:graphic>
          <a:graphicData uri="http://schemas.openxmlformats.org/drawingml/2006/table">
            <a:tbl>
              <a:tblPr/>
              <a:tblGrid>
                <a:gridCol w="1724715"/>
                <a:gridCol w="1548002"/>
                <a:gridCol w="933042"/>
                <a:gridCol w="838796"/>
                <a:gridCol w="838796"/>
                <a:gridCol w="838796"/>
              </a:tblGrid>
              <a:tr h="317148">
                <a:tc>
                  <a:txBody>
                    <a:bodyPr/>
                    <a:lstStyle/>
                    <a:p>
                      <a:pPr algn="ctr" fontAlgn="ctr"/>
                      <a:r>
                        <a:rPr lang="fr-FR" sz="1000" b="0" i="0" u="none" strike="noStrike" dirty="0">
                          <a:solidFill>
                            <a:srgbClr val="404040"/>
                          </a:solidFill>
                          <a:effectLst/>
                          <a:latin typeface="Arial"/>
                        </a:rPr>
                        <a:t> </a:t>
                      </a:r>
                    </a:p>
                  </a:txBody>
                  <a:tcPr marL="7064" marR="7064" marT="7064"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a:solidFill>
                            <a:srgbClr val="FFFFFF"/>
                          </a:solidFill>
                          <a:effectLst/>
                          <a:latin typeface="Arial"/>
                        </a:rPr>
                        <a:t>Année</a:t>
                      </a: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a:solidFill>
                            <a:srgbClr val="FFFFFF"/>
                          </a:solidFill>
                          <a:effectLst/>
                          <a:latin typeface="Arial"/>
                        </a:rPr>
                        <a:t>Manifestations</a:t>
                      </a: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dirty="0" smtClean="0">
                          <a:solidFill>
                            <a:srgbClr val="FFFFFF"/>
                          </a:solidFill>
                          <a:effectLst/>
                          <a:latin typeface="Arial"/>
                        </a:rPr>
                        <a:t>Journées-participants</a:t>
                      </a:r>
                      <a:endParaRPr lang="fr-FR" sz="1000" b="0" i="0" u="none" strike="noStrike" dirty="0">
                        <a:solidFill>
                          <a:srgbClr val="FFFFFF"/>
                        </a:solidFill>
                        <a:effectLst/>
                        <a:latin typeface="Arial"/>
                      </a:endParaRP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a:solidFill>
                            <a:srgbClr val="FFFFFF"/>
                          </a:solidFill>
                          <a:effectLst/>
                          <a:latin typeface="Arial"/>
                        </a:rPr>
                        <a:t>Jours</a:t>
                      </a: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dirty="0">
                          <a:solidFill>
                            <a:srgbClr val="FFFFFF"/>
                          </a:solidFill>
                          <a:effectLst/>
                          <a:latin typeface="Arial"/>
                        </a:rPr>
                        <a:t>Durée Moyenne</a:t>
                      </a:r>
                    </a:p>
                  </a:txBody>
                  <a:tcPr marL="7064" marR="7064" marT="70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04824">
                <a:tc rowSpan="2">
                  <a:txBody>
                    <a:bodyPr/>
                    <a:lstStyle/>
                    <a:p>
                      <a:pPr algn="ctr" fontAlgn="ctr"/>
                      <a:r>
                        <a:rPr lang="fr-FR" sz="1000" b="0" i="0" u="none" strike="noStrike">
                          <a:solidFill>
                            <a:srgbClr val="404040"/>
                          </a:solidFill>
                          <a:effectLst/>
                          <a:latin typeface="Arial"/>
                        </a:rPr>
                        <a:t>Foires &amp; Salons</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7DEE8"/>
                    </a:solidFill>
                  </a:tcPr>
                </a:tc>
                <a:tc>
                  <a:txBody>
                    <a:bodyPr/>
                    <a:lstStyle/>
                    <a:p>
                      <a:pPr algn="ctr" fontAlgn="ctr"/>
                      <a:r>
                        <a:rPr lang="fr-FR" sz="1000" b="0" i="0" u="none" strike="noStrike">
                          <a:solidFill>
                            <a:srgbClr val="404040"/>
                          </a:solidFill>
                          <a:effectLst/>
                          <a:latin typeface="Arial"/>
                        </a:rPr>
                        <a:t>2010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0" i="0" u="none" strike="noStrike">
                          <a:solidFill>
                            <a:srgbClr val="404040"/>
                          </a:solidFill>
                          <a:effectLst/>
                          <a:latin typeface="Arial"/>
                        </a:rPr>
                        <a:t>32</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116 525</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04040"/>
                          </a:solidFill>
                          <a:effectLst/>
                          <a:latin typeface="Arial"/>
                        </a:rPr>
                        <a:t>175</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5,5</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a:solidFill>
                            <a:srgbClr val="404040"/>
                          </a:solidFill>
                          <a:effectLst/>
                          <a:latin typeface="Arial"/>
                        </a:rPr>
                        <a:t>25</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93 697</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404040"/>
                          </a:solidFill>
                          <a:effectLst/>
                          <a:latin typeface="Arial"/>
                        </a:rPr>
                        <a:t>84</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3,4</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gridSpan="2">
                  <a:txBody>
                    <a:bodyPr/>
                    <a:lstStyle/>
                    <a:p>
                      <a:pPr algn="r" fontAlgn="ctr"/>
                      <a:r>
                        <a:rPr lang="fr-FR" sz="1000" b="1" i="0" u="none" strike="noStrike">
                          <a:solidFill>
                            <a:srgbClr val="FFFFFF"/>
                          </a:solidFill>
                          <a:effectLst/>
                          <a:latin typeface="Arial"/>
                        </a:rPr>
                        <a:t>Evolution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000" b="1" i="0" u="none" strike="noStrike">
                          <a:solidFill>
                            <a:srgbClr val="FFFFFF"/>
                          </a:solidFill>
                          <a:effectLst/>
                          <a:latin typeface="Arial"/>
                        </a:rPr>
                        <a:t>-7</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a:solidFill>
                            <a:srgbClr val="FFFFFF"/>
                          </a:solidFill>
                          <a:effectLst/>
                          <a:latin typeface="Arial"/>
                        </a:rPr>
                        <a:t>-22 828</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a:solidFill>
                            <a:srgbClr val="FFFFFF"/>
                          </a:solidFill>
                          <a:effectLst/>
                          <a:latin typeface="Arial"/>
                        </a:rPr>
                        <a:t>-91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a:solidFill>
                            <a:srgbClr val="FFFFFF"/>
                          </a:solidFill>
                          <a:effectLst/>
                          <a:latin typeface="Arial"/>
                        </a:rPr>
                        <a:t>-2,1</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824">
                <a:tc gridSpan="2">
                  <a:txBody>
                    <a:bodyPr/>
                    <a:lstStyle/>
                    <a:p>
                      <a:pPr algn="r" fontAlgn="ctr"/>
                      <a:r>
                        <a:rPr lang="fr-FR" sz="1000" b="0" i="1" u="none" strike="noStrike" dirty="0">
                          <a:solidFill>
                            <a:srgbClr val="FFFFFF"/>
                          </a:solidFill>
                          <a:effectLst/>
                          <a:latin typeface="Arial"/>
                        </a:rPr>
                        <a:t>Variation en %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endParaRPr lang="fr-FR" sz="1000" b="0" i="1"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1" u="none" strike="noStrike" dirty="0">
                          <a:solidFill>
                            <a:srgbClr val="FFFFFF"/>
                          </a:solidFill>
                          <a:effectLst/>
                          <a:latin typeface="Arial"/>
                        </a:rPr>
                        <a:t>-19,6%</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endParaRPr lang="fr-FR" sz="1000" b="0" i="1"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endParaRPr lang="fr-FR" sz="1000" b="0" i="1" u="none" strike="noStrike" dirty="0">
                        <a:solidFill>
                          <a:srgbClr val="FFFFFF"/>
                        </a:solidFill>
                        <a:effectLst/>
                        <a:latin typeface="Arial"/>
                      </a:endParaRP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824">
                <a:tc rowSpan="2">
                  <a:txBody>
                    <a:bodyPr/>
                    <a:lstStyle/>
                    <a:p>
                      <a:pPr algn="ctr" fontAlgn="ctr"/>
                      <a:r>
                        <a:rPr lang="fr-FR" sz="1000" b="0" i="0" u="none" strike="noStrike">
                          <a:solidFill>
                            <a:srgbClr val="404040"/>
                          </a:solidFill>
                          <a:effectLst/>
                          <a:latin typeface="Arial"/>
                        </a:rPr>
                        <a:t>Réunions &amp; Congrès</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2010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0" i="0" u="none" strike="noStrike">
                          <a:solidFill>
                            <a:srgbClr val="404040"/>
                          </a:solidFill>
                          <a:effectLst/>
                          <a:latin typeface="Arial"/>
                        </a:rPr>
                        <a:t>9</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9 850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04040"/>
                          </a:solidFill>
                          <a:effectLst/>
                          <a:latin typeface="Arial"/>
                        </a:rPr>
                        <a:t>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1,2</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a:solidFill>
                            <a:srgbClr val="404040"/>
                          </a:solidFill>
                          <a:effectLst/>
                          <a:latin typeface="Arial"/>
                        </a:rPr>
                        <a:t>19</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20 825</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404040"/>
                          </a:solidFill>
                          <a:effectLst/>
                          <a:latin typeface="Arial"/>
                        </a:rPr>
                        <a:t>31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1,6</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gridSpan="2">
                  <a:txBody>
                    <a:bodyPr/>
                    <a:lstStyle/>
                    <a:p>
                      <a:pPr algn="r" fontAlgn="ctr"/>
                      <a:r>
                        <a:rPr lang="fr-FR" sz="1000" b="1" i="0" u="none" strike="noStrike">
                          <a:solidFill>
                            <a:srgbClr val="FFFFFF"/>
                          </a:solidFill>
                          <a:effectLst/>
                          <a:latin typeface="Arial"/>
                        </a:rPr>
                        <a:t>Evolution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000" b="1" i="0" u="none" strike="noStrike" dirty="0" smtClean="0">
                          <a:solidFill>
                            <a:srgbClr val="FFFFFF"/>
                          </a:solidFill>
                          <a:effectLst/>
                          <a:latin typeface="Arial"/>
                        </a:rPr>
                        <a:t>+10</a:t>
                      </a:r>
                      <a:endParaRPr lang="fr-FR" sz="1000" b="1" i="0"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+10 </a:t>
                      </a:r>
                      <a:r>
                        <a:rPr lang="fr-FR" sz="1000" b="1" i="0" u="none" strike="noStrike" dirty="0">
                          <a:solidFill>
                            <a:srgbClr val="FFFFFF"/>
                          </a:solidFill>
                          <a:effectLst/>
                          <a:latin typeface="Arial"/>
                        </a:rPr>
                        <a:t>975</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+20</a:t>
                      </a:r>
                      <a:endParaRPr lang="fr-FR" sz="1000" b="1" i="0"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+0,4</a:t>
                      </a:r>
                      <a:endParaRPr lang="fr-FR" sz="1000" b="1" i="0" u="none" strike="noStrike" dirty="0">
                        <a:solidFill>
                          <a:srgbClr val="FFFFFF"/>
                        </a:solidFill>
                        <a:effectLst/>
                        <a:latin typeface="Arial"/>
                      </a:endParaRP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824">
                <a:tc gridSpan="2">
                  <a:txBody>
                    <a:bodyPr/>
                    <a:lstStyle/>
                    <a:p>
                      <a:pPr algn="r" fontAlgn="ctr"/>
                      <a:r>
                        <a:rPr lang="fr-FR" sz="1000" b="0" i="0" u="none" strike="noStrike">
                          <a:solidFill>
                            <a:srgbClr val="FFFFFF"/>
                          </a:solidFill>
                          <a:effectLst/>
                          <a:latin typeface="Arial"/>
                        </a:rPr>
                        <a:t>Variation en %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endParaRPr lang="fr-FR" sz="1000" b="0" i="0"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0" u="none" strike="noStrike" dirty="0">
                          <a:solidFill>
                            <a:srgbClr val="FFFFFF"/>
                          </a:solidFill>
                          <a:effectLst/>
                          <a:latin typeface="Arial"/>
                        </a:rPr>
                        <a:t>111,4%</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endParaRPr lang="fr-FR" sz="1000" b="0" i="0"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endParaRPr lang="fr-FR" sz="1000" b="0" i="0" u="none" strike="noStrike" dirty="0">
                        <a:solidFill>
                          <a:srgbClr val="FFFFFF"/>
                        </a:solidFill>
                        <a:effectLst/>
                        <a:latin typeface="Arial"/>
                      </a:endParaRP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824">
                <a:tc rowSpan="2">
                  <a:txBody>
                    <a:bodyPr/>
                    <a:lstStyle/>
                    <a:p>
                      <a:pPr algn="ctr" fontAlgn="ctr"/>
                      <a:r>
                        <a:rPr lang="fr-FR" sz="1000" b="0" i="0" u="none" strike="noStrike" dirty="0" smtClean="0">
                          <a:solidFill>
                            <a:srgbClr val="404040"/>
                          </a:solidFill>
                          <a:effectLst/>
                          <a:latin typeface="Arial"/>
                        </a:rPr>
                        <a:t>TOTAL</a:t>
                      </a:r>
                      <a:endParaRPr lang="fr-FR" sz="1000" b="0" i="0" u="none" strike="noStrike" dirty="0">
                        <a:solidFill>
                          <a:srgbClr val="404040"/>
                        </a:solidFill>
                        <a:effectLst/>
                        <a:latin typeface="Arial"/>
                      </a:endParaRP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2010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0" i="0" u="none" strike="noStrike">
                          <a:solidFill>
                            <a:srgbClr val="404040"/>
                          </a:solidFill>
                          <a:effectLst/>
                          <a:latin typeface="Arial"/>
                        </a:rPr>
                        <a:t>41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dirty="0">
                          <a:solidFill>
                            <a:srgbClr val="404040"/>
                          </a:solidFill>
                          <a:effectLst/>
                          <a:latin typeface="Arial"/>
                        </a:rPr>
                        <a:t>126 375</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04040"/>
                          </a:solidFill>
                          <a:effectLst/>
                          <a:latin typeface="Arial"/>
                        </a:rPr>
                        <a:t>186</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dirty="0">
                          <a:solidFill>
                            <a:srgbClr val="404040"/>
                          </a:solidFill>
                          <a:effectLst/>
                          <a:latin typeface="Arial"/>
                        </a:rPr>
                        <a:t>4,5</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a:solidFill>
                            <a:srgbClr val="404040"/>
                          </a:solidFill>
                          <a:effectLst/>
                          <a:latin typeface="Arial"/>
                        </a:rPr>
                        <a:t>44</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114 522</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404040"/>
                          </a:solidFill>
                          <a:effectLst/>
                          <a:latin typeface="Arial"/>
                        </a:rPr>
                        <a:t>115</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2,6</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gridSpan="2">
                  <a:txBody>
                    <a:bodyPr/>
                    <a:lstStyle/>
                    <a:p>
                      <a:pPr algn="r" fontAlgn="ctr"/>
                      <a:r>
                        <a:rPr lang="fr-FR" sz="1000" b="1" i="0" u="none" strike="noStrike">
                          <a:solidFill>
                            <a:srgbClr val="FFFFFF"/>
                          </a:solidFill>
                          <a:effectLst/>
                          <a:latin typeface="Arial"/>
                        </a:rPr>
                        <a:t>Evolution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hMerge="1">
                  <a:txBody>
                    <a:bodyPr/>
                    <a:lstStyle/>
                    <a:p>
                      <a:endParaRPr lang="fr-FR"/>
                    </a:p>
                  </a:txBody>
                  <a:tcPr/>
                </a:tc>
                <a:tc>
                  <a:txBody>
                    <a:bodyPr/>
                    <a:lstStyle/>
                    <a:p>
                      <a:pPr algn="ctr" fontAlgn="ctr"/>
                      <a:r>
                        <a:rPr lang="fr-FR" sz="1000" b="1" i="0" u="none" strike="noStrike" dirty="0" smtClean="0">
                          <a:solidFill>
                            <a:srgbClr val="FFFFFF"/>
                          </a:solidFill>
                          <a:effectLst/>
                          <a:latin typeface="Arial"/>
                        </a:rPr>
                        <a:t>+3</a:t>
                      </a:r>
                      <a:endParaRPr lang="fr-FR" sz="1000" b="1" i="0"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a:solidFill>
                            <a:srgbClr val="FFFFFF"/>
                          </a:solidFill>
                          <a:effectLst/>
                          <a:latin typeface="Arial"/>
                        </a:rPr>
                        <a:t>-11 853</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a:solidFill>
                            <a:srgbClr val="FFFFFF"/>
                          </a:solidFill>
                          <a:effectLst/>
                          <a:latin typeface="Arial"/>
                        </a:rPr>
                        <a:t>-71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a:solidFill>
                            <a:srgbClr val="FFFFFF"/>
                          </a:solidFill>
                          <a:effectLst/>
                          <a:latin typeface="Arial"/>
                        </a:rPr>
                        <a:t>-1,9</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04824">
                <a:tc gridSpan="2">
                  <a:txBody>
                    <a:bodyPr/>
                    <a:lstStyle/>
                    <a:p>
                      <a:pPr algn="r" fontAlgn="ctr"/>
                      <a:r>
                        <a:rPr lang="fr-FR" sz="1000" b="0" i="1" u="none" strike="noStrike">
                          <a:solidFill>
                            <a:srgbClr val="FFFFFF"/>
                          </a:solidFill>
                          <a:effectLst/>
                          <a:latin typeface="Arial"/>
                        </a:rPr>
                        <a:t>Variation en %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endParaRPr lang="fr-FR" sz="1000" b="0" i="1"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1" u="none" strike="noStrike" dirty="0">
                          <a:solidFill>
                            <a:srgbClr val="FFFFFF"/>
                          </a:solidFill>
                          <a:effectLst/>
                          <a:latin typeface="Arial"/>
                        </a:rPr>
                        <a:t>-9,4%</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endParaRPr lang="fr-FR" sz="1000" b="0" i="1" u="none" strike="noStrike" dirty="0">
                        <a:solidFill>
                          <a:srgbClr val="FFFFFF"/>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endParaRPr lang="fr-FR" sz="1000" b="0" i="1" u="none" strike="noStrike" dirty="0">
                        <a:solidFill>
                          <a:srgbClr val="FFFFFF"/>
                        </a:solidFill>
                        <a:effectLst/>
                        <a:latin typeface="Arial"/>
                      </a:endParaRP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04824">
                <a:tc rowSpan="2">
                  <a:txBody>
                    <a:bodyPr/>
                    <a:lstStyle/>
                    <a:p>
                      <a:pPr algn="ctr" fontAlgn="ctr"/>
                      <a:r>
                        <a:rPr lang="fr-FR" sz="1000" b="0" i="0" u="none" strike="noStrike">
                          <a:solidFill>
                            <a:srgbClr val="404040"/>
                          </a:solidFill>
                          <a:effectLst/>
                          <a:latin typeface="Arial"/>
                        </a:rPr>
                        <a:t>Hors MICE</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c>
                  <a:txBody>
                    <a:bodyPr/>
                    <a:lstStyle/>
                    <a:p>
                      <a:pPr algn="ctr" fontAlgn="ctr"/>
                      <a:r>
                        <a:rPr lang="fr-FR" sz="1000" b="0" i="0" u="none" strike="noStrike">
                          <a:solidFill>
                            <a:srgbClr val="404040"/>
                          </a:solidFill>
                          <a:effectLst/>
                          <a:latin typeface="Arial"/>
                        </a:rPr>
                        <a:t>2010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0" i="0" u="none" strike="noStrike">
                          <a:solidFill>
                            <a:srgbClr val="404040"/>
                          </a:solidFill>
                          <a:effectLst/>
                          <a:latin typeface="Arial"/>
                        </a:rPr>
                        <a:t>76</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119 169</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04040"/>
                          </a:solidFill>
                          <a:effectLst/>
                          <a:latin typeface="Arial"/>
                        </a:rPr>
                        <a:t>155</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2,0</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a:solidFill>
                            <a:srgbClr val="404040"/>
                          </a:solidFill>
                          <a:effectLst/>
                          <a:latin typeface="Arial"/>
                        </a:rPr>
                        <a:t>77</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130 053</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404040"/>
                          </a:solidFill>
                          <a:effectLst/>
                          <a:latin typeface="Arial"/>
                        </a:rPr>
                        <a:t>161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2,1</a:t>
                      </a: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gridSpan="2">
                  <a:txBody>
                    <a:bodyPr/>
                    <a:lstStyle/>
                    <a:p>
                      <a:pPr algn="r" fontAlgn="ctr"/>
                      <a:r>
                        <a:rPr lang="fr-FR" sz="1000" b="1" i="0" u="none" strike="noStrike">
                          <a:solidFill>
                            <a:srgbClr val="404040"/>
                          </a:solidFill>
                          <a:effectLst/>
                          <a:latin typeface="Arial"/>
                        </a:rPr>
                        <a:t>Evolution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c hMerge="1">
                  <a:txBody>
                    <a:bodyPr/>
                    <a:lstStyle/>
                    <a:p>
                      <a:endParaRPr lang="fr-FR"/>
                    </a:p>
                  </a:txBody>
                  <a:tcPr/>
                </a:tc>
                <a:tc>
                  <a:txBody>
                    <a:bodyPr/>
                    <a:lstStyle/>
                    <a:p>
                      <a:pPr algn="ctr" fontAlgn="ctr"/>
                      <a:r>
                        <a:rPr lang="fr-FR" sz="1000" b="1" i="0" u="none" strike="noStrike" dirty="0" smtClean="0">
                          <a:solidFill>
                            <a:srgbClr val="404040"/>
                          </a:solidFill>
                          <a:effectLst/>
                          <a:latin typeface="Arial"/>
                        </a:rPr>
                        <a:t>+1</a:t>
                      </a:r>
                      <a:endParaRPr lang="fr-FR" sz="1000" b="1" i="0" u="none" strike="noStrike" dirty="0">
                        <a:solidFill>
                          <a:srgbClr val="404040"/>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c>
                  <a:txBody>
                    <a:bodyPr/>
                    <a:lstStyle/>
                    <a:p>
                      <a:pPr algn="ctr" fontAlgn="ctr"/>
                      <a:r>
                        <a:rPr lang="fr-FR" sz="1000" b="1" i="0" u="none" strike="noStrike" dirty="0" smtClean="0">
                          <a:solidFill>
                            <a:srgbClr val="404040"/>
                          </a:solidFill>
                          <a:effectLst/>
                          <a:latin typeface="Arial"/>
                        </a:rPr>
                        <a:t>+10 </a:t>
                      </a:r>
                      <a:r>
                        <a:rPr lang="fr-FR" sz="1000" b="1" i="0" u="none" strike="noStrike" dirty="0">
                          <a:solidFill>
                            <a:srgbClr val="404040"/>
                          </a:solidFill>
                          <a:effectLst/>
                          <a:latin typeface="Arial"/>
                        </a:rPr>
                        <a:t>884</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c>
                  <a:txBody>
                    <a:bodyPr/>
                    <a:lstStyle/>
                    <a:p>
                      <a:pPr algn="ctr" fontAlgn="ctr"/>
                      <a:r>
                        <a:rPr lang="fr-FR" sz="1000" b="1" i="0" u="none" strike="noStrike" dirty="0" smtClean="0">
                          <a:solidFill>
                            <a:srgbClr val="404040"/>
                          </a:solidFill>
                          <a:effectLst/>
                          <a:latin typeface="Arial"/>
                        </a:rPr>
                        <a:t>+6</a:t>
                      </a:r>
                      <a:endParaRPr lang="fr-FR" sz="1000" b="1" i="0" u="none" strike="noStrike" dirty="0">
                        <a:solidFill>
                          <a:srgbClr val="404040"/>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c>
                  <a:txBody>
                    <a:bodyPr/>
                    <a:lstStyle/>
                    <a:p>
                      <a:pPr algn="ctr" fontAlgn="ctr"/>
                      <a:r>
                        <a:rPr lang="fr-FR" sz="1000" b="1" i="0" u="none" strike="noStrike" dirty="0" smtClean="0">
                          <a:solidFill>
                            <a:srgbClr val="404040"/>
                          </a:solidFill>
                          <a:effectLst/>
                          <a:latin typeface="Arial"/>
                        </a:rPr>
                        <a:t>+0,1</a:t>
                      </a:r>
                      <a:endParaRPr lang="fr-FR" sz="1000" b="1" i="0" u="none" strike="noStrike" dirty="0">
                        <a:solidFill>
                          <a:srgbClr val="404040"/>
                        </a:solidFill>
                        <a:effectLst/>
                        <a:latin typeface="Arial"/>
                      </a:endParaRP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r>
              <a:tr h="188788">
                <a:tc gridSpan="2">
                  <a:txBody>
                    <a:bodyPr/>
                    <a:lstStyle/>
                    <a:p>
                      <a:pPr algn="r" fontAlgn="ctr"/>
                      <a:r>
                        <a:rPr lang="fr-FR" sz="1000" b="0" i="1" u="none" strike="noStrike" dirty="0">
                          <a:solidFill>
                            <a:srgbClr val="404040"/>
                          </a:solidFill>
                          <a:effectLst/>
                          <a:latin typeface="Arial"/>
                        </a:rPr>
                        <a:t>Variation en %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hMerge="1">
                  <a:txBody>
                    <a:bodyPr/>
                    <a:lstStyle/>
                    <a:p>
                      <a:endParaRPr lang="fr-FR"/>
                    </a:p>
                  </a:txBody>
                  <a:tcPr/>
                </a:tc>
                <a:tc>
                  <a:txBody>
                    <a:bodyPr/>
                    <a:lstStyle/>
                    <a:p>
                      <a:pPr algn="ctr" fontAlgn="ctr"/>
                      <a:endParaRPr lang="fr-FR" sz="1000" b="0" i="1" u="none" strike="noStrike" dirty="0">
                        <a:solidFill>
                          <a:srgbClr val="404040"/>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a:txBody>
                    <a:bodyPr/>
                    <a:lstStyle/>
                    <a:p>
                      <a:pPr algn="ctr" fontAlgn="ctr"/>
                      <a:r>
                        <a:rPr lang="fr-FR" sz="1000" b="0" i="1" u="none" strike="noStrike" dirty="0">
                          <a:solidFill>
                            <a:srgbClr val="404040"/>
                          </a:solidFill>
                          <a:effectLst/>
                          <a:latin typeface="Arial"/>
                        </a:rPr>
                        <a:t>9,1%</a:t>
                      </a:r>
                    </a:p>
                  </a:txBody>
                  <a:tcPr marL="7064" marR="7064" marT="7064"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a:txBody>
                    <a:bodyPr/>
                    <a:lstStyle/>
                    <a:p>
                      <a:pPr algn="ctr" fontAlgn="ctr"/>
                      <a:endParaRPr lang="fr-FR" sz="1000" b="0" i="1" u="none" strike="noStrike" dirty="0">
                        <a:solidFill>
                          <a:srgbClr val="404040"/>
                        </a:solidFill>
                        <a:effectLst/>
                        <a:latin typeface="Arial"/>
                      </a:endParaRPr>
                    </a:p>
                  </a:txBody>
                  <a:tcPr marL="7064" marR="7064" marT="7064"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a:txBody>
                    <a:bodyPr/>
                    <a:lstStyle/>
                    <a:p>
                      <a:pPr algn="ctr" fontAlgn="ctr"/>
                      <a:endParaRPr lang="fr-FR" sz="1000" b="0" i="1" u="none" strike="noStrike" dirty="0">
                        <a:solidFill>
                          <a:srgbClr val="404040"/>
                        </a:solidFill>
                        <a:effectLst/>
                        <a:latin typeface="Arial"/>
                      </a:endParaRPr>
                    </a:p>
                  </a:txBody>
                  <a:tcPr marL="7064" marR="7064" marT="7064"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r>
            </a:tbl>
          </a:graphicData>
        </a:graphic>
      </p:graphicFrame>
      <p:sp>
        <p:nvSpPr>
          <p:cNvPr id="6" name="ZoneTexte 5"/>
          <p:cNvSpPr txBox="1"/>
          <p:nvPr/>
        </p:nvSpPr>
        <p:spPr>
          <a:xfrm>
            <a:off x="301752" y="4908521"/>
            <a:ext cx="8677656" cy="1831271"/>
          </a:xfrm>
          <a:prstGeom prst="rect">
            <a:avLst/>
          </a:prstGeom>
          <a:noFill/>
        </p:spPr>
        <p:txBody>
          <a:bodyPr wrap="square" rtlCol="0">
            <a:spAutoFit/>
          </a:bodyPr>
          <a:lstStyle/>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Double Mixte a </a:t>
            </a:r>
            <a:r>
              <a:rPr lang="fr-FR" sz="1400" dirty="0">
                <a:solidFill>
                  <a:srgbClr val="4D4D4D"/>
                </a:solidFill>
                <a:latin typeface="Arial" pitchFamily="34" charset="0"/>
                <a:cs typeface="Arial" pitchFamily="34" charset="0"/>
              </a:rPr>
              <a:t>accueilli</a:t>
            </a:r>
            <a:r>
              <a:rPr lang="fr-FR" sz="1400" b="1" dirty="0">
                <a:solidFill>
                  <a:srgbClr val="0092BB"/>
                </a:solidFill>
                <a:latin typeface="Arial" pitchFamily="34" charset="0"/>
                <a:cs typeface="Arial" pitchFamily="34" charset="0"/>
              </a:rPr>
              <a:t> </a:t>
            </a:r>
            <a:r>
              <a:rPr lang="fr-FR" sz="1400" b="1" dirty="0" smtClean="0">
                <a:solidFill>
                  <a:srgbClr val="00A6C8"/>
                </a:solidFill>
                <a:latin typeface="Arial" pitchFamily="34" charset="0"/>
                <a:cs typeface="Arial" pitchFamily="34" charset="0"/>
              </a:rPr>
              <a:t>3 </a:t>
            </a:r>
            <a:r>
              <a:rPr lang="fr-FR" sz="1400" b="1" dirty="0">
                <a:solidFill>
                  <a:srgbClr val="00A6C8"/>
                </a:solidFill>
                <a:latin typeface="Arial" pitchFamily="34" charset="0"/>
                <a:cs typeface="Arial" pitchFamily="34" charset="0"/>
              </a:rPr>
              <a:t>manifestations supplémentaires </a:t>
            </a:r>
            <a:r>
              <a:rPr lang="fr-FR" sz="1400" dirty="0" smtClean="0">
                <a:solidFill>
                  <a:srgbClr val="4D4D4D"/>
                </a:solidFill>
                <a:latin typeface="Arial" pitchFamily="34" charset="0"/>
                <a:cs typeface="Arial" pitchFamily="34" charset="0"/>
              </a:rPr>
              <a:t>mais </a:t>
            </a:r>
            <a:r>
              <a:rPr lang="fr-FR" sz="1400" b="1" dirty="0" smtClean="0">
                <a:solidFill>
                  <a:srgbClr val="00A6C8"/>
                </a:solidFill>
                <a:latin typeface="Arial" pitchFamily="34" charset="0"/>
                <a:cs typeface="Arial" pitchFamily="34" charset="0"/>
              </a:rPr>
              <a:t>11 853 </a:t>
            </a:r>
            <a:r>
              <a:rPr lang="fr-FR" sz="1400" b="1" dirty="0">
                <a:solidFill>
                  <a:srgbClr val="00A6C8"/>
                </a:solidFill>
                <a:latin typeface="Arial" pitchFamily="34" charset="0"/>
                <a:cs typeface="Arial" pitchFamily="34" charset="0"/>
              </a:rPr>
              <a:t>journées-participants </a:t>
            </a:r>
            <a:r>
              <a:rPr lang="fr-FR" sz="1400" b="1" dirty="0" smtClean="0">
                <a:solidFill>
                  <a:srgbClr val="00A6C8"/>
                </a:solidFill>
                <a:latin typeface="Arial" pitchFamily="34" charset="0"/>
                <a:cs typeface="Arial" pitchFamily="34" charset="0"/>
              </a:rPr>
              <a:t>en moins </a:t>
            </a:r>
            <a:r>
              <a:rPr lang="fr-FR" sz="1400" dirty="0">
                <a:solidFill>
                  <a:srgbClr val="4D4D4D"/>
                </a:solidFill>
                <a:latin typeface="Arial" pitchFamily="34" charset="0"/>
                <a:cs typeface="Arial" pitchFamily="34" charset="0"/>
              </a:rPr>
              <a:t>en 2011. </a:t>
            </a:r>
          </a:p>
          <a:p>
            <a:pPr marL="176400" indent="-176400" algn="just">
              <a:spcBef>
                <a:spcPts val="300"/>
              </a:spcBef>
              <a:spcAft>
                <a:spcPts val="300"/>
              </a:spcAft>
              <a:buClr>
                <a:srgbClr val="00A6C8"/>
              </a:buClr>
              <a:buFont typeface="Arial" pitchFamily="34" charset="0"/>
              <a:buChar char="•"/>
            </a:pPr>
            <a:r>
              <a:rPr lang="fr-FR" sz="1400" dirty="0">
                <a:solidFill>
                  <a:srgbClr val="4D4D4D"/>
                </a:solidFill>
                <a:latin typeface="Arial" pitchFamily="34" charset="0"/>
                <a:cs typeface="Arial" pitchFamily="34" charset="0"/>
              </a:rPr>
              <a:t>Cela représente </a:t>
            </a:r>
            <a:r>
              <a:rPr lang="fr-FR" sz="1400" dirty="0" smtClean="0">
                <a:solidFill>
                  <a:srgbClr val="4D4D4D"/>
                </a:solidFill>
                <a:latin typeface="Arial" pitchFamily="34" charset="0"/>
                <a:cs typeface="Arial" pitchFamily="34" charset="0"/>
              </a:rPr>
              <a:t>une baisse de </a:t>
            </a:r>
            <a:r>
              <a:rPr lang="fr-FR" sz="1400" b="1" dirty="0" smtClean="0">
                <a:solidFill>
                  <a:srgbClr val="FF0000"/>
                </a:solidFill>
                <a:latin typeface="Arial" pitchFamily="34" charset="0"/>
                <a:cs typeface="Arial" pitchFamily="34" charset="0"/>
              </a:rPr>
              <a:t>-9,4%</a:t>
            </a:r>
            <a:r>
              <a:rPr lang="fr-FR" sz="1400" dirty="0" smtClean="0">
                <a:solidFill>
                  <a:srgbClr val="4D4D4D"/>
                </a:solidFill>
                <a:latin typeface="Arial" pitchFamily="34" charset="0"/>
                <a:cs typeface="Arial" pitchFamily="34" charset="0"/>
              </a:rPr>
              <a:t> </a:t>
            </a:r>
            <a:r>
              <a:rPr lang="fr-FR" sz="1400" dirty="0">
                <a:solidFill>
                  <a:srgbClr val="4D4D4D"/>
                </a:solidFill>
                <a:latin typeface="Arial" pitchFamily="34" charset="0"/>
                <a:cs typeface="Arial" pitchFamily="34" charset="0"/>
              </a:rPr>
              <a:t>des journées-</a:t>
            </a:r>
            <a:r>
              <a:rPr lang="fr-FR" sz="1400" dirty="0" smtClean="0">
                <a:solidFill>
                  <a:srgbClr val="4D4D4D"/>
                </a:solidFill>
                <a:latin typeface="Arial" pitchFamily="34" charset="0"/>
                <a:cs typeface="Arial" pitchFamily="34" charset="0"/>
              </a:rPr>
              <a:t>participants MICE </a:t>
            </a:r>
            <a:r>
              <a:rPr lang="fr-FR" sz="1400" dirty="0">
                <a:solidFill>
                  <a:srgbClr val="4D4D4D"/>
                </a:solidFill>
                <a:latin typeface="Arial" pitchFamily="34" charset="0"/>
                <a:cs typeface="Arial" pitchFamily="34" charset="0"/>
              </a:rPr>
              <a:t>entre 2010 et 2011.</a:t>
            </a:r>
          </a:p>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Le repli des journées-participants MICE est principalement dû à la </a:t>
            </a:r>
            <a:r>
              <a:rPr lang="fr-FR" sz="1400" dirty="0">
                <a:solidFill>
                  <a:srgbClr val="4D4D4D"/>
                </a:solidFill>
                <a:latin typeface="Arial" pitchFamily="34" charset="0"/>
                <a:cs typeface="Arial" pitchFamily="34" charset="0"/>
              </a:rPr>
              <a:t>baisse d’activité dans le segment Foires &amp; </a:t>
            </a:r>
            <a:r>
              <a:rPr lang="fr-FR" sz="1400" dirty="0" smtClean="0">
                <a:solidFill>
                  <a:srgbClr val="4D4D4D"/>
                </a:solidFill>
                <a:latin typeface="Arial" pitchFamily="34" charset="0"/>
                <a:cs typeface="Arial" pitchFamily="34" charset="0"/>
              </a:rPr>
              <a:t>Salons (-19,6%). Plus </a:t>
            </a:r>
            <a:r>
              <a:rPr lang="fr-FR" sz="1400" dirty="0">
                <a:solidFill>
                  <a:srgbClr val="4D4D4D"/>
                </a:solidFill>
                <a:latin typeface="Arial" pitchFamily="34" charset="0"/>
                <a:cs typeface="Arial" pitchFamily="34" charset="0"/>
              </a:rPr>
              <a:t>en détail, c’est </a:t>
            </a:r>
            <a:r>
              <a:rPr lang="fr-FR" sz="1400" b="1" dirty="0" smtClean="0">
                <a:solidFill>
                  <a:srgbClr val="00A6C8"/>
                </a:solidFill>
                <a:latin typeface="Arial" pitchFamily="34" charset="0"/>
                <a:cs typeface="Arial" pitchFamily="34" charset="0"/>
              </a:rPr>
              <a:t>la baisse des salons </a:t>
            </a:r>
            <a:r>
              <a:rPr lang="fr-FR" sz="1400" b="1" dirty="0">
                <a:solidFill>
                  <a:srgbClr val="00A6C8"/>
                </a:solidFill>
                <a:latin typeface="Arial" pitchFamily="34" charset="0"/>
                <a:cs typeface="Arial" pitchFamily="34" charset="0"/>
              </a:rPr>
              <a:t>grand publics </a:t>
            </a:r>
            <a:r>
              <a:rPr lang="fr-FR" sz="1400" dirty="0" smtClean="0">
                <a:solidFill>
                  <a:srgbClr val="4D4D4D"/>
                </a:solidFill>
                <a:latin typeface="Arial" pitchFamily="34" charset="0"/>
                <a:cs typeface="Arial" pitchFamily="34" charset="0"/>
              </a:rPr>
              <a:t>qui </a:t>
            </a:r>
            <a:r>
              <a:rPr lang="fr-FR" sz="1400" dirty="0">
                <a:solidFill>
                  <a:srgbClr val="4D4D4D"/>
                </a:solidFill>
                <a:latin typeface="Arial" pitchFamily="34" charset="0"/>
                <a:cs typeface="Arial" pitchFamily="34" charset="0"/>
              </a:rPr>
              <a:t>a pénalisé la fréquentation </a:t>
            </a:r>
            <a:r>
              <a:rPr lang="fr-FR" sz="1400" dirty="0" smtClean="0">
                <a:solidFill>
                  <a:srgbClr val="4D4D4D"/>
                </a:solidFill>
                <a:latin typeface="Arial" pitchFamily="34" charset="0"/>
                <a:cs typeface="Arial" pitchFamily="34" charset="0"/>
              </a:rPr>
              <a:t>MICE </a:t>
            </a:r>
            <a:r>
              <a:rPr lang="fr-FR" sz="1400" dirty="0">
                <a:solidFill>
                  <a:srgbClr val="4D4D4D"/>
                </a:solidFill>
                <a:latin typeface="Arial" pitchFamily="34" charset="0"/>
                <a:cs typeface="Arial" pitchFamily="34" charset="0"/>
              </a:rPr>
              <a:t>du site, tandis que tous les autres segments ont connu une évolution positive</a:t>
            </a:r>
            <a:r>
              <a:rPr lang="fr-FR" sz="1400" dirty="0" smtClean="0">
                <a:solidFill>
                  <a:srgbClr val="4D4D4D"/>
                </a:solidFill>
                <a:latin typeface="Arial" pitchFamily="34" charset="0"/>
                <a:cs typeface="Arial" pitchFamily="34" charset="0"/>
              </a:rPr>
              <a:t>.</a:t>
            </a:r>
          </a:p>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Le hors MICE a crû (+9,1%), compensant </a:t>
            </a:r>
            <a:r>
              <a:rPr lang="fr-FR" sz="1400" dirty="0">
                <a:solidFill>
                  <a:srgbClr val="4D4D4D"/>
                </a:solidFill>
                <a:latin typeface="Arial" pitchFamily="34" charset="0"/>
                <a:cs typeface="Arial" pitchFamily="34" charset="0"/>
              </a:rPr>
              <a:t> </a:t>
            </a:r>
            <a:r>
              <a:rPr lang="fr-FR" sz="1400" dirty="0" smtClean="0">
                <a:solidFill>
                  <a:srgbClr val="4D4D4D"/>
                </a:solidFill>
                <a:latin typeface="Arial" pitchFamily="34" charset="0"/>
                <a:cs typeface="Arial" pitchFamily="34" charset="0"/>
              </a:rPr>
              <a:t>quasiment la baisse de journées-participants MICE.</a:t>
            </a:r>
            <a:endParaRPr lang="fr-FR" sz="1400" dirty="0">
              <a:solidFill>
                <a:srgbClr val="4D4D4D"/>
              </a:solidFill>
              <a:latin typeface="Arial" pitchFamily="34" charset="0"/>
              <a:cs typeface="Arial" pitchFamily="34" charset="0"/>
            </a:endParaRPr>
          </a:p>
        </p:txBody>
      </p:sp>
    </p:spTree>
    <p:extLst>
      <p:ext uri="{BB962C8B-B14F-4D97-AF65-F5344CB8AC3E}">
        <p14:creationId xmlns="" xmlns:p14="http://schemas.microsoft.com/office/powerpoint/2010/main" val="33465928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txBox="1">
            <a:spLocks/>
          </p:cNvSpPr>
          <p:nvPr/>
        </p:nvSpPr>
        <p:spPr bwMode="auto">
          <a:xfrm>
            <a:off x="1469877" y="-1"/>
            <a:ext cx="7280931"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lvl="0" indent="-571500" fontAlgn="auto">
              <a:spcAft>
                <a:spcPts val="0"/>
              </a:spcAft>
              <a:defRPr/>
            </a:pPr>
            <a:r>
              <a:rPr lang="fr-FR" sz="2600" b="1" dirty="0" smtClean="0">
                <a:solidFill>
                  <a:schemeClr val="bg1"/>
                </a:solidFill>
                <a:latin typeface="Arial" pitchFamily="34" charset="0"/>
                <a:ea typeface="+mj-ea"/>
                <a:cs typeface="Arial" pitchFamily="34" charset="0"/>
              </a:rPr>
              <a:t> Tony Garnier &amp; La Tête d’Or</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1" name="ZoneTexte 10"/>
          <p:cNvSpPr txBox="1"/>
          <p:nvPr/>
        </p:nvSpPr>
        <p:spPr>
          <a:xfrm>
            <a:off x="210312" y="3246120"/>
            <a:ext cx="8494776" cy="307777"/>
          </a:xfrm>
          <a:prstGeom prst="rect">
            <a:avLst/>
          </a:prstGeom>
          <a:noFill/>
        </p:spPr>
        <p:txBody>
          <a:bodyPr wrap="square" rtlCol="0">
            <a:spAutoFit/>
          </a:bodyPr>
          <a:lstStyle/>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Tony Garnier a accueilli en 2011 </a:t>
            </a:r>
            <a:r>
              <a:rPr lang="fr-FR" sz="1400" b="1" dirty="0" smtClean="0">
                <a:solidFill>
                  <a:srgbClr val="00A6C8"/>
                </a:solidFill>
                <a:latin typeface="Arial" pitchFamily="34" charset="0"/>
                <a:cs typeface="Arial" pitchFamily="34" charset="0"/>
              </a:rPr>
              <a:t>6 manifestations d’affaires </a:t>
            </a:r>
            <a:r>
              <a:rPr lang="fr-FR" sz="1400" dirty="0" smtClean="0">
                <a:solidFill>
                  <a:srgbClr val="4D4D4D"/>
                </a:solidFill>
                <a:latin typeface="Arial" pitchFamily="34" charset="0"/>
                <a:cs typeface="Arial" pitchFamily="34" charset="0"/>
              </a:rPr>
              <a:t>pour </a:t>
            </a:r>
            <a:r>
              <a:rPr lang="fr-FR" sz="1400" b="1" dirty="0" smtClean="0">
                <a:solidFill>
                  <a:srgbClr val="00A6C8"/>
                </a:solidFill>
                <a:latin typeface="Arial" pitchFamily="34" charset="0"/>
                <a:cs typeface="Arial" pitchFamily="34" charset="0"/>
              </a:rPr>
              <a:t>176 480 journées-participants </a:t>
            </a:r>
          </a:p>
        </p:txBody>
      </p:sp>
      <p:sp>
        <p:nvSpPr>
          <p:cNvPr id="13" name="Espace réservé du contenu 2"/>
          <p:cNvSpPr txBox="1">
            <a:spLocks/>
          </p:cNvSpPr>
          <p:nvPr/>
        </p:nvSpPr>
        <p:spPr bwMode="auto">
          <a:xfrm>
            <a:off x="309101" y="1166405"/>
            <a:ext cx="7243844" cy="3606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76213" marR="0" lvl="0" indent="-176213" algn="l" defTabSz="914400" rtl="0" eaLnBrk="1" fontAlgn="base" latinLnBrk="0" hangingPunct="1">
              <a:lnSpc>
                <a:spcPct val="100000"/>
              </a:lnSpc>
              <a:spcBef>
                <a:spcPct val="20000"/>
              </a:spcBef>
              <a:spcAft>
                <a:spcPct val="0"/>
              </a:spcAft>
              <a:buClr>
                <a:srgbClr val="00A6C8"/>
              </a:buClr>
              <a:buSzTx/>
              <a:buFont typeface="Wingdings" pitchFamily="2" charset="2"/>
              <a:buChar char="Ø"/>
              <a:tabLst/>
              <a:defRPr/>
            </a:pPr>
            <a:r>
              <a:rPr kumimoji="0" lang="fr-FR" sz="1400" b="1" i="0" u="none" strike="noStrike" kern="0" cap="none" spc="0" normalizeH="0" baseline="0" noProof="0" dirty="0" smtClean="0">
                <a:ln>
                  <a:noFill/>
                </a:ln>
                <a:solidFill>
                  <a:srgbClr val="4D4D4D"/>
                </a:solidFill>
                <a:effectLst/>
                <a:uLnTx/>
                <a:uFillTx/>
                <a:latin typeface="Arial" pitchFamily="34" charset="0"/>
                <a:ea typeface="+mn-ea"/>
                <a:cs typeface="Arial" pitchFamily="34" charset="0"/>
              </a:rPr>
              <a:t> Données de fréquentation de Tony Garnier</a:t>
            </a:r>
            <a:endParaRPr kumimoji="0" lang="fr-FR" sz="1400" b="0" i="0" u="none" strike="noStrike" kern="0" cap="none" spc="0" normalizeH="0" baseline="0" noProof="0" dirty="0" smtClean="0">
              <a:ln>
                <a:noFill/>
              </a:ln>
              <a:solidFill>
                <a:srgbClr val="4D4D4D"/>
              </a:solidFill>
              <a:effectLst/>
              <a:uLnTx/>
              <a:uFillTx/>
              <a:latin typeface="Arial" pitchFamily="34" charset="0"/>
              <a:cs typeface="Arial" pitchFamily="34" charset="0"/>
            </a:endParaRPr>
          </a:p>
          <a:p>
            <a:pPr marL="890588" marR="0" lvl="2" indent="-174625" algn="l" defTabSz="914400" rtl="0" eaLnBrk="1" fontAlgn="base" latinLnBrk="0" hangingPunct="1">
              <a:lnSpc>
                <a:spcPct val="100000"/>
              </a:lnSpc>
              <a:spcBef>
                <a:spcPct val="40000"/>
              </a:spcBef>
              <a:spcAft>
                <a:spcPct val="0"/>
              </a:spcAft>
              <a:buClr>
                <a:srgbClr val="0092BB"/>
              </a:buClr>
              <a:buSzTx/>
              <a:buFontTx/>
              <a:buNone/>
              <a:tabLst/>
              <a:defRPr/>
            </a:pPr>
            <a:endParaRPr kumimoji="0" lang="fr-FR" sz="1400" b="0" i="0" u="none" strike="noStrike" kern="0" cap="none" spc="0" normalizeH="0" baseline="0" noProof="0" dirty="0" smtClean="0">
              <a:ln>
                <a:noFill/>
              </a:ln>
              <a:solidFill>
                <a:schemeClr val="tx2"/>
              </a:solidFill>
              <a:effectLst/>
              <a:uLnTx/>
              <a:uFillTx/>
              <a:latin typeface="Arial" pitchFamily="34" charset="0"/>
              <a:cs typeface="Arial" pitchFamily="34" charset="0"/>
            </a:endParaRPr>
          </a:p>
          <a:p>
            <a:pPr marL="176213" marR="0" lvl="0" indent="-176213" algn="l" defTabSz="914400" rtl="0" eaLnBrk="1" fontAlgn="base" latinLnBrk="0" hangingPunct="1">
              <a:lnSpc>
                <a:spcPct val="100000"/>
              </a:lnSpc>
              <a:spcBef>
                <a:spcPct val="20000"/>
              </a:spcBef>
              <a:spcAft>
                <a:spcPct val="0"/>
              </a:spcAft>
              <a:buClr>
                <a:srgbClr val="5D004A"/>
              </a:buClr>
              <a:buSzTx/>
              <a:buFontTx/>
              <a:buNone/>
              <a:tabLst/>
              <a:defRPr/>
            </a:pPr>
            <a:endParaRPr kumimoji="0" lang="fr-FR" sz="1400" b="1" i="0" u="none" strike="noStrike" kern="0" cap="none" spc="0" normalizeH="0" baseline="0" noProof="0" dirty="0">
              <a:ln>
                <a:noFill/>
              </a:ln>
              <a:solidFill>
                <a:srgbClr val="4D4D4D"/>
              </a:solidFill>
              <a:effectLst/>
              <a:uLnTx/>
              <a:uFillTx/>
              <a:latin typeface="+mn-lt"/>
              <a:ea typeface="+mn-ea"/>
              <a:cs typeface="+mn-cs"/>
            </a:endParaRPr>
          </a:p>
        </p:txBody>
      </p:sp>
      <p:sp>
        <p:nvSpPr>
          <p:cNvPr id="15" name="ZoneTexte 14"/>
          <p:cNvSpPr txBox="1"/>
          <p:nvPr/>
        </p:nvSpPr>
        <p:spPr>
          <a:xfrm>
            <a:off x="219455" y="6182451"/>
            <a:ext cx="8503921" cy="461665"/>
          </a:xfrm>
          <a:prstGeom prst="rect">
            <a:avLst/>
          </a:prstGeom>
          <a:noFill/>
        </p:spPr>
        <p:txBody>
          <a:bodyPr wrap="square" rtlCol="0">
            <a:spAutoFit/>
          </a:bodyPr>
          <a:lstStyle/>
          <a:p>
            <a:pPr algn="just" defTabSz="0">
              <a:spcBef>
                <a:spcPts val="0"/>
              </a:spcBef>
              <a:spcAft>
                <a:spcPts val="0"/>
              </a:spcAft>
              <a:buClr>
                <a:srgbClr val="00A6C8"/>
              </a:buClr>
              <a:tabLst>
                <a:tab pos="0" algn="l"/>
              </a:tabLst>
            </a:pPr>
            <a:r>
              <a:rPr lang="fr-FR" sz="1200" i="1" dirty="0" smtClean="0">
                <a:solidFill>
                  <a:srgbClr val="4D4D4D"/>
                </a:solidFill>
                <a:latin typeface="Arial" pitchFamily="34" charset="0"/>
                <a:cs typeface="Arial" pitchFamily="34" charset="0"/>
              </a:rPr>
              <a:t>* Les données communiquées par l’espace Tête d’Or en 2010 étaient celles de 2009, les années 2009 et 2010 ayant alors été déclarées comparables par le gérant. Les données 2011 sont les données actualisées.</a:t>
            </a:r>
            <a:endParaRPr lang="fr-FR" sz="1200" b="1" i="1" dirty="0" smtClean="0">
              <a:solidFill>
                <a:srgbClr val="00A6C8"/>
              </a:solidFill>
              <a:latin typeface="Arial" pitchFamily="34" charset="0"/>
              <a:cs typeface="Arial" pitchFamily="34" charset="0"/>
            </a:endParaRPr>
          </a:p>
        </p:txBody>
      </p:sp>
      <p:sp>
        <p:nvSpPr>
          <p:cNvPr id="16" name="Espace réservé du contenu 2"/>
          <p:cNvSpPr txBox="1">
            <a:spLocks/>
          </p:cNvSpPr>
          <p:nvPr/>
        </p:nvSpPr>
        <p:spPr bwMode="auto">
          <a:xfrm>
            <a:off x="278621" y="3561851"/>
            <a:ext cx="7243844" cy="3606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76213" marR="0" lvl="0" indent="-176213" algn="l" defTabSz="914400" rtl="0" eaLnBrk="1" fontAlgn="base" latinLnBrk="0" hangingPunct="1">
              <a:lnSpc>
                <a:spcPct val="100000"/>
              </a:lnSpc>
              <a:spcBef>
                <a:spcPct val="20000"/>
              </a:spcBef>
              <a:spcAft>
                <a:spcPct val="0"/>
              </a:spcAft>
              <a:buClr>
                <a:srgbClr val="00A6C8"/>
              </a:buClr>
              <a:buSzTx/>
              <a:buFont typeface="Wingdings" pitchFamily="2" charset="2"/>
              <a:buChar char="Ø"/>
              <a:tabLst/>
              <a:defRPr/>
            </a:pPr>
            <a:r>
              <a:rPr kumimoji="0" lang="fr-FR" sz="1400" b="1" i="0" u="none" strike="noStrike" kern="0" cap="none" spc="0" normalizeH="0" baseline="0" noProof="0" dirty="0" smtClean="0">
                <a:ln>
                  <a:noFill/>
                </a:ln>
                <a:solidFill>
                  <a:srgbClr val="4D4D4D"/>
                </a:solidFill>
                <a:effectLst/>
                <a:uLnTx/>
                <a:uFillTx/>
                <a:latin typeface="Arial" pitchFamily="34" charset="0"/>
                <a:ea typeface="+mn-ea"/>
                <a:cs typeface="Arial" pitchFamily="34" charset="0"/>
              </a:rPr>
              <a:t> Données de fréquentation* de La Tête d’Or</a:t>
            </a:r>
            <a:endParaRPr kumimoji="0" lang="fr-FR" sz="1400" b="0" i="0" u="none" strike="noStrike" kern="0" cap="none" spc="0" normalizeH="0" baseline="0" noProof="0" dirty="0" smtClean="0">
              <a:ln>
                <a:noFill/>
              </a:ln>
              <a:solidFill>
                <a:srgbClr val="4D4D4D"/>
              </a:solidFill>
              <a:effectLst/>
              <a:uLnTx/>
              <a:uFillTx/>
              <a:latin typeface="Arial" pitchFamily="34" charset="0"/>
              <a:cs typeface="Arial" pitchFamily="34" charset="0"/>
            </a:endParaRPr>
          </a:p>
          <a:p>
            <a:pPr marL="890588" marR="0" lvl="2" indent="-174625" algn="l" defTabSz="914400" rtl="0" eaLnBrk="1" fontAlgn="base" latinLnBrk="0" hangingPunct="1">
              <a:lnSpc>
                <a:spcPct val="100000"/>
              </a:lnSpc>
              <a:spcBef>
                <a:spcPct val="40000"/>
              </a:spcBef>
              <a:spcAft>
                <a:spcPct val="0"/>
              </a:spcAft>
              <a:buClr>
                <a:srgbClr val="0092BB"/>
              </a:buClr>
              <a:buSzTx/>
              <a:buFontTx/>
              <a:buNone/>
              <a:tabLst/>
              <a:defRPr/>
            </a:pPr>
            <a:endParaRPr kumimoji="0" lang="fr-FR" sz="1400" b="0" i="0" u="none" strike="noStrike" kern="0" cap="none" spc="0" normalizeH="0" baseline="0" noProof="0" dirty="0" smtClean="0">
              <a:ln>
                <a:noFill/>
              </a:ln>
              <a:solidFill>
                <a:schemeClr val="tx2"/>
              </a:solidFill>
              <a:effectLst/>
              <a:uLnTx/>
              <a:uFillTx/>
              <a:latin typeface="Arial" pitchFamily="34" charset="0"/>
              <a:cs typeface="Arial" pitchFamily="34" charset="0"/>
            </a:endParaRPr>
          </a:p>
          <a:p>
            <a:pPr marL="176213" marR="0" lvl="0" indent="-176213" algn="l" defTabSz="914400" rtl="0" eaLnBrk="1" fontAlgn="base" latinLnBrk="0" hangingPunct="1">
              <a:lnSpc>
                <a:spcPct val="100000"/>
              </a:lnSpc>
              <a:spcBef>
                <a:spcPct val="20000"/>
              </a:spcBef>
              <a:spcAft>
                <a:spcPct val="0"/>
              </a:spcAft>
              <a:buClr>
                <a:srgbClr val="5D004A"/>
              </a:buClr>
              <a:buSzTx/>
              <a:buFontTx/>
              <a:buNone/>
              <a:tabLst/>
              <a:defRPr/>
            </a:pPr>
            <a:endParaRPr kumimoji="0" lang="fr-FR" sz="1400" b="1" i="0" u="none" strike="noStrike" kern="0" cap="none" spc="0" normalizeH="0" baseline="0" noProof="0" dirty="0">
              <a:ln>
                <a:noFill/>
              </a:ln>
              <a:solidFill>
                <a:srgbClr val="4D4D4D"/>
              </a:solidFill>
              <a:effectLst/>
              <a:uLnTx/>
              <a:uFillTx/>
              <a:latin typeface="+mn-lt"/>
              <a:ea typeface="+mn-ea"/>
              <a:cs typeface="+mn-cs"/>
            </a:endParaRPr>
          </a:p>
        </p:txBody>
      </p:sp>
      <p:graphicFrame>
        <p:nvGraphicFramePr>
          <p:cNvPr id="3" name="Tableau 2"/>
          <p:cNvGraphicFramePr>
            <a:graphicFrameLocks noGrp="1"/>
          </p:cNvGraphicFramePr>
          <p:nvPr>
            <p:extLst>
              <p:ext uri="{D42A27DB-BD31-4B8C-83A1-F6EECF244321}">
                <p14:modId xmlns="" xmlns:p14="http://schemas.microsoft.com/office/powerpoint/2010/main" val="2794976762"/>
              </p:ext>
            </p:extLst>
          </p:nvPr>
        </p:nvGraphicFramePr>
        <p:xfrm>
          <a:off x="545527" y="1473040"/>
          <a:ext cx="7851775" cy="1773080"/>
        </p:xfrm>
        <a:graphic>
          <a:graphicData uri="http://schemas.openxmlformats.org/drawingml/2006/table">
            <a:tbl>
              <a:tblPr/>
              <a:tblGrid>
                <a:gridCol w="2014545"/>
                <a:gridCol w="1808138"/>
                <a:gridCol w="1089836"/>
                <a:gridCol w="979752"/>
                <a:gridCol w="979752"/>
                <a:gridCol w="979752"/>
              </a:tblGrid>
              <a:tr h="468632">
                <a:tc>
                  <a:txBody>
                    <a:bodyPr/>
                    <a:lstStyle/>
                    <a:p>
                      <a:pPr algn="ctr" fontAlgn="ctr"/>
                      <a:r>
                        <a:rPr lang="fr-FR" sz="1200" b="0" i="0" u="none" strike="noStrike" dirty="0">
                          <a:solidFill>
                            <a:srgbClr val="404040"/>
                          </a:solidFill>
                          <a:effectLst/>
                          <a:latin typeface="Arial"/>
                        </a:rPr>
                        <a:t> </a:t>
                      </a:r>
                    </a:p>
                  </a:txBody>
                  <a:tcPr marL="8259" marR="8259" marT="8259"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a:solidFill>
                            <a:srgbClr val="FFFFFF"/>
                          </a:solidFill>
                          <a:effectLst/>
                          <a:latin typeface="Arial"/>
                        </a:rPr>
                        <a:t>Segment </a:t>
                      </a:r>
                    </a:p>
                  </a:txBody>
                  <a:tcPr marL="8259" marR="8259" marT="8259"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a:solidFill>
                            <a:srgbClr val="FFFFFF"/>
                          </a:solidFill>
                          <a:effectLst/>
                          <a:latin typeface="Arial"/>
                        </a:rPr>
                        <a:t>Manifestations</a:t>
                      </a:r>
                    </a:p>
                  </a:txBody>
                  <a:tcPr marL="8259" marR="8259" marT="8259"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dirty="0" smtClean="0">
                          <a:solidFill>
                            <a:srgbClr val="FFFFFF"/>
                          </a:solidFill>
                          <a:effectLst/>
                          <a:latin typeface="Arial"/>
                        </a:rPr>
                        <a:t>Journée</a:t>
                      </a:r>
                      <a:r>
                        <a:rPr lang="fr-FR" sz="1200" b="0" i="0" u="none" strike="noStrike" baseline="0" dirty="0" smtClean="0">
                          <a:solidFill>
                            <a:srgbClr val="FFFFFF"/>
                          </a:solidFill>
                          <a:effectLst/>
                          <a:latin typeface="Arial"/>
                        </a:rPr>
                        <a:t>-p</a:t>
                      </a:r>
                      <a:r>
                        <a:rPr lang="fr-FR" sz="1200" b="0" i="0" u="none" strike="noStrike" dirty="0" smtClean="0">
                          <a:solidFill>
                            <a:srgbClr val="FFFFFF"/>
                          </a:solidFill>
                          <a:effectLst/>
                          <a:latin typeface="Arial"/>
                        </a:rPr>
                        <a:t>articipants</a:t>
                      </a:r>
                      <a:endParaRPr lang="fr-FR" sz="1200" b="0" i="0" u="none" strike="noStrike" dirty="0">
                        <a:solidFill>
                          <a:srgbClr val="FFFFFF"/>
                        </a:solidFill>
                        <a:effectLst/>
                        <a:latin typeface="Arial"/>
                      </a:endParaRPr>
                    </a:p>
                  </a:txBody>
                  <a:tcPr marL="8259" marR="8259" marT="8259"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a:solidFill>
                            <a:srgbClr val="FFFFFF"/>
                          </a:solidFill>
                          <a:effectLst/>
                          <a:latin typeface="Arial"/>
                        </a:rPr>
                        <a:t>Jours</a:t>
                      </a:r>
                    </a:p>
                  </a:txBody>
                  <a:tcPr marL="8259" marR="8259" marT="8259"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dirty="0">
                          <a:solidFill>
                            <a:srgbClr val="FFFFFF"/>
                          </a:solidFill>
                          <a:effectLst/>
                          <a:latin typeface="Arial"/>
                        </a:rPr>
                        <a:t>Durée Moyenne</a:t>
                      </a:r>
                    </a:p>
                  </a:txBody>
                  <a:tcPr marL="8259" marR="8259" marT="8259"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17408">
                <a:tc rowSpan="2">
                  <a:txBody>
                    <a:bodyPr/>
                    <a:lstStyle/>
                    <a:p>
                      <a:pPr algn="ctr" fontAlgn="ctr"/>
                      <a:r>
                        <a:rPr lang="fr-FR" sz="1200" b="0" i="0" u="none" strike="noStrike" dirty="0">
                          <a:solidFill>
                            <a:srgbClr val="404040"/>
                          </a:solidFill>
                          <a:effectLst/>
                          <a:latin typeface="Arial"/>
                        </a:rPr>
                        <a:t>Foires &amp; Salons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7DEE8"/>
                    </a:solidFill>
                  </a:tcPr>
                </a:tc>
                <a:tc>
                  <a:txBody>
                    <a:bodyPr/>
                    <a:lstStyle/>
                    <a:p>
                      <a:pPr algn="ctr" fontAlgn="ctr"/>
                      <a:r>
                        <a:rPr lang="fr-FR" sz="1200" b="0" i="0" u="none" strike="noStrike">
                          <a:solidFill>
                            <a:srgbClr val="404040"/>
                          </a:solidFill>
                          <a:effectLst/>
                          <a:latin typeface="Arial"/>
                        </a:rPr>
                        <a:t>Salons grand public </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3</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170 934</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404040"/>
                          </a:solidFill>
                          <a:effectLst/>
                          <a:latin typeface="Arial"/>
                        </a:rPr>
                        <a:t>11</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3,7</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17408">
                <a:tc vMerge="1">
                  <a:txBody>
                    <a:bodyPr/>
                    <a:lstStyle/>
                    <a:p>
                      <a:endParaRPr lang="fr-FR"/>
                    </a:p>
                  </a:txBody>
                  <a:tcPr/>
                </a:tc>
                <a:tc>
                  <a:txBody>
                    <a:bodyPr/>
                    <a:lstStyle/>
                    <a:p>
                      <a:pPr algn="ctr" fontAlgn="ctr"/>
                      <a:r>
                        <a:rPr lang="fr-FR" sz="1200" b="0" i="0" u="none" strike="noStrike">
                          <a:solidFill>
                            <a:srgbClr val="404040"/>
                          </a:solidFill>
                          <a:effectLst/>
                          <a:latin typeface="Arial"/>
                        </a:rPr>
                        <a:t>Salons professionnels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1</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2 216</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404040"/>
                          </a:solidFill>
                          <a:effectLst/>
                          <a:latin typeface="Arial"/>
                        </a:rPr>
                        <a:t>2</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dirty="0">
                          <a:solidFill>
                            <a:srgbClr val="404040"/>
                          </a:solidFill>
                          <a:effectLst/>
                          <a:latin typeface="Arial"/>
                        </a:rPr>
                        <a:t>2,0</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17408">
                <a:tc gridSpan="2">
                  <a:txBody>
                    <a:bodyPr/>
                    <a:lstStyle/>
                    <a:p>
                      <a:pPr algn="ctr" fontAlgn="ctr"/>
                      <a:r>
                        <a:rPr lang="fr-FR" sz="1200" b="0" i="0" u="none" strike="noStrike" dirty="0">
                          <a:solidFill>
                            <a:srgbClr val="FFFFFF"/>
                          </a:solidFill>
                          <a:effectLst/>
                          <a:latin typeface="Arial"/>
                        </a:rPr>
                        <a:t>Total Foires &amp; Salons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200" b="0" i="0" u="none" strike="noStrike" dirty="0">
                          <a:solidFill>
                            <a:srgbClr val="FFFFFF"/>
                          </a:solidFill>
                          <a:effectLst/>
                          <a:latin typeface="Arial"/>
                        </a:rPr>
                        <a:t>4</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dirty="0">
                          <a:solidFill>
                            <a:srgbClr val="FFFFFF"/>
                          </a:solidFill>
                          <a:effectLst/>
                          <a:latin typeface="Arial"/>
                        </a:rPr>
                        <a:t>173 150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dirty="0">
                          <a:solidFill>
                            <a:srgbClr val="FFFFFF"/>
                          </a:solidFill>
                          <a:effectLst/>
                          <a:latin typeface="Arial"/>
                        </a:rPr>
                        <a:t>13</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dirty="0">
                          <a:solidFill>
                            <a:srgbClr val="FFFFFF"/>
                          </a:solidFill>
                          <a:effectLst/>
                          <a:latin typeface="Arial"/>
                        </a:rPr>
                        <a:t>3,3</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17408">
                <a:tc>
                  <a:txBody>
                    <a:bodyPr/>
                    <a:lstStyle/>
                    <a:p>
                      <a:pPr algn="ctr" fontAlgn="ctr"/>
                      <a:r>
                        <a:rPr lang="fr-FR" sz="1200" b="0" i="0" u="none" strike="noStrike" dirty="0">
                          <a:solidFill>
                            <a:srgbClr val="404040"/>
                          </a:solidFill>
                          <a:effectLst/>
                          <a:latin typeface="Arial"/>
                        </a:rPr>
                        <a:t>Réunions &amp; Congrès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Conventions d’entreprises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dirty="0">
                          <a:solidFill>
                            <a:srgbClr val="404040"/>
                          </a:solidFill>
                          <a:effectLst/>
                          <a:latin typeface="Arial"/>
                        </a:rPr>
                        <a:t>2</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dirty="0">
                          <a:solidFill>
                            <a:srgbClr val="404040"/>
                          </a:solidFill>
                          <a:effectLst/>
                          <a:latin typeface="Arial"/>
                        </a:rPr>
                        <a:t>3 330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404040"/>
                          </a:solidFill>
                          <a:effectLst/>
                          <a:latin typeface="Arial"/>
                        </a:rPr>
                        <a:t>2</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1,0</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17408">
                <a:tc gridSpan="2">
                  <a:txBody>
                    <a:bodyPr/>
                    <a:lstStyle/>
                    <a:p>
                      <a:pPr algn="ctr" fontAlgn="ctr"/>
                      <a:r>
                        <a:rPr lang="fr-FR" sz="1200" b="0" i="0" u="none" strike="noStrike">
                          <a:solidFill>
                            <a:srgbClr val="FFFFFF"/>
                          </a:solidFill>
                          <a:effectLst/>
                          <a:latin typeface="Arial"/>
                        </a:rPr>
                        <a:t>Total Réunions &amp; Congrès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200" b="0" i="0" u="none" strike="noStrike">
                          <a:solidFill>
                            <a:srgbClr val="FFFFFF"/>
                          </a:solidFill>
                          <a:effectLst/>
                          <a:latin typeface="Arial"/>
                        </a:rPr>
                        <a:t>2</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a:solidFill>
                            <a:srgbClr val="FFFFFF"/>
                          </a:solidFill>
                          <a:effectLst/>
                          <a:latin typeface="Arial"/>
                        </a:rPr>
                        <a:t>3 330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dirty="0">
                          <a:solidFill>
                            <a:srgbClr val="FFFFFF"/>
                          </a:solidFill>
                          <a:effectLst/>
                          <a:latin typeface="Arial"/>
                        </a:rPr>
                        <a:t>2</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a:solidFill>
                            <a:srgbClr val="FFFFFF"/>
                          </a:solidFill>
                          <a:effectLst/>
                          <a:latin typeface="Arial"/>
                        </a:rPr>
                        <a:t>1,0</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17408">
                <a:tc gridSpan="2">
                  <a:txBody>
                    <a:bodyPr/>
                    <a:lstStyle/>
                    <a:p>
                      <a:pPr algn="ctr" fontAlgn="ctr"/>
                      <a:r>
                        <a:rPr lang="fr-FR" sz="1200" b="1" i="0" u="none" strike="noStrike" dirty="0">
                          <a:solidFill>
                            <a:srgbClr val="FFFFFF"/>
                          </a:solidFill>
                          <a:effectLst/>
                          <a:latin typeface="Arial"/>
                        </a:rPr>
                        <a:t>Total Général</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00A6C8"/>
                    </a:solidFill>
                  </a:tcPr>
                </a:tc>
                <a:tc hMerge="1">
                  <a:txBody>
                    <a:bodyPr/>
                    <a:lstStyle/>
                    <a:p>
                      <a:endParaRPr lang="fr-FR"/>
                    </a:p>
                  </a:txBody>
                  <a:tcPr/>
                </a:tc>
                <a:tc>
                  <a:txBody>
                    <a:bodyPr/>
                    <a:lstStyle/>
                    <a:p>
                      <a:pPr algn="ctr" fontAlgn="ctr"/>
                      <a:r>
                        <a:rPr lang="fr-FR" sz="1200" b="1" i="0" u="none" strike="noStrike" dirty="0">
                          <a:solidFill>
                            <a:srgbClr val="FFFFFF"/>
                          </a:solidFill>
                          <a:effectLst/>
                          <a:latin typeface="Arial"/>
                        </a:rPr>
                        <a:t>6</a:t>
                      </a:r>
                    </a:p>
                  </a:txBody>
                  <a:tcPr marL="8259" marR="8259" marT="8259"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00A6C8"/>
                    </a:solidFill>
                  </a:tcPr>
                </a:tc>
                <a:tc>
                  <a:txBody>
                    <a:bodyPr/>
                    <a:lstStyle/>
                    <a:p>
                      <a:pPr algn="ctr" fontAlgn="ctr"/>
                      <a:r>
                        <a:rPr lang="fr-FR" sz="1200" b="1" i="0" u="none" strike="noStrike" dirty="0">
                          <a:solidFill>
                            <a:srgbClr val="FFFFFF"/>
                          </a:solidFill>
                          <a:effectLst/>
                          <a:latin typeface="Arial"/>
                        </a:rPr>
                        <a:t>176 480</a:t>
                      </a:r>
                    </a:p>
                  </a:txBody>
                  <a:tcPr marL="8259" marR="8259" marT="8259"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00A6C8"/>
                    </a:solidFill>
                  </a:tcPr>
                </a:tc>
                <a:tc>
                  <a:txBody>
                    <a:bodyPr/>
                    <a:lstStyle/>
                    <a:p>
                      <a:pPr algn="ctr" fontAlgn="ctr"/>
                      <a:r>
                        <a:rPr lang="fr-FR" sz="1200" b="1" i="0" u="none" strike="noStrike" dirty="0">
                          <a:solidFill>
                            <a:srgbClr val="FFFFFF"/>
                          </a:solidFill>
                          <a:effectLst/>
                          <a:latin typeface="Arial"/>
                        </a:rPr>
                        <a:t>15</a:t>
                      </a:r>
                    </a:p>
                  </a:txBody>
                  <a:tcPr marL="8259" marR="8259" marT="8259"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00A6C8"/>
                    </a:solidFill>
                  </a:tcPr>
                </a:tc>
                <a:tc>
                  <a:txBody>
                    <a:bodyPr/>
                    <a:lstStyle/>
                    <a:p>
                      <a:pPr algn="ctr" fontAlgn="ctr"/>
                      <a:r>
                        <a:rPr lang="fr-FR" sz="1200" b="1" i="0" u="none" strike="noStrike" dirty="0">
                          <a:solidFill>
                            <a:srgbClr val="FFFFFF"/>
                          </a:solidFill>
                          <a:effectLst/>
                          <a:latin typeface="Arial"/>
                        </a:rPr>
                        <a:t>2,5</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00A6C8"/>
                    </a:solidFill>
                  </a:tcPr>
                </a:tc>
              </a:tr>
            </a:tbl>
          </a:graphicData>
        </a:graphic>
      </p:graphicFrame>
      <p:graphicFrame>
        <p:nvGraphicFramePr>
          <p:cNvPr id="5" name="Tableau 4"/>
          <p:cNvGraphicFramePr>
            <a:graphicFrameLocks noGrp="1"/>
          </p:cNvGraphicFramePr>
          <p:nvPr>
            <p:extLst>
              <p:ext uri="{D42A27DB-BD31-4B8C-83A1-F6EECF244321}">
                <p14:modId xmlns="" xmlns:p14="http://schemas.microsoft.com/office/powerpoint/2010/main" val="315348665"/>
              </p:ext>
            </p:extLst>
          </p:nvPr>
        </p:nvGraphicFramePr>
        <p:xfrm>
          <a:off x="531812" y="3887159"/>
          <a:ext cx="7851775" cy="1903131"/>
        </p:xfrm>
        <a:graphic>
          <a:graphicData uri="http://schemas.openxmlformats.org/drawingml/2006/table">
            <a:tbl>
              <a:tblPr/>
              <a:tblGrid>
                <a:gridCol w="2014545"/>
                <a:gridCol w="1808138"/>
                <a:gridCol w="1089836"/>
                <a:gridCol w="979752"/>
                <a:gridCol w="979752"/>
                <a:gridCol w="979752"/>
              </a:tblGrid>
              <a:tr h="358449">
                <a:tc>
                  <a:txBody>
                    <a:bodyPr/>
                    <a:lstStyle/>
                    <a:p>
                      <a:pPr algn="ctr" fontAlgn="ctr"/>
                      <a:r>
                        <a:rPr lang="fr-FR" sz="1200" b="0" i="0" u="none" strike="noStrike" dirty="0">
                          <a:solidFill>
                            <a:srgbClr val="404040"/>
                          </a:solidFill>
                          <a:effectLst/>
                          <a:latin typeface="Arial"/>
                        </a:rPr>
                        <a:t> </a:t>
                      </a:r>
                    </a:p>
                  </a:txBody>
                  <a:tcPr marL="8259" marR="8259" marT="8259"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dirty="0">
                          <a:solidFill>
                            <a:srgbClr val="FFFFFF"/>
                          </a:solidFill>
                          <a:effectLst/>
                          <a:latin typeface="Arial"/>
                        </a:rPr>
                        <a:t>Segment </a:t>
                      </a:r>
                    </a:p>
                  </a:txBody>
                  <a:tcPr marL="8259" marR="8259" marT="8259"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a:solidFill>
                            <a:srgbClr val="FFFFFF"/>
                          </a:solidFill>
                          <a:effectLst/>
                          <a:latin typeface="Arial"/>
                        </a:rPr>
                        <a:t>Manifestations</a:t>
                      </a:r>
                    </a:p>
                  </a:txBody>
                  <a:tcPr marL="8259" marR="8259" marT="8259"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dirty="0" smtClean="0">
                          <a:solidFill>
                            <a:srgbClr val="FFFFFF"/>
                          </a:solidFill>
                          <a:effectLst/>
                          <a:latin typeface="Arial"/>
                        </a:rPr>
                        <a:t>Journées-participants</a:t>
                      </a:r>
                      <a:endParaRPr lang="fr-FR" sz="1200" b="0" i="0" u="none" strike="noStrike" dirty="0">
                        <a:solidFill>
                          <a:srgbClr val="FFFFFF"/>
                        </a:solidFill>
                        <a:effectLst/>
                        <a:latin typeface="Arial"/>
                      </a:endParaRPr>
                    </a:p>
                  </a:txBody>
                  <a:tcPr marL="8259" marR="8259" marT="8259"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a:solidFill>
                            <a:srgbClr val="FFFFFF"/>
                          </a:solidFill>
                          <a:effectLst/>
                          <a:latin typeface="Arial"/>
                        </a:rPr>
                        <a:t>Jours</a:t>
                      </a:r>
                    </a:p>
                  </a:txBody>
                  <a:tcPr marL="8259" marR="8259" marT="8259"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dirty="0">
                          <a:solidFill>
                            <a:srgbClr val="FFFFFF"/>
                          </a:solidFill>
                          <a:effectLst/>
                          <a:latin typeface="Arial"/>
                        </a:rPr>
                        <a:t>Durée Moyenne</a:t>
                      </a:r>
                    </a:p>
                  </a:txBody>
                  <a:tcPr marL="8259" marR="8259" marT="8259"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179102">
                <a:tc rowSpan="2">
                  <a:txBody>
                    <a:bodyPr/>
                    <a:lstStyle/>
                    <a:p>
                      <a:pPr algn="ctr" fontAlgn="ctr"/>
                      <a:r>
                        <a:rPr lang="fr-FR" sz="1200" b="0" i="0" u="none" strike="noStrike">
                          <a:solidFill>
                            <a:srgbClr val="404040"/>
                          </a:solidFill>
                          <a:effectLst/>
                          <a:latin typeface="Arial"/>
                        </a:rPr>
                        <a:t>Foires &amp; Salons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7DEE8"/>
                    </a:solidFill>
                  </a:tcPr>
                </a:tc>
                <a:tc>
                  <a:txBody>
                    <a:bodyPr/>
                    <a:lstStyle/>
                    <a:p>
                      <a:pPr algn="ctr" fontAlgn="ctr"/>
                      <a:r>
                        <a:rPr lang="fr-FR" sz="1200" b="0" i="0" u="none" strike="noStrike">
                          <a:solidFill>
                            <a:srgbClr val="404040"/>
                          </a:solidFill>
                          <a:effectLst/>
                          <a:latin typeface="Arial"/>
                        </a:rPr>
                        <a:t>Salons grand public </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15</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48 000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404040"/>
                          </a:solidFill>
                          <a:effectLst/>
                          <a:latin typeface="Arial"/>
                        </a:rPr>
                        <a:t>30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2,0</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179102">
                <a:tc vMerge="1">
                  <a:txBody>
                    <a:bodyPr/>
                    <a:lstStyle/>
                    <a:p>
                      <a:endParaRPr lang="fr-FR"/>
                    </a:p>
                  </a:txBody>
                  <a:tcPr/>
                </a:tc>
                <a:tc>
                  <a:txBody>
                    <a:bodyPr/>
                    <a:lstStyle/>
                    <a:p>
                      <a:pPr algn="ctr" fontAlgn="ctr"/>
                      <a:r>
                        <a:rPr lang="fr-FR" sz="1200" b="0" i="0" u="none" strike="noStrike">
                          <a:solidFill>
                            <a:srgbClr val="404040"/>
                          </a:solidFill>
                          <a:effectLst/>
                          <a:latin typeface="Arial"/>
                        </a:rPr>
                        <a:t>Salons professionnels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12</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4 800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404040"/>
                          </a:solidFill>
                          <a:effectLst/>
                          <a:latin typeface="Arial"/>
                        </a:rPr>
                        <a:t>24</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2,0</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179102">
                <a:tc gridSpan="2">
                  <a:txBody>
                    <a:bodyPr/>
                    <a:lstStyle/>
                    <a:p>
                      <a:pPr algn="ctr" fontAlgn="ctr"/>
                      <a:r>
                        <a:rPr lang="fr-FR" sz="1200" b="0" i="0" u="none" strike="noStrike" dirty="0">
                          <a:solidFill>
                            <a:srgbClr val="FFFFFF"/>
                          </a:solidFill>
                          <a:effectLst/>
                          <a:latin typeface="Arial"/>
                        </a:rPr>
                        <a:t>Total Foires &amp; Salons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200" b="0" i="0" u="none" strike="noStrike">
                          <a:solidFill>
                            <a:srgbClr val="FFFFFF"/>
                          </a:solidFill>
                          <a:effectLst/>
                          <a:latin typeface="Arial"/>
                        </a:rPr>
                        <a:t>27</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a:solidFill>
                            <a:srgbClr val="FFFFFF"/>
                          </a:solidFill>
                          <a:effectLst/>
                          <a:latin typeface="Arial"/>
                        </a:rPr>
                        <a:t>52 800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a:solidFill>
                            <a:srgbClr val="FFFFFF"/>
                          </a:solidFill>
                          <a:effectLst/>
                          <a:latin typeface="Arial"/>
                        </a:rPr>
                        <a:t>54</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dirty="0">
                          <a:solidFill>
                            <a:srgbClr val="FFFFFF"/>
                          </a:solidFill>
                          <a:effectLst/>
                          <a:latin typeface="Arial"/>
                        </a:rPr>
                        <a:t>2</a:t>
                      </a:r>
                      <a:r>
                        <a:rPr lang="fr-FR" sz="1200" b="0" i="0" u="none" strike="noStrike" dirty="0" smtClean="0">
                          <a:solidFill>
                            <a:srgbClr val="FFFFFF"/>
                          </a:solidFill>
                          <a:effectLst/>
                          <a:latin typeface="Arial"/>
                        </a:rPr>
                        <a:t>,0</a:t>
                      </a:r>
                      <a:endParaRPr lang="fr-FR" sz="1200" b="0" i="0" u="none" strike="noStrike" dirty="0">
                        <a:solidFill>
                          <a:srgbClr val="FFFFFF"/>
                        </a:solidFill>
                        <a:effectLst/>
                        <a:latin typeface="Arial"/>
                      </a:endParaRP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179102">
                <a:tc rowSpan="3">
                  <a:txBody>
                    <a:bodyPr/>
                    <a:lstStyle/>
                    <a:p>
                      <a:pPr algn="ctr" fontAlgn="ctr"/>
                      <a:r>
                        <a:rPr lang="fr-FR" sz="1200" b="0" i="0" u="none" strike="noStrike">
                          <a:solidFill>
                            <a:srgbClr val="404040"/>
                          </a:solidFill>
                          <a:effectLst/>
                          <a:latin typeface="Arial"/>
                        </a:rPr>
                        <a:t>Réunions &amp; Congrès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Réunions et séminaires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dirty="0">
                          <a:solidFill>
                            <a:srgbClr val="404040"/>
                          </a:solidFill>
                          <a:effectLst/>
                          <a:latin typeface="Arial"/>
                        </a:rPr>
                        <a:t>306</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36 720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404040"/>
                          </a:solidFill>
                          <a:effectLst/>
                          <a:latin typeface="Arial"/>
                        </a:rPr>
                        <a:t>459</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1,5</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179102">
                <a:tc vMerge="1">
                  <a:txBody>
                    <a:bodyPr/>
                    <a:lstStyle/>
                    <a:p>
                      <a:endParaRPr lang="fr-FR"/>
                    </a:p>
                  </a:txBody>
                  <a:tcPr/>
                </a:tc>
                <a:tc>
                  <a:txBody>
                    <a:bodyPr/>
                    <a:lstStyle/>
                    <a:p>
                      <a:pPr algn="ctr" fontAlgn="ctr"/>
                      <a:r>
                        <a:rPr lang="fr-FR" sz="1200" b="0" i="0" u="none" strike="noStrike">
                          <a:solidFill>
                            <a:srgbClr val="404040"/>
                          </a:solidFill>
                          <a:effectLst/>
                          <a:latin typeface="Arial"/>
                        </a:rPr>
                        <a:t>Congrès Associatifs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dirty="0">
                          <a:solidFill>
                            <a:srgbClr val="404040"/>
                          </a:solidFill>
                          <a:effectLst/>
                          <a:latin typeface="Arial"/>
                        </a:rPr>
                        <a:t>12</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dirty="0">
                          <a:solidFill>
                            <a:srgbClr val="404040"/>
                          </a:solidFill>
                          <a:effectLst/>
                          <a:latin typeface="Arial"/>
                        </a:rPr>
                        <a:t>4 320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404040"/>
                          </a:solidFill>
                          <a:effectLst/>
                          <a:latin typeface="Arial"/>
                        </a:rPr>
                        <a:t>24</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2,0</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179102">
                <a:tc vMerge="1">
                  <a:txBody>
                    <a:bodyPr/>
                    <a:lstStyle/>
                    <a:p>
                      <a:endParaRPr lang="fr-FR"/>
                    </a:p>
                  </a:txBody>
                  <a:tcPr/>
                </a:tc>
                <a:tc>
                  <a:txBody>
                    <a:bodyPr/>
                    <a:lstStyle/>
                    <a:p>
                      <a:pPr algn="ctr" fontAlgn="ctr"/>
                      <a:r>
                        <a:rPr lang="fr-FR" sz="1200" b="0" i="0" u="none" strike="noStrike">
                          <a:solidFill>
                            <a:srgbClr val="404040"/>
                          </a:solidFill>
                          <a:effectLst/>
                          <a:latin typeface="Arial"/>
                        </a:rPr>
                        <a:t>Conventions d’entreprises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21</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11 025</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404040"/>
                          </a:solidFill>
                          <a:effectLst/>
                          <a:latin typeface="Arial"/>
                        </a:rPr>
                        <a:t>32</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a:solidFill>
                            <a:srgbClr val="404040"/>
                          </a:solidFill>
                          <a:effectLst/>
                          <a:latin typeface="Arial"/>
                        </a:rPr>
                        <a:t>1,5</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179102">
                <a:tc gridSpan="2">
                  <a:txBody>
                    <a:bodyPr/>
                    <a:lstStyle/>
                    <a:p>
                      <a:pPr algn="ctr" fontAlgn="ctr"/>
                      <a:r>
                        <a:rPr lang="fr-FR" sz="1200" b="0" i="0" u="none" strike="noStrike">
                          <a:solidFill>
                            <a:srgbClr val="FFFFFF"/>
                          </a:solidFill>
                          <a:effectLst/>
                          <a:latin typeface="Arial"/>
                        </a:rPr>
                        <a:t>Total Réunions &amp; Congrès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200" b="0" i="0" u="none" strike="noStrike">
                          <a:solidFill>
                            <a:srgbClr val="FFFFFF"/>
                          </a:solidFill>
                          <a:effectLst/>
                          <a:latin typeface="Arial"/>
                        </a:rPr>
                        <a:t>339</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a:solidFill>
                            <a:srgbClr val="FFFFFF"/>
                          </a:solidFill>
                          <a:effectLst/>
                          <a:latin typeface="Arial"/>
                        </a:rPr>
                        <a:t>52 065</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dirty="0">
                          <a:solidFill>
                            <a:srgbClr val="FFFFFF"/>
                          </a:solidFill>
                          <a:effectLst/>
                          <a:latin typeface="Arial"/>
                        </a:rPr>
                        <a:t>515</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dirty="0" smtClean="0">
                          <a:solidFill>
                            <a:srgbClr val="FFFFFF"/>
                          </a:solidFill>
                          <a:effectLst/>
                          <a:latin typeface="Arial"/>
                        </a:rPr>
                        <a:t>1,5</a:t>
                      </a:r>
                      <a:endParaRPr lang="fr-FR" sz="1200" b="0" i="0" u="none" strike="noStrike" dirty="0">
                        <a:solidFill>
                          <a:srgbClr val="FFFFFF"/>
                        </a:solidFill>
                        <a:effectLst/>
                        <a:latin typeface="Arial"/>
                      </a:endParaRP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179102">
                <a:tc gridSpan="2">
                  <a:txBody>
                    <a:bodyPr/>
                    <a:lstStyle/>
                    <a:p>
                      <a:pPr algn="ctr" fontAlgn="ctr"/>
                      <a:r>
                        <a:rPr lang="fr-FR" sz="1200" b="1" i="0" u="none" strike="noStrike" dirty="0" smtClean="0">
                          <a:solidFill>
                            <a:srgbClr val="FFFFFF"/>
                          </a:solidFill>
                          <a:effectLst/>
                          <a:latin typeface="Arial"/>
                        </a:rPr>
                        <a:t>Total</a:t>
                      </a:r>
                      <a:r>
                        <a:rPr lang="fr-FR" sz="1200" b="1" i="0" u="none" strike="noStrike" baseline="0" dirty="0" smtClean="0">
                          <a:solidFill>
                            <a:srgbClr val="FFFFFF"/>
                          </a:solidFill>
                          <a:effectLst/>
                          <a:latin typeface="Arial"/>
                        </a:rPr>
                        <a:t> Général</a:t>
                      </a:r>
                      <a:r>
                        <a:rPr lang="fr-FR" sz="1200" b="1" i="0" u="none" strike="noStrike" dirty="0">
                          <a:solidFill>
                            <a:srgbClr val="FFFFFF"/>
                          </a:solidFill>
                          <a:effectLst/>
                          <a:latin typeface="Arial"/>
                        </a:rPr>
                        <a:t> </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00A6C8"/>
                    </a:solidFill>
                  </a:tcPr>
                </a:tc>
                <a:tc hMerge="1">
                  <a:txBody>
                    <a:bodyPr/>
                    <a:lstStyle/>
                    <a:p>
                      <a:endParaRPr lang="fr-FR"/>
                    </a:p>
                  </a:txBody>
                  <a:tcPr/>
                </a:tc>
                <a:tc>
                  <a:txBody>
                    <a:bodyPr/>
                    <a:lstStyle/>
                    <a:p>
                      <a:pPr algn="ctr" fontAlgn="ctr"/>
                      <a:r>
                        <a:rPr lang="fr-FR" sz="1200" b="1" i="0" u="none" strike="noStrike" dirty="0">
                          <a:solidFill>
                            <a:srgbClr val="FFFFFF"/>
                          </a:solidFill>
                          <a:effectLst/>
                          <a:latin typeface="Arial"/>
                        </a:rPr>
                        <a:t>366</a:t>
                      </a:r>
                    </a:p>
                  </a:txBody>
                  <a:tcPr marL="8259" marR="8259" marT="8259"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00A6C8"/>
                    </a:solidFill>
                  </a:tcPr>
                </a:tc>
                <a:tc>
                  <a:txBody>
                    <a:bodyPr/>
                    <a:lstStyle/>
                    <a:p>
                      <a:pPr algn="ctr" fontAlgn="ctr"/>
                      <a:r>
                        <a:rPr lang="fr-FR" sz="1200" b="1" i="0" u="none" strike="noStrike">
                          <a:solidFill>
                            <a:srgbClr val="FFFFFF"/>
                          </a:solidFill>
                          <a:effectLst/>
                          <a:latin typeface="Arial"/>
                        </a:rPr>
                        <a:t>104 865</a:t>
                      </a:r>
                    </a:p>
                  </a:txBody>
                  <a:tcPr marL="8259" marR="8259" marT="8259"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00A6C8"/>
                    </a:solidFill>
                  </a:tcPr>
                </a:tc>
                <a:tc>
                  <a:txBody>
                    <a:bodyPr/>
                    <a:lstStyle/>
                    <a:p>
                      <a:pPr algn="ctr" fontAlgn="ctr"/>
                      <a:r>
                        <a:rPr lang="fr-FR" sz="1200" b="1" i="0" u="none" strike="noStrike" dirty="0">
                          <a:solidFill>
                            <a:srgbClr val="FFFFFF"/>
                          </a:solidFill>
                          <a:effectLst/>
                          <a:latin typeface="Arial"/>
                        </a:rPr>
                        <a:t>569</a:t>
                      </a:r>
                    </a:p>
                  </a:txBody>
                  <a:tcPr marL="8259" marR="8259" marT="8259"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00A6C8"/>
                    </a:solidFill>
                  </a:tcPr>
                </a:tc>
                <a:tc>
                  <a:txBody>
                    <a:bodyPr/>
                    <a:lstStyle/>
                    <a:p>
                      <a:pPr algn="ctr" fontAlgn="ctr"/>
                      <a:r>
                        <a:rPr lang="fr-FR" sz="1200" b="1" i="0" u="none" strike="noStrike" dirty="0" smtClean="0">
                          <a:solidFill>
                            <a:srgbClr val="FFFFFF"/>
                          </a:solidFill>
                          <a:effectLst/>
                          <a:latin typeface="Arial"/>
                        </a:rPr>
                        <a:t>1,6</a:t>
                      </a:r>
                      <a:endParaRPr lang="fr-FR" sz="1200" b="1" i="0" u="none" strike="noStrike" dirty="0">
                        <a:solidFill>
                          <a:srgbClr val="FFFFFF"/>
                        </a:solidFill>
                        <a:effectLst/>
                        <a:latin typeface="Arial"/>
                      </a:endParaRP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00A6C8"/>
                    </a:solidFill>
                  </a:tcPr>
                </a:tc>
              </a:tr>
            </a:tbl>
          </a:graphicData>
        </a:graphic>
      </p:graphicFrame>
      <p:sp>
        <p:nvSpPr>
          <p:cNvPr id="9" name="ZoneTexte 8"/>
          <p:cNvSpPr txBox="1"/>
          <p:nvPr/>
        </p:nvSpPr>
        <p:spPr>
          <a:xfrm>
            <a:off x="207490" y="5811520"/>
            <a:ext cx="8494776" cy="307777"/>
          </a:xfrm>
          <a:prstGeom prst="rect">
            <a:avLst/>
          </a:prstGeom>
          <a:noFill/>
        </p:spPr>
        <p:txBody>
          <a:bodyPr wrap="square" rtlCol="0">
            <a:spAutoFit/>
          </a:bodyPr>
          <a:lstStyle/>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La Tête d’Or a accueilli en 2011</a:t>
            </a:r>
            <a:r>
              <a:rPr lang="fr-FR" sz="1400" b="1" dirty="0" smtClean="0">
                <a:solidFill>
                  <a:srgbClr val="00A6C8"/>
                </a:solidFill>
                <a:latin typeface="Arial" pitchFamily="34" charset="0"/>
                <a:cs typeface="Arial" pitchFamily="34" charset="0"/>
              </a:rPr>
              <a:t> 366 manifestations d’affaires </a:t>
            </a:r>
            <a:r>
              <a:rPr lang="fr-FR" sz="1400" dirty="0" smtClean="0">
                <a:solidFill>
                  <a:srgbClr val="4D4D4D"/>
                </a:solidFill>
                <a:latin typeface="Arial" pitchFamily="34" charset="0"/>
                <a:cs typeface="Arial" pitchFamily="34" charset="0"/>
              </a:rPr>
              <a:t>pour </a:t>
            </a:r>
            <a:r>
              <a:rPr lang="fr-FR" sz="1400" b="1" dirty="0" smtClean="0">
                <a:solidFill>
                  <a:srgbClr val="00A6C8"/>
                </a:solidFill>
                <a:latin typeface="Arial" pitchFamily="34" charset="0"/>
                <a:cs typeface="Arial" pitchFamily="34" charset="0"/>
              </a:rPr>
              <a:t>104 865 journées-participants </a:t>
            </a:r>
          </a:p>
        </p:txBody>
      </p:sp>
    </p:spTree>
    <p:extLst>
      <p:ext uri="{BB962C8B-B14F-4D97-AF65-F5344CB8AC3E}">
        <p14:creationId xmlns="" xmlns:p14="http://schemas.microsoft.com/office/powerpoint/2010/main" val="40743264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txBox="1">
            <a:spLocks/>
          </p:cNvSpPr>
          <p:nvPr/>
        </p:nvSpPr>
        <p:spPr bwMode="auto">
          <a:xfrm>
            <a:off x="1469877" y="-1"/>
            <a:ext cx="7280931"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indent="-571500" fontAlgn="auto">
              <a:spcAft>
                <a:spcPts val="0"/>
              </a:spcAft>
              <a:defRPr/>
            </a:pPr>
            <a:r>
              <a:rPr lang="fr-FR" sz="2600" b="1" dirty="0" smtClean="0">
                <a:solidFill>
                  <a:schemeClr val="bg1"/>
                </a:solidFill>
                <a:latin typeface="Arial" pitchFamily="34" charset="0"/>
                <a:ea typeface="+mj-ea"/>
                <a:cs typeface="Arial" pitchFamily="34" charset="0"/>
              </a:rPr>
              <a:t> Tony Garnier </a:t>
            </a:r>
            <a:r>
              <a:rPr lang="fr-FR" sz="2600" b="1" dirty="0" smtClean="0">
                <a:solidFill>
                  <a:schemeClr val="bg1"/>
                </a:solidFill>
                <a:latin typeface="Arial" pitchFamily="34" charset="0"/>
                <a:cs typeface="Arial" pitchFamily="34" charset="0"/>
              </a:rPr>
              <a:t>: </a:t>
            </a:r>
            <a:r>
              <a:rPr lang="fr-FR" sz="2600" b="1" dirty="0">
                <a:solidFill>
                  <a:schemeClr val="bg1"/>
                </a:solidFill>
                <a:latin typeface="Arial" pitchFamily="34" charset="0"/>
                <a:cs typeface="Arial" pitchFamily="34" charset="0"/>
              </a:rPr>
              <a:t>Variation 2011/</a:t>
            </a:r>
            <a:r>
              <a:rPr lang="fr-FR" sz="2600" b="1" dirty="0" smtClean="0">
                <a:solidFill>
                  <a:schemeClr val="bg1"/>
                </a:solidFill>
                <a:latin typeface="Arial" pitchFamily="34" charset="0"/>
                <a:cs typeface="Arial" pitchFamily="34" charset="0"/>
              </a:rPr>
              <a:t>2010</a:t>
            </a:r>
            <a:endParaRPr lang="fr-FR" sz="2600" b="1" i="1" dirty="0">
              <a:solidFill>
                <a:schemeClr val="bg1"/>
              </a:solidFill>
              <a:latin typeface="Arial" pitchFamily="34" charset="0"/>
              <a:cs typeface="Arial" pitchFamily="34" charset="0"/>
            </a:endParaRPr>
          </a:p>
        </p:txBody>
      </p:sp>
      <p:sp>
        <p:nvSpPr>
          <p:cNvPr id="11" name="ZoneTexte 10"/>
          <p:cNvSpPr txBox="1"/>
          <p:nvPr/>
        </p:nvSpPr>
        <p:spPr>
          <a:xfrm>
            <a:off x="107933" y="4923322"/>
            <a:ext cx="8494776" cy="600164"/>
          </a:xfrm>
          <a:prstGeom prst="rect">
            <a:avLst/>
          </a:prstGeom>
          <a:noFill/>
        </p:spPr>
        <p:txBody>
          <a:bodyPr wrap="square" rtlCol="0">
            <a:spAutoFit/>
          </a:bodyPr>
          <a:lstStyle/>
          <a:p>
            <a:pPr marL="176400" indent="-176400" algn="just">
              <a:spcBef>
                <a:spcPts val="300"/>
              </a:spcBef>
              <a:spcAft>
                <a:spcPts val="300"/>
              </a:spcAft>
              <a:buClr>
                <a:srgbClr val="00A6C8"/>
              </a:buClr>
              <a:buFont typeface="Arial" pitchFamily="34" charset="0"/>
              <a:buChar char="•"/>
            </a:pPr>
            <a:endParaRPr lang="fr-FR" sz="1400" dirty="0" smtClean="0">
              <a:solidFill>
                <a:srgbClr val="4D4D4D"/>
              </a:solidFill>
              <a:latin typeface="Arial" pitchFamily="34" charset="0"/>
              <a:cs typeface="Arial" pitchFamily="34" charset="0"/>
            </a:endParaRPr>
          </a:p>
          <a:p>
            <a:pPr marL="176400" indent="-176400" algn="just">
              <a:spcBef>
                <a:spcPts val="300"/>
              </a:spcBef>
              <a:spcAft>
                <a:spcPts val="300"/>
              </a:spcAft>
              <a:buClr>
                <a:srgbClr val="00A6C8"/>
              </a:buClr>
              <a:buFont typeface="Arial" pitchFamily="34" charset="0"/>
              <a:buChar char="•"/>
            </a:pPr>
            <a:endParaRPr lang="fr-FR" sz="1400" b="1" dirty="0" smtClean="0">
              <a:solidFill>
                <a:srgbClr val="00A6C8"/>
              </a:solidFill>
              <a:latin typeface="Arial" pitchFamily="34" charset="0"/>
              <a:cs typeface="Arial" pitchFamily="34" charset="0"/>
            </a:endParaRPr>
          </a:p>
        </p:txBody>
      </p:sp>
      <p:graphicFrame>
        <p:nvGraphicFramePr>
          <p:cNvPr id="5" name="Tableau 4"/>
          <p:cNvGraphicFramePr>
            <a:graphicFrameLocks noGrp="1"/>
          </p:cNvGraphicFramePr>
          <p:nvPr>
            <p:extLst>
              <p:ext uri="{D42A27DB-BD31-4B8C-83A1-F6EECF244321}">
                <p14:modId xmlns="" xmlns:p14="http://schemas.microsoft.com/office/powerpoint/2010/main" val="1656108971"/>
              </p:ext>
            </p:extLst>
          </p:nvPr>
        </p:nvGraphicFramePr>
        <p:xfrm>
          <a:off x="1087200" y="1263600"/>
          <a:ext cx="6722147" cy="2775036"/>
        </p:xfrm>
        <a:graphic>
          <a:graphicData uri="http://schemas.openxmlformats.org/drawingml/2006/table">
            <a:tbl>
              <a:tblPr/>
              <a:tblGrid>
                <a:gridCol w="1724715"/>
                <a:gridCol w="1548002"/>
                <a:gridCol w="933042"/>
                <a:gridCol w="838796"/>
                <a:gridCol w="838796"/>
                <a:gridCol w="838796"/>
              </a:tblGrid>
              <a:tr h="317148">
                <a:tc>
                  <a:txBody>
                    <a:bodyPr/>
                    <a:lstStyle/>
                    <a:p>
                      <a:pPr algn="ctr" fontAlgn="ctr"/>
                      <a:r>
                        <a:rPr lang="fr-FR" sz="1000" b="0" i="0" u="none" strike="noStrike" dirty="0">
                          <a:solidFill>
                            <a:srgbClr val="404040"/>
                          </a:solidFill>
                          <a:effectLst/>
                          <a:latin typeface="Arial"/>
                        </a:rPr>
                        <a:t> </a:t>
                      </a:r>
                    </a:p>
                  </a:txBody>
                  <a:tcPr marL="7064" marR="7064" marT="7064"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a:solidFill>
                            <a:srgbClr val="FFFFFF"/>
                          </a:solidFill>
                          <a:effectLst/>
                          <a:latin typeface="Arial"/>
                        </a:rPr>
                        <a:t>Année</a:t>
                      </a: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a:solidFill>
                            <a:srgbClr val="FFFFFF"/>
                          </a:solidFill>
                          <a:effectLst/>
                          <a:latin typeface="Arial"/>
                        </a:rPr>
                        <a:t>Manifestations</a:t>
                      </a: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dirty="0" smtClean="0">
                          <a:solidFill>
                            <a:srgbClr val="FFFFFF"/>
                          </a:solidFill>
                          <a:effectLst/>
                          <a:latin typeface="Arial"/>
                        </a:rPr>
                        <a:t>Journées-participants</a:t>
                      </a:r>
                      <a:endParaRPr lang="fr-FR" sz="1000" b="0" i="0" u="none" strike="noStrike" dirty="0">
                        <a:solidFill>
                          <a:srgbClr val="FFFFFF"/>
                        </a:solidFill>
                        <a:effectLst/>
                        <a:latin typeface="Arial"/>
                      </a:endParaRP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a:solidFill>
                            <a:srgbClr val="FFFFFF"/>
                          </a:solidFill>
                          <a:effectLst/>
                          <a:latin typeface="Arial"/>
                        </a:rPr>
                        <a:t>Jours</a:t>
                      </a: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dirty="0">
                          <a:solidFill>
                            <a:srgbClr val="FFFFFF"/>
                          </a:solidFill>
                          <a:effectLst/>
                          <a:latin typeface="Arial"/>
                        </a:rPr>
                        <a:t>Durée Moyenne</a:t>
                      </a:r>
                    </a:p>
                  </a:txBody>
                  <a:tcPr marL="7064" marR="7064" marT="70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04824">
                <a:tc rowSpan="2">
                  <a:txBody>
                    <a:bodyPr/>
                    <a:lstStyle/>
                    <a:p>
                      <a:pPr algn="ctr" fontAlgn="ctr"/>
                      <a:r>
                        <a:rPr lang="fr-FR" sz="1000" b="0" i="0" u="none" strike="noStrike" dirty="0">
                          <a:solidFill>
                            <a:srgbClr val="404040"/>
                          </a:solidFill>
                          <a:effectLst/>
                          <a:latin typeface="Arial"/>
                        </a:rPr>
                        <a:t>Foires &amp; Salons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7DEE8"/>
                    </a:solidFill>
                  </a:tcPr>
                </a:tc>
                <a:tc>
                  <a:txBody>
                    <a:bodyPr/>
                    <a:lstStyle/>
                    <a:p>
                      <a:pPr algn="ctr" fontAlgn="ctr"/>
                      <a:r>
                        <a:rPr lang="fr-FR" sz="1000" b="0" i="0" u="none" strike="noStrike">
                          <a:solidFill>
                            <a:srgbClr val="404040"/>
                          </a:solidFill>
                          <a:effectLst/>
                          <a:latin typeface="Arial"/>
                        </a:rPr>
                        <a:t>2010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0" i="0" u="none" strike="noStrike">
                          <a:solidFill>
                            <a:srgbClr val="404040"/>
                          </a:solidFill>
                          <a:effectLst/>
                          <a:latin typeface="Arial"/>
                        </a:rPr>
                        <a:t>4</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170 154</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04040"/>
                          </a:solidFill>
                          <a:effectLst/>
                          <a:latin typeface="Arial"/>
                        </a:rPr>
                        <a:t>15</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3,8</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a:solidFill>
                            <a:srgbClr val="404040"/>
                          </a:solidFill>
                          <a:effectLst/>
                          <a:latin typeface="Arial"/>
                        </a:rPr>
                        <a:t>4</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173 150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404040"/>
                          </a:solidFill>
                          <a:effectLst/>
                          <a:latin typeface="Arial"/>
                        </a:rPr>
                        <a:t>13</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3,3</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gridSpan="2">
                  <a:txBody>
                    <a:bodyPr/>
                    <a:lstStyle/>
                    <a:p>
                      <a:pPr algn="r" fontAlgn="ctr"/>
                      <a:r>
                        <a:rPr lang="fr-FR" sz="1000" b="1" i="0" u="none" strike="noStrike" dirty="0">
                          <a:solidFill>
                            <a:srgbClr val="FFFFFF"/>
                          </a:solidFill>
                          <a:effectLst/>
                          <a:latin typeface="Arial"/>
                        </a:rPr>
                        <a:t>Evolution 2011/2010</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000" b="1" i="0" u="none" strike="noStrike">
                          <a:solidFill>
                            <a:srgbClr val="FFFFFF"/>
                          </a:solidFill>
                          <a:effectLst/>
                          <a:latin typeface="Arial"/>
                        </a:rPr>
                        <a:t>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+2 </a:t>
                      </a:r>
                      <a:r>
                        <a:rPr lang="fr-FR" sz="1000" b="1" i="0" u="none" strike="noStrike" dirty="0">
                          <a:solidFill>
                            <a:srgbClr val="FFFFFF"/>
                          </a:solidFill>
                          <a:effectLst/>
                          <a:latin typeface="Arial"/>
                        </a:rPr>
                        <a:t>996</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a:solidFill>
                            <a:srgbClr val="FFFFFF"/>
                          </a:solidFill>
                          <a:effectLst/>
                          <a:latin typeface="Arial"/>
                        </a:rPr>
                        <a:t>-2</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a:solidFill>
                            <a:srgbClr val="FFFFFF"/>
                          </a:solidFill>
                          <a:effectLst/>
                          <a:latin typeface="Arial"/>
                        </a:rPr>
                        <a:t>-0,6</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824">
                <a:tc gridSpan="2">
                  <a:txBody>
                    <a:bodyPr/>
                    <a:lstStyle/>
                    <a:p>
                      <a:pPr algn="r" fontAlgn="ctr"/>
                      <a:r>
                        <a:rPr lang="fr-FR" sz="1000" b="0" i="1" u="none" strike="noStrike">
                          <a:solidFill>
                            <a:srgbClr val="FFFFFF"/>
                          </a:solidFill>
                          <a:effectLst/>
                          <a:latin typeface="Arial"/>
                        </a:rPr>
                        <a:t>Variation en % 2011/2010</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r>
                        <a:rPr lang="fr-FR" sz="1000" b="0" i="1" u="none" strike="noStrike" dirty="0">
                          <a:solidFill>
                            <a:srgbClr val="FFFFFF"/>
                          </a:solidFill>
                          <a:effectLst/>
                          <a:latin typeface="Arial"/>
                        </a:rPr>
                        <a:t> </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1" u="none" strike="noStrike" dirty="0">
                          <a:solidFill>
                            <a:srgbClr val="FFFFFF"/>
                          </a:solidFill>
                          <a:effectLst/>
                          <a:latin typeface="Arial"/>
                        </a:rPr>
                        <a:t>1,8%</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1" u="none" strike="noStrike">
                          <a:solidFill>
                            <a:srgbClr val="FFFFFF"/>
                          </a:solidFill>
                          <a:effectLst/>
                          <a:latin typeface="Arial"/>
                        </a:rPr>
                        <a:t> </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0" i="1" u="none" strike="noStrike">
                          <a:solidFill>
                            <a:srgbClr val="FFFFFF"/>
                          </a:solidFill>
                          <a:effectLst/>
                          <a:latin typeface="Arial"/>
                        </a:rPr>
                        <a:t> </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824">
                <a:tc rowSpan="2">
                  <a:txBody>
                    <a:bodyPr/>
                    <a:lstStyle/>
                    <a:p>
                      <a:pPr algn="ctr" fontAlgn="ctr"/>
                      <a:r>
                        <a:rPr lang="fr-FR" sz="1000" b="0" i="0" u="none" strike="noStrike">
                          <a:solidFill>
                            <a:srgbClr val="404040"/>
                          </a:solidFill>
                          <a:effectLst/>
                          <a:latin typeface="Arial"/>
                        </a:rPr>
                        <a:t>Réunions &amp; Congrès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2010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0" i="0" u="none" strike="noStrike">
                          <a:solidFill>
                            <a:srgbClr val="404040"/>
                          </a:solidFill>
                          <a:effectLst/>
                          <a:latin typeface="Arial"/>
                        </a:rPr>
                        <a:t>1</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3 497</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04040"/>
                          </a:solidFill>
                          <a:effectLst/>
                          <a:latin typeface="Arial"/>
                        </a:rPr>
                        <a:t>1</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1,0</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a:solidFill>
                            <a:srgbClr val="404040"/>
                          </a:solidFill>
                          <a:effectLst/>
                          <a:latin typeface="Arial"/>
                        </a:rPr>
                        <a:t>2</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dirty="0">
                          <a:solidFill>
                            <a:srgbClr val="404040"/>
                          </a:solidFill>
                          <a:effectLst/>
                          <a:latin typeface="Arial"/>
                        </a:rPr>
                        <a:t>3 330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404040"/>
                          </a:solidFill>
                          <a:effectLst/>
                          <a:latin typeface="Arial"/>
                        </a:rPr>
                        <a:t>2</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1,0</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gridSpan="2">
                  <a:txBody>
                    <a:bodyPr/>
                    <a:lstStyle/>
                    <a:p>
                      <a:pPr algn="r" fontAlgn="ctr"/>
                      <a:r>
                        <a:rPr lang="fr-FR" sz="1000" b="1" i="0" u="none" strike="noStrike">
                          <a:solidFill>
                            <a:srgbClr val="FFFFFF"/>
                          </a:solidFill>
                          <a:effectLst/>
                          <a:latin typeface="Arial"/>
                        </a:rPr>
                        <a:t>Evolution 2011/2010</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000" b="1" i="0" u="none" strike="noStrike" dirty="0" smtClean="0">
                          <a:solidFill>
                            <a:srgbClr val="FFFFFF"/>
                          </a:solidFill>
                          <a:effectLst/>
                          <a:latin typeface="Arial"/>
                        </a:rPr>
                        <a:t>+1</a:t>
                      </a:r>
                      <a:endParaRPr lang="fr-FR" sz="1000" b="1" i="0" u="none" strike="noStrike" dirty="0">
                        <a:solidFill>
                          <a:srgbClr val="FFFFFF"/>
                        </a:solidFill>
                        <a:effectLst/>
                        <a:latin typeface="Arial"/>
                      </a:endParaRP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a:solidFill>
                            <a:srgbClr val="FFFFFF"/>
                          </a:solidFill>
                          <a:effectLst/>
                          <a:latin typeface="Arial"/>
                        </a:rPr>
                        <a:t>-167</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+1</a:t>
                      </a:r>
                      <a:endParaRPr lang="fr-FR" sz="1000" b="1" i="0" u="none" strike="noStrike" dirty="0">
                        <a:solidFill>
                          <a:srgbClr val="FFFFFF"/>
                        </a:solidFill>
                        <a:effectLst/>
                        <a:latin typeface="Arial"/>
                      </a:endParaRP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a:solidFill>
                            <a:srgbClr val="FFFFFF"/>
                          </a:solidFill>
                          <a:effectLst/>
                          <a:latin typeface="Arial"/>
                        </a:rPr>
                        <a:t>0,0</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824">
                <a:tc gridSpan="2">
                  <a:txBody>
                    <a:bodyPr/>
                    <a:lstStyle/>
                    <a:p>
                      <a:pPr algn="r" fontAlgn="ctr"/>
                      <a:r>
                        <a:rPr lang="fr-FR" sz="1000" b="0" i="0" u="none" strike="noStrike">
                          <a:solidFill>
                            <a:srgbClr val="FFFFFF"/>
                          </a:solidFill>
                          <a:effectLst/>
                          <a:latin typeface="Arial"/>
                        </a:rPr>
                        <a:t>Variation en % 2011/2010</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r>
                        <a:rPr lang="fr-FR" sz="1000" b="0" i="0" u="none" strike="noStrike">
                          <a:solidFill>
                            <a:srgbClr val="FFFFFF"/>
                          </a:solidFill>
                          <a:effectLst/>
                          <a:latin typeface="Arial"/>
                        </a:rPr>
                        <a:t> </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0" u="none" strike="noStrike" dirty="0">
                          <a:solidFill>
                            <a:srgbClr val="FFFFFF"/>
                          </a:solidFill>
                          <a:effectLst/>
                          <a:latin typeface="Arial"/>
                        </a:rPr>
                        <a:t>-4,8%</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0" u="none" strike="noStrike" dirty="0">
                          <a:solidFill>
                            <a:srgbClr val="FFFFFF"/>
                          </a:solidFill>
                          <a:effectLst/>
                          <a:latin typeface="Arial"/>
                        </a:rPr>
                        <a:t> </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0" i="0" u="none" strike="noStrike">
                          <a:solidFill>
                            <a:srgbClr val="FFFFFF"/>
                          </a:solidFill>
                          <a:effectLst/>
                          <a:latin typeface="Arial"/>
                        </a:rPr>
                        <a:t> </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824">
                <a:tc rowSpan="2">
                  <a:txBody>
                    <a:bodyPr/>
                    <a:lstStyle/>
                    <a:p>
                      <a:pPr algn="ctr" fontAlgn="ctr"/>
                      <a:r>
                        <a:rPr lang="fr-FR" sz="1000" b="0" i="0" u="none" strike="noStrike" dirty="0" smtClean="0">
                          <a:solidFill>
                            <a:srgbClr val="404040"/>
                          </a:solidFill>
                          <a:effectLst/>
                          <a:latin typeface="Arial"/>
                        </a:rPr>
                        <a:t>TOTAL</a:t>
                      </a:r>
                      <a:endParaRPr lang="fr-FR" sz="1000" b="0" i="0" u="none" strike="noStrike" dirty="0">
                        <a:solidFill>
                          <a:srgbClr val="404040"/>
                        </a:solidFill>
                        <a:effectLst/>
                        <a:latin typeface="Arial"/>
                      </a:endParaRP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2010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0" i="0" u="none" strike="noStrike">
                          <a:solidFill>
                            <a:srgbClr val="404040"/>
                          </a:solidFill>
                          <a:effectLst/>
                          <a:latin typeface="Arial"/>
                        </a:rPr>
                        <a:t>5</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173 651</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04040"/>
                          </a:solidFill>
                          <a:effectLst/>
                          <a:latin typeface="Arial"/>
                        </a:rPr>
                        <a:t>16</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3,2</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a:solidFill>
                            <a:srgbClr val="404040"/>
                          </a:solidFill>
                          <a:effectLst/>
                          <a:latin typeface="Arial"/>
                        </a:rPr>
                        <a:t>6</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176 480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404040"/>
                          </a:solidFill>
                          <a:effectLst/>
                          <a:latin typeface="Arial"/>
                        </a:rPr>
                        <a:t>15</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dirty="0">
                          <a:solidFill>
                            <a:srgbClr val="404040"/>
                          </a:solidFill>
                          <a:effectLst/>
                          <a:latin typeface="Arial"/>
                        </a:rPr>
                        <a:t>2,5</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gridSpan="2">
                  <a:txBody>
                    <a:bodyPr/>
                    <a:lstStyle/>
                    <a:p>
                      <a:pPr algn="r" fontAlgn="ctr"/>
                      <a:r>
                        <a:rPr lang="fr-FR" sz="1000" b="1" i="0" u="none" strike="noStrike">
                          <a:solidFill>
                            <a:srgbClr val="FFFFFF"/>
                          </a:solidFill>
                          <a:effectLst/>
                          <a:latin typeface="Arial"/>
                        </a:rPr>
                        <a:t>Evolution 2011/2010</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hMerge="1">
                  <a:txBody>
                    <a:bodyPr/>
                    <a:lstStyle/>
                    <a:p>
                      <a:endParaRPr lang="fr-FR"/>
                    </a:p>
                  </a:txBody>
                  <a:tcPr/>
                </a:tc>
                <a:tc>
                  <a:txBody>
                    <a:bodyPr/>
                    <a:lstStyle/>
                    <a:p>
                      <a:pPr algn="ctr" fontAlgn="ctr"/>
                      <a:r>
                        <a:rPr lang="fr-FR" sz="1000" b="1" i="0" u="none" strike="noStrike" dirty="0" smtClean="0">
                          <a:solidFill>
                            <a:srgbClr val="FFFFFF"/>
                          </a:solidFill>
                          <a:effectLst/>
                          <a:latin typeface="Arial"/>
                        </a:rPr>
                        <a:t>+1</a:t>
                      </a:r>
                      <a:endParaRPr lang="fr-FR" sz="1000" b="1" i="0" u="none" strike="noStrike" dirty="0">
                        <a:solidFill>
                          <a:srgbClr val="FFFFFF"/>
                        </a:solidFill>
                        <a:effectLst/>
                        <a:latin typeface="Arial"/>
                      </a:endParaRP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dirty="0" smtClean="0">
                          <a:solidFill>
                            <a:srgbClr val="FFFFFF"/>
                          </a:solidFill>
                          <a:effectLst/>
                          <a:latin typeface="Arial"/>
                        </a:rPr>
                        <a:t>+2 </a:t>
                      </a:r>
                      <a:r>
                        <a:rPr lang="fr-FR" sz="1000" b="1" i="0" u="none" strike="noStrike" dirty="0">
                          <a:solidFill>
                            <a:srgbClr val="FFFFFF"/>
                          </a:solidFill>
                          <a:effectLst/>
                          <a:latin typeface="Arial"/>
                        </a:rPr>
                        <a:t>829</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a:solidFill>
                            <a:srgbClr val="FFFFFF"/>
                          </a:solidFill>
                          <a:effectLst/>
                          <a:latin typeface="Arial"/>
                        </a:rPr>
                        <a:t>-1</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dirty="0">
                          <a:solidFill>
                            <a:srgbClr val="FFFFFF"/>
                          </a:solidFill>
                          <a:effectLst/>
                          <a:latin typeface="Arial"/>
                        </a:rPr>
                        <a:t>-0,7</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04824">
                <a:tc gridSpan="2">
                  <a:txBody>
                    <a:bodyPr/>
                    <a:lstStyle/>
                    <a:p>
                      <a:pPr algn="r" fontAlgn="ctr"/>
                      <a:r>
                        <a:rPr lang="fr-FR" sz="1000" b="0" i="1" u="none" strike="noStrike" dirty="0">
                          <a:solidFill>
                            <a:srgbClr val="FFFFFF"/>
                          </a:solidFill>
                          <a:effectLst/>
                          <a:latin typeface="Arial"/>
                        </a:rPr>
                        <a:t>Variation en % 2011/2010</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r>
                        <a:rPr lang="fr-FR" sz="1000" b="0" i="1" u="none" strike="noStrike">
                          <a:solidFill>
                            <a:srgbClr val="FFFFFF"/>
                          </a:solidFill>
                          <a:effectLst/>
                          <a:latin typeface="Arial"/>
                        </a:rPr>
                        <a:t> </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1" u="none" strike="noStrike" dirty="0">
                          <a:solidFill>
                            <a:srgbClr val="FFFFFF"/>
                          </a:solidFill>
                          <a:effectLst/>
                          <a:latin typeface="Arial"/>
                        </a:rPr>
                        <a:t>1,6%</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1" u="none" strike="noStrike">
                          <a:solidFill>
                            <a:srgbClr val="FFFFFF"/>
                          </a:solidFill>
                          <a:effectLst/>
                          <a:latin typeface="Arial"/>
                        </a:rPr>
                        <a:t> </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1" u="none" strike="noStrike" dirty="0">
                          <a:solidFill>
                            <a:srgbClr val="FFFFFF"/>
                          </a:solidFill>
                          <a:effectLst/>
                          <a:latin typeface="Arial"/>
                        </a:rPr>
                        <a:t> </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bl>
          </a:graphicData>
        </a:graphic>
      </p:graphicFrame>
      <p:sp>
        <p:nvSpPr>
          <p:cNvPr id="6" name="ZoneTexte 5"/>
          <p:cNvSpPr txBox="1"/>
          <p:nvPr/>
        </p:nvSpPr>
        <p:spPr>
          <a:xfrm>
            <a:off x="301752" y="4132411"/>
            <a:ext cx="8677656" cy="1107996"/>
          </a:xfrm>
          <a:prstGeom prst="rect">
            <a:avLst/>
          </a:prstGeom>
          <a:noFill/>
        </p:spPr>
        <p:txBody>
          <a:bodyPr wrap="square" rtlCol="0">
            <a:spAutoFit/>
          </a:bodyPr>
          <a:lstStyle/>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L’activité de la Halle Tony Garnier a relativement </a:t>
            </a:r>
            <a:r>
              <a:rPr lang="fr-FR" sz="1400" b="1" dirty="0" smtClean="0">
                <a:solidFill>
                  <a:srgbClr val="00A6C8"/>
                </a:solidFill>
                <a:latin typeface="Arial" pitchFamily="34" charset="0"/>
                <a:cs typeface="Arial" pitchFamily="34" charset="0"/>
              </a:rPr>
              <a:t>peu varié entre 2010 et 2011</a:t>
            </a:r>
            <a:r>
              <a:rPr lang="fr-FR" sz="1400" dirty="0" smtClean="0">
                <a:solidFill>
                  <a:srgbClr val="4D4D4D"/>
                </a:solidFill>
                <a:latin typeface="Arial" pitchFamily="34" charset="0"/>
                <a:cs typeface="Arial" pitchFamily="34" charset="0"/>
              </a:rPr>
              <a:t>.</a:t>
            </a:r>
            <a:endParaRPr lang="fr-FR" sz="1400" dirty="0">
              <a:solidFill>
                <a:srgbClr val="4D4D4D"/>
              </a:solidFill>
              <a:latin typeface="Arial" pitchFamily="34" charset="0"/>
              <a:cs typeface="Arial" pitchFamily="34" charset="0"/>
            </a:endParaRPr>
          </a:p>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Le nombre journées</a:t>
            </a:r>
            <a:r>
              <a:rPr lang="fr-FR" sz="1400" dirty="0">
                <a:solidFill>
                  <a:srgbClr val="4D4D4D"/>
                </a:solidFill>
                <a:latin typeface="Arial" pitchFamily="34" charset="0"/>
                <a:cs typeface="Arial" pitchFamily="34" charset="0"/>
              </a:rPr>
              <a:t>-</a:t>
            </a:r>
            <a:r>
              <a:rPr lang="fr-FR" sz="1400" dirty="0" smtClean="0">
                <a:solidFill>
                  <a:srgbClr val="4D4D4D"/>
                </a:solidFill>
                <a:latin typeface="Arial" pitchFamily="34" charset="0"/>
                <a:cs typeface="Arial" pitchFamily="34" charset="0"/>
              </a:rPr>
              <a:t>participants MICE a crû de </a:t>
            </a:r>
            <a:r>
              <a:rPr lang="fr-FR" sz="1400" b="1" dirty="0" smtClean="0">
                <a:solidFill>
                  <a:srgbClr val="FF0000"/>
                </a:solidFill>
                <a:latin typeface="Arial" pitchFamily="34" charset="0"/>
                <a:cs typeface="Arial" pitchFamily="34" charset="0"/>
              </a:rPr>
              <a:t>+1,6% </a:t>
            </a:r>
            <a:r>
              <a:rPr lang="fr-FR" sz="1400" dirty="0" smtClean="0">
                <a:solidFill>
                  <a:srgbClr val="4D4D4D"/>
                </a:solidFill>
                <a:latin typeface="Arial" pitchFamily="34" charset="0"/>
                <a:cs typeface="Arial" pitchFamily="34" charset="0"/>
              </a:rPr>
              <a:t>entre </a:t>
            </a:r>
            <a:r>
              <a:rPr lang="fr-FR" sz="1400" dirty="0">
                <a:solidFill>
                  <a:srgbClr val="4D4D4D"/>
                </a:solidFill>
                <a:latin typeface="Arial" pitchFamily="34" charset="0"/>
                <a:cs typeface="Arial" pitchFamily="34" charset="0"/>
              </a:rPr>
              <a:t>2010 et </a:t>
            </a:r>
            <a:r>
              <a:rPr lang="fr-FR" sz="1400" dirty="0" smtClean="0">
                <a:solidFill>
                  <a:srgbClr val="4D4D4D"/>
                </a:solidFill>
                <a:latin typeface="Arial" pitchFamily="34" charset="0"/>
                <a:cs typeface="Arial" pitchFamily="34" charset="0"/>
              </a:rPr>
              <a:t>2011.</a:t>
            </a:r>
          </a:p>
          <a:p>
            <a:pPr marL="176400" indent="-176400" algn="just">
              <a:spcBef>
                <a:spcPts val="300"/>
              </a:spcBef>
              <a:spcAft>
                <a:spcPts val="300"/>
              </a:spcAft>
              <a:buClr>
                <a:srgbClr val="00A6C8"/>
              </a:buClr>
              <a:buFont typeface="Arial" pitchFamily="34" charset="0"/>
              <a:buChar char="•"/>
            </a:pPr>
            <a:r>
              <a:rPr lang="fr-FR" sz="1400" dirty="0">
                <a:solidFill>
                  <a:srgbClr val="4D4D4D"/>
                </a:solidFill>
                <a:latin typeface="Arial" pitchFamily="34" charset="0"/>
                <a:cs typeface="Arial" pitchFamily="34" charset="0"/>
              </a:rPr>
              <a:t>Il faut noter tout de même un </a:t>
            </a:r>
            <a:r>
              <a:rPr lang="fr-FR" sz="1400" b="1" dirty="0">
                <a:solidFill>
                  <a:srgbClr val="00A6C8"/>
                </a:solidFill>
                <a:latin typeface="Arial" pitchFamily="34" charset="0"/>
                <a:cs typeface="Arial" pitchFamily="34" charset="0"/>
              </a:rPr>
              <a:t>légère baisse de la durée moyenne </a:t>
            </a:r>
            <a:r>
              <a:rPr lang="fr-FR" sz="1400" dirty="0">
                <a:solidFill>
                  <a:srgbClr val="4D4D4D"/>
                </a:solidFill>
                <a:latin typeface="Arial" pitchFamily="34" charset="0"/>
                <a:cs typeface="Arial" pitchFamily="34" charset="0"/>
              </a:rPr>
              <a:t>des événements du segment Foires et Salons en 2011, compensée par la </a:t>
            </a:r>
            <a:r>
              <a:rPr lang="fr-FR" sz="1400" b="1" dirty="0">
                <a:solidFill>
                  <a:srgbClr val="00A6C8"/>
                </a:solidFill>
                <a:latin typeface="Arial" pitchFamily="34" charset="0"/>
                <a:cs typeface="Arial" pitchFamily="34" charset="0"/>
              </a:rPr>
              <a:t>hausse du nombre moyen de participants par </a:t>
            </a:r>
            <a:r>
              <a:rPr lang="fr-FR" sz="1400" b="1" dirty="0" smtClean="0">
                <a:solidFill>
                  <a:srgbClr val="00A6C8"/>
                </a:solidFill>
                <a:latin typeface="Arial" pitchFamily="34" charset="0"/>
                <a:cs typeface="Arial" pitchFamily="34" charset="0"/>
              </a:rPr>
              <a:t>jour</a:t>
            </a:r>
            <a:r>
              <a:rPr lang="fr-FR" sz="1400" dirty="0" smtClean="0">
                <a:solidFill>
                  <a:srgbClr val="4D4D4D"/>
                </a:solidFill>
                <a:latin typeface="Arial" pitchFamily="34" charset="0"/>
                <a:cs typeface="Arial" pitchFamily="34" charset="0"/>
              </a:rPr>
              <a:t>.</a:t>
            </a:r>
            <a:endParaRPr lang="fr-FR" sz="1400" dirty="0">
              <a:solidFill>
                <a:srgbClr val="4D4D4D"/>
              </a:solidFill>
              <a:latin typeface="Arial" pitchFamily="34" charset="0"/>
              <a:cs typeface="Arial" pitchFamily="34" charset="0"/>
            </a:endParaRPr>
          </a:p>
        </p:txBody>
      </p:sp>
    </p:spTree>
    <p:extLst>
      <p:ext uri="{BB962C8B-B14F-4D97-AF65-F5344CB8AC3E}">
        <p14:creationId xmlns="" xmlns:p14="http://schemas.microsoft.com/office/powerpoint/2010/main" val="1981197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7784" y="1554480"/>
            <a:ext cx="7876223" cy="3978021"/>
          </a:xfrm>
        </p:spPr>
        <p:txBody>
          <a:bodyPr/>
          <a:lstStyle/>
          <a:p>
            <a:pPr marL="0" algn="just">
              <a:spcBef>
                <a:spcPts val="0"/>
              </a:spcBef>
            </a:pPr>
            <a:r>
              <a:rPr lang="fr-FR" sz="1400" dirty="0" smtClean="0">
                <a:latin typeface="+mj-lt"/>
              </a:rPr>
              <a:t>Les établissements interrogés au sein de la présente enquête ont été segmentés en                6 catégories en fonction de leur typologie d’activité, afin de mieux refléter la diversité et les spécificités de l’offre du Grand Lyon permettant l’accueil d’évènements de tourisme d’affaires.</a:t>
            </a:r>
          </a:p>
          <a:p>
            <a:pPr algn="just"/>
            <a:endParaRPr lang="fr-FR" sz="1600" dirty="0" smtClean="0">
              <a:latin typeface="+mj-lt"/>
            </a:endParaRPr>
          </a:p>
          <a:p>
            <a:pPr algn="just"/>
            <a:r>
              <a:rPr lang="fr-FR" sz="1600" dirty="0" smtClean="0">
                <a:latin typeface="+mj-lt"/>
              </a:rPr>
              <a:t>Les catégories étudiées sont les suivantes :</a:t>
            </a:r>
            <a:endParaRPr lang="fr-FR" sz="2000" dirty="0" smtClean="0">
              <a:latin typeface="+mj-lt"/>
            </a:endParaRPr>
          </a:p>
          <a:p>
            <a:pPr>
              <a:buClr>
                <a:srgbClr val="00A6C8"/>
              </a:buClr>
              <a:buFont typeface="Arial" pitchFamily="34" charset="0"/>
              <a:buChar char="•"/>
            </a:pPr>
            <a:r>
              <a:rPr lang="fr-FR" sz="2000" dirty="0" smtClean="0">
                <a:latin typeface="+mj-lt"/>
              </a:rPr>
              <a:t>Centres de Congrès et Parcs des Expositions</a:t>
            </a:r>
          </a:p>
          <a:p>
            <a:pPr>
              <a:buClr>
                <a:srgbClr val="00A6C8"/>
              </a:buClr>
              <a:buFont typeface="Arial" pitchFamily="34" charset="0"/>
              <a:buChar char="•"/>
            </a:pPr>
            <a:r>
              <a:rPr lang="fr-FR" sz="2000" dirty="0" smtClean="0">
                <a:latin typeface="+mj-lt"/>
              </a:rPr>
              <a:t>Centres d’Affaires</a:t>
            </a:r>
          </a:p>
          <a:p>
            <a:pPr>
              <a:buClr>
                <a:srgbClr val="00A6C8"/>
              </a:buClr>
              <a:buFont typeface="Arial" pitchFamily="34" charset="0"/>
              <a:buChar char="•"/>
            </a:pPr>
            <a:r>
              <a:rPr lang="fr-FR" sz="2000" dirty="0" smtClean="0">
                <a:latin typeface="+mj-lt"/>
              </a:rPr>
              <a:t>Espaces de réunion non intégrés à un hébergement</a:t>
            </a:r>
          </a:p>
          <a:p>
            <a:pPr>
              <a:buClr>
                <a:srgbClr val="00A6C8"/>
              </a:buClr>
              <a:buFont typeface="Arial" pitchFamily="34" charset="0"/>
              <a:buChar char="•"/>
            </a:pPr>
            <a:r>
              <a:rPr lang="fr-FR" sz="2000" dirty="0" smtClean="0">
                <a:latin typeface="+mj-lt"/>
              </a:rPr>
              <a:t>Espaces de réunion intégrés à un hébergement</a:t>
            </a:r>
          </a:p>
          <a:p>
            <a:pPr>
              <a:buClr>
                <a:srgbClr val="00A6C8"/>
              </a:buClr>
              <a:buFont typeface="Arial" pitchFamily="34" charset="0"/>
              <a:buChar char="•"/>
            </a:pPr>
            <a:r>
              <a:rPr lang="fr-FR" sz="2000" dirty="0" smtClean="0">
                <a:latin typeface="+mj-lt"/>
              </a:rPr>
              <a:t>Espaces de réunion flottants ou mobiles</a:t>
            </a:r>
          </a:p>
          <a:p>
            <a:pPr>
              <a:buClr>
                <a:srgbClr val="00A6C8"/>
              </a:buClr>
              <a:buFont typeface="Arial" pitchFamily="34" charset="0"/>
              <a:buChar char="•"/>
            </a:pPr>
            <a:r>
              <a:rPr lang="fr-FR" sz="2000" dirty="0" smtClean="0">
                <a:latin typeface="+mj-lt"/>
              </a:rPr>
              <a:t>Universités</a:t>
            </a:r>
          </a:p>
          <a:p>
            <a:pPr>
              <a:buClr>
                <a:srgbClr val="00A6C8"/>
              </a:buClr>
            </a:pPr>
            <a:endParaRPr lang="fr-FR" sz="2000" dirty="0" smtClean="0">
              <a:latin typeface="+mj-lt"/>
            </a:endParaRPr>
          </a:p>
          <a:p>
            <a:pPr>
              <a:buClr>
                <a:srgbClr val="00A6C8"/>
              </a:buClr>
            </a:pPr>
            <a:r>
              <a:rPr lang="fr-FR" sz="1400" dirty="0" smtClean="0">
                <a:latin typeface="+mj-lt"/>
              </a:rPr>
              <a:t>Les établissements constituant ces catégories sont détaillés au sein du présent rapport.</a:t>
            </a:r>
          </a:p>
          <a:p>
            <a:pPr>
              <a:buClr>
                <a:srgbClr val="00A6C8"/>
              </a:buClr>
              <a:buFont typeface="Arial" pitchFamily="34" charset="0"/>
              <a:buChar char="•"/>
            </a:pPr>
            <a:endParaRPr lang="fr-FR" sz="2000" dirty="0" smtClean="0">
              <a:latin typeface="+mj-lt"/>
            </a:endParaRPr>
          </a:p>
          <a:p>
            <a:endParaRPr lang="fr-FR" sz="2000" dirty="0" smtClean="0">
              <a:latin typeface="+mj-lt"/>
            </a:endParaRPr>
          </a:p>
        </p:txBody>
      </p:sp>
      <p:sp>
        <p:nvSpPr>
          <p:cNvPr id="7" name="Titre 1"/>
          <p:cNvSpPr txBox="1">
            <a:spLocks/>
          </p:cNvSpPr>
          <p:nvPr/>
        </p:nvSpPr>
        <p:spPr bwMode="auto">
          <a:xfrm>
            <a:off x="1469877" y="9235"/>
            <a:ext cx="7674124"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dirty="0" smtClean="0">
                <a:solidFill>
                  <a:schemeClr val="bg1"/>
                </a:solidFill>
                <a:latin typeface="Arial" pitchFamily="34" charset="0"/>
                <a:cs typeface="Arial" pitchFamily="34" charset="0"/>
              </a:rPr>
              <a:t> Segmentation </a:t>
            </a:r>
            <a:r>
              <a:rPr lang="fr-FR" sz="2600" b="1" dirty="0">
                <a:solidFill>
                  <a:schemeClr val="bg1"/>
                </a:solidFill>
                <a:latin typeface="Arial" pitchFamily="34" charset="0"/>
                <a:cs typeface="Arial" pitchFamily="34" charset="0"/>
              </a:rPr>
              <a:t>catégorielle de l’offre</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txBox="1">
            <a:spLocks/>
          </p:cNvSpPr>
          <p:nvPr/>
        </p:nvSpPr>
        <p:spPr bwMode="auto">
          <a:xfrm>
            <a:off x="1469877" y="-1"/>
            <a:ext cx="7280931"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indent="-571500" fontAlgn="auto">
              <a:spcAft>
                <a:spcPts val="0"/>
              </a:spcAft>
              <a:defRPr/>
            </a:pPr>
            <a:r>
              <a:rPr lang="fr-FR" sz="2600" b="1" dirty="0" smtClean="0">
                <a:solidFill>
                  <a:schemeClr val="bg1"/>
                </a:solidFill>
                <a:latin typeface="Arial" pitchFamily="34" charset="0"/>
                <a:ea typeface="+mj-ea"/>
                <a:cs typeface="Arial" pitchFamily="34" charset="0"/>
              </a:rPr>
              <a:t> La Tête d’Or :</a:t>
            </a:r>
            <a:r>
              <a:rPr lang="fr-FR" sz="2600" b="1" dirty="0" smtClean="0">
                <a:solidFill>
                  <a:schemeClr val="bg1"/>
                </a:solidFill>
                <a:latin typeface="Arial" pitchFamily="34" charset="0"/>
                <a:cs typeface="Arial" pitchFamily="34" charset="0"/>
              </a:rPr>
              <a:t> </a:t>
            </a:r>
            <a:r>
              <a:rPr lang="fr-FR" sz="2600" b="1" dirty="0">
                <a:solidFill>
                  <a:schemeClr val="bg1"/>
                </a:solidFill>
                <a:latin typeface="Arial" pitchFamily="34" charset="0"/>
                <a:cs typeface="Arial" pitchFamily="34" charset="0"/>
              </a:rPr>
              <a:t>Variation 2011/</a:t>
            </a:r>
            <a:r>
              <a:rPr lang="fr-FR" sz="2600" b="1" dirty="0" smtClean="0">
                <a:solidFill>
                  <a:schemeClr val="bg1"/>
                </a:solidFill>
                <a:latin typeface="Arial" pitchFamily="34" charset="0"/>
                <a:cs typeface="Arial" pitchFamily="34" charset="0"/>
              </a:rPr>
              <a:t>2010</a:t>
            </a:r>
            <a:r>
              <a:rPr lang="fr-FR" sz="2600" b="1" dirty="0" smtClean="0">
                <a:solidFill>
                  <a:schemeClr val="bg1"/>
                </a:solidFill>
                <a:latin typeface="Arial" pitchFamily="34" charset="0"/>
                <a:ea typeface="+mj-ea"/>
                <a:cs typeface="Arial" pitchFamily="34" charset="0"/>
              </a:rPr>
              <a:t>*</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7" name="ZoneTexte 6"/>
          <p:cNvSpPr txBox="1"/>
          <p:nvPr/>
        </p:nvSpPr>
        <p:spPr>
          <a:xfrm>
            <a:off x="261788" y="6257076"/>
            <a:ext cx="8503921" cy="461665"/>
          </a:xfrm>
          <a:prstGeom prst="rect">
            <a:avLst/>
          </a:prstGeom>
          <a:noFill/>
        </p:spPr>
        <p:txBody>
          <a:bodyPr wrap="square" rtlCol="0">
            <a:spAutoFit/>
          </a:bodyPr>
          <a:lstStyle/>
          <a:p>
            <a:pPr algn="just" defTabSz="0">
              <a:spcBef>
                <a:spcPts val="0"/>
              </a:spcBef>
              <a:spcAft>
                <a:spcPts val="0"/>
              </a:spcAft>
              <a:buClr>
                <a:srgbClr val="00A6C8"/>
              </a:buClr>
              <a:tabLst>
                <a:tab pos="0" algn="l"/>
              </a:tabLst>
            </a:pPr>
            <a:r>
              <a:rPr lang="fr-FR" sz="1200" i="1" dirty="0" smtClean="0">
                <a:solidFill>
                  <a:srgbClr val="4D4D4D"/>
                </a:solidFill>
                <a:latin typeface="Arial" pitchFamily="34" charset="0"/>
                <a:cs typeface="Arial" pitchFamily="34" charset="0"/>
              </a:rPr>
              <a:t>* Il est rappelé que les données communiquées par l’espace Tête d’Or en 2010 </a:t>
            </a:r>
            <a:r>
              <a:rPr lang="fr-FR" sz="1200" i="1" dirty="0">
                <a:solidFill>
                  <a:srgbClr val="4D4D4D"/>
                </a:solidFill>
                <a:latin typeface="Arial" pitchFamily="34" charset="0"/>
                <a:cs typeface="Arial" pitchFamily="34" charset="0"/>
              </a:rPr>
              <a:t>étaient celles de 2009, les années 2009 et 2010 ayant alors été déclarées comparables par le gérant. Les données 2011 sont les données actualisées.</a:t>
            </a:r>
            <a:endParaRPr lang="fr-FR" sz="1200" b="1" i="1" dirty="0">
              <a:solidFill>
                <a:srgbClr val="00A6C8"/>
              </a:solidFill>
              <a:latin typeface="Arial" pitchFamily="34" charset="0"/>
              <a:cs typeface="Arial" pitchFamily="34" charset="0"/>
            </a:endParaRPr>
          </a:p>
        </p:txBody>
      </p:sp>
      <p:graphicFrame>
        <p:nvGraphicFramePr>
          <p:cNvPr id="6" name="Tableau 5"/>
          <p:cNvGraphicFramePr>
            <a:graphicFrameLocks noGrp="1"/>
          </p:cNvGraphicFramePr>
          <p:nvPr>
            <p:extLst>
              <p:ext uri="{D42A27DB-BD31-4B8C-83A1-F6EECF244321}">
                <p14:modId xmlns="" xmlns:p14="http://schemas.microsoft.com/office/powerpoint/2010/main" val="484060867"/>
              </p:ext>
            </p:extLst>
          </p:nvPr>
        </p:nvGraphicFramePr>
        <p:xfrm>
          <a:off x="1087200" y="1263600"/>
          <a:ext cx="6722147" cy="2775036"/>
        </p:xfrm>
        <a:graphic>
          <a:graphicData uri="http://schemas.openxmlformats.org/drawingml/2006/table">
            <a:tbl>
              <a:tblPr/>
              <a:tblGrid>
                <a:gridCol w="1724715"/>
                <a:gridCol w="1548002"/>
                <a:gridCol w="933042"/>
                <a:gridCol w="838796"/>
                <a:gridCol w="838796"/>
                <a:gridCol w="838796"/>
              </a:tblGrid>
              <a:tr h="317148">
                <a:tc>
                  <a:txBody>
                    <a:bodyPr/>
                    <a:lstStyle/>
                    <a:p>
                      <a:pPr algn="ctr" fontAlgn="ctr"/>
                      <a:r>
                        <a:rPr lang="fr-FR" sz="1000" b="0" i="0" u="none" strike="noStrike" dirty="0">
                          <a:solidFill>
                            <a:srgbClr val="404040"/>
                          </a:solidFill>
                          <a:effectLst/>
                          <a:latin typeface="Arial"/>
                        </a:rPr>
                        <a:t> </a:t>
                      </a:r>
                    </a:p>
                  </a:txBody>
                  <a:tcPr marL="7064" marR="7064" marT="7064"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a:solidFill>
                            <a:srgbClr val="FFFFFF"/>
                          </a:solidFill>
                          <a:effectLst/>
                          <a:latin typeface="Arial"/>
                        </a:rPr>
                        <a:t>Année</a:t>
                      </a: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a:solidFill>
                            <a:srgbClr val="FFFFFF"/>
                          </a:solidFill>
                          <a:effectLst/>
                          <a:latin typeface="Arial"/>
                        </a:rPr>
                        <a:t>Manifestations</a:t>
                      </a: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dirty="0" smtClean="0">
                          <a:solidFill>
                            <a:srgbClr val="FFFFFF"/>
                          </a:solidFill>
                          <a:effectLst/>
                          <a:latin typeface="Arial"/>
                        </a:rPr>
                        <a:t>Journées-participants</a:t>
                      </a:r>
                      <a:endParaRPr lang="fr-FR" sz="1000" b="0" i="0" u="none" strike="noStrike" dirty="0">
                        <a:solidFill>
                          <a:srgbClr val="FFFFFF"/>
                        </a:solidFill>
                        <a:effectLst/>
                        <a:latin typeface="Arial"/>
                      </a:endParaRP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a:solidFill>
                            <a:srgbClr val="FFFFFF"/>
                          </a:solidFill>
                          <a:effectLst/>
                          <a:latin typeface="Arial"/>
                        </a:rPr>
                        <a:t>Jours</a:t>
                      </a: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dirty="0">
                          <a:solidFill>
                            <a:srgbClr val="FFFFFF"/>
                          </a:solidFill>
                          <a:effectLst/>
                          <a:latin typeface="Arial"/>
                        </a:rPr>
                        <a:t>Durée Moyenne</a:t>
                      </a:r>
                    </a:p>
                  </a:txBody>
                  <a:tcPr marL="7064" marR="7064" marT="70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04824">
                <a:tc rowSpan="2">
                  <a:txBody>
                    <a:bodyPr/>
                    <a:lstStyle/>
                    <a:p>
                      <a:pPr algn="ctr" fontAlgn="ctr"/>
                      <a:r>
                        <a:rPr lang="fr-FR" sz="1000" b="0" i="0" u="none" strike="noStrike" dirty="0">
                          <a:solidFill>
                            <a:srgbClr val="404040"/>
                          </a:solidFill>
                          <a:effectLst/>
                          <a:latin typeface="Arial"/>
                        </a:rPr>
                        <a:t>Foires &amp; Salons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7DEE8"/>
                    </a:solidFill>
                  </a:tcPr>
                </a:tc>
                <a:tc>
                  <a:txBody>
                    <a:bodyPr/>
                    <a:lstStyle/>
                    <a:p>
                      <a:pPr algn="ctr" fontAlgn="ctr"/>
                      <a:r>
                        <a:rPr lang="fr-FR" sz="1000" b="0" i="0" u="none" strike="noStrike" dirty="0">
                          <a:solidFill>
                            <a:srgbClr val="404040"/>
                          </a:solidFill>
                          <a:effectLst/>
                          <a:latin typeface="Arial"/>
                        </a:rPr>
                        <a:t>2010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0" i="0" u="none" strike="noStrike">
                          <a:solidFill>
                            <a:srgbClr val="404040"/>
                          </a:solidFill>
                          <a:effectLst/>
                          <a:latin typeface="Arial"/>
                        </a:rPr>
                        <a:t>33</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53 920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04040"/>
                          </a:solidFill>
                          <a:effectLst/>
                          <a:latin typeface="Arial"/>
                        </a:rPr>
                        <a:t>99</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3,0</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a:solidFill>
                            <a:srgbClr val="404040"/>
                          </a:solidFill>
                          <a:effectLst/>
                          <a:latin typeface="Arial"/>
                        </a:rPr>
                        <a:t>27</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52 800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404040"/>
                          </a:solidFill>
                          <a:effectLst/>
                          <a:latin typeface="Arial"/>
                        </a:rPr>
                        <a:t>54</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dirty="0" smtClean="0">
                          <a:solidFill>
                            <a:srgbClr val="404040"/>
                          </a:solidFill>
                          <a:effectLst/>
                          <a:latin typeface="Arial"/>
                        </a:rPr>
                        <a:t>2,0</a:t>
                      </a:r>
                      <a:endParaRPr lang="fr-FR" sz="1000" b="1" i="0" u="none" strike="noStrike" dirty="0">
                        <a:solidFill>
                          <a:srgbClr val="404040"/>
                        </a:solidFill>
                        <a:effectLst/>
                        <a:latin typeface="Arial"/>
                      </a:endParaRP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gridSpan="2">
                  <a:txBody>
                    <a:bodyPr/>
                    <a:lstStyle/>
                    <a:p>
                      <a:pPr algn="r" fontAlgn="ctr"/>
                      <a:r>
                        <a:rPr lang="fr-FR" sz="1000" b="1" i="0" u="none" strike="noStrike" dirty="0">
                          <a:solidFill>
                            <a:srgbClr val="FFFFFF"/>
                          </a:solidFill>
                          <a:effectLst/>
                          <a:latin typeface="Arial"/>
                        </a:rPr>
                        <a:t>Evolution 2011/2010</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000" b="1" i="0" u="none" strike="noStrike">
                          <a:solidFill>
                            <a:srgbClr val="FFFFFF"/>
                          </a:solidFill>
                          <a:effectLst/>
                          <a:latin typeface="Arial"/>
                        </a:rPr>
                        <a:t>-6</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a:solidFill>
                            <a:srgbClr val="FFFFFF"/>
                          </a:solidFill>
                          <a:effectLst/>
                          <a:latin typeface="Arial"/>
                        </a:rPr>
                        <a:t>-1 120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a:solidFill>
                            <a:srgbClr val="FFFFFF"/>
                          </a:solidFill>
                          <a:effectLst/>
                          <a:latin typeface="Arial"/>
                        </a:rPr>
                        <a:t>-45</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-1,0</a:t>
                      </a:r>
                      <a:endParaRPr lang="fr-FR" sz="1000" b="1" i="0" u="none" strike="noStrike" dirty="0">
                        <a:solidFill>
                          <a:srgbClr val="FFFFFF"/>
                        </a:solidFill>
                        <a:effectLst/>
                        <a:latin typeface="Arial"/>
                      </a:endParaRP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824">
                <a:tc gridSpan="2">
                  <a:txBody>
                    <a:bodyPr/>
                    <a:lstStyle/>
                    <a:p>
                      <a:pPr algn="r" fontAlgn="ctr"/>
                      <a:r>
                        <a:rPr lang="fr-FR" sz="1000" b="0" i="1" u="none" strike="noStrike">
                          <a:solidFill>
                            <a:srgbClr val="FFFFFF"/>
                          </a:solidFill>
                          <a:effectLst/>
                          <a:latin typeface="Arial"/>
                        </a:rPr>
                        <a:t>Variation en % 2011/2010</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r>
                        <a:rPr lang="fr-FR" sz="1000" b="0" i="1" u="none" strike="noStrike" dirty="0">
                          <a:solidFill>
                            <a:srgbClr val="FFFFFF"/>
                          </a:solidFill>
                          <a:effectLst/>
                          <a:latin typeface="Arial"/>
                        </a:rPr>
                        <a:t> </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1" u="none" strike="noStrike" dirty="0">
                          <a:solidFill>
                            <a:srgbClr val="FFFFFF"/>
                          </a:solidFill>
                          <a:effectLst/>
                          <a:latin typeface="Arial"/>
                        </a:rPr>
                        <a:t>-2,1%</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1" u="none" strike="noStrike" dirty="0">
                          <a:solidFill>
                            <a:srgbClr val="FFFFFF"/>
                          </a:solidFill>
                          <a:effectLst/>
                          <a:latin typeface="Arial"/>
                        </a:rPr>
                        <a:t> </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0" i="1" u="none" strike="noStrike">
                          <a:solidFill>
                            <a:srgbClr val="FFFFFF"/>
                          </a:solidFill>
                          <a:effectLst/>
                          <a:latin typeface="Arial"/>
                        </a:rPr>
                        <a:t> </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824">
                <a:tc rowSpan="2">
                  <a:txBody>
                    <a:bodyPr/>
                    <a:lstStyle/>
                    <a:p>
                      <a:pPr algn="ctr" fontAlgn="ctr"/>
                      <a:r>
                        <a:rPr lang="fr-FR" sz="1000" b="0" i="0" u="none" strike="noStrike">
                          <a:solidFill>
                            <a:srgbClr val="404040"/>
                          </a:solidFill>
                          <a:effectLst/>
                          <a:latin typeface="Arial"/>
                        </a:rPr>
                        <a:t>Réunions &amp; Congrès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2010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0" i="0" u="none" strike="noStrike">
                          <a:solidFill>
                            <a:srgbClr val="404040"/>
                          </a:solidFill>
                          <a:effectLst/>
                          <a:latin typeface="Arial"/>
                        </a:rPr>
                        <a:t>288</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40 116</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04040"/>
                          </a:solidFill>
                          <a:effectLst/>
                          <a:latin typeface="Arial"/>
                        </a:rPr>
                        <a:t>288</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1,0</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a:solidFill>
                            <a:srgbClr val="404040"/>
                          </a:solidFill>
                          <a:effectLst/>
                          <a:latin typeface="Arial"/>
                        </a:rPr>
                        <a:t>339</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dirty="0">
                          <a:solidFill>
                            <a:srgbClr val="404040"/>
                          </a:solidFill>
                          <a:effectLst/>
                          <a:latin typeface="Arial"/>
                        </a:rPr>
                        <a:t>52 065</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404040"/>
                          </a:solidFill>
                          <a:effectLst/>
                          <a:latin typeface="Arial"/>
                        </a:rPr>
                        <a:t>515</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dirty="0" smtClean="0">
                          <a:solidFill>
                            <a:srgbClr val="404040"/>
                          </a:solidFill>
                          <a:effectLst/>
                          <a:latin typeface="Arial"/>
                        </a:rPr>
                        <a:t>1,5</a:t>
                      </a:r>
                      <a:endParaRPr lang="fr-FR" sz="1000" b="1" i="0" u="none" strike="noStrike" dirty="0">
                        <a:solidFill>
                          <a:srgbClr val="404040"/>
                        </a:solidFill>
                        <a:effectLst/>
                        <a:latin typeface="Arial"/>
                      </a:endParaRP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gridSpan="2">
                  <a:txBody>
                    <a:bodyPr/>
                    <a:lstStyle/>
                    <a:p>
                      <a:pPr algn="r" fontAlgn="ctr"/>
                      <a:r>
                        <a:rPr lang="fr-FR" sz="1000" b="1" i="0" u="none" strike="noStrike">
                          <a:solidFill>
                            <a:srgbClr val="FFFFFF"/>
                          </a:solidFill>
                          <a:effectLst/>
                          <a:latin typeface="Arial"/>
                        </a:rPr>
                        <a:t>Evolution 2011/2010</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000" b="1" i="0" u="none" strike="noStrike" dirty="0" smtClean="0">
                          <a:solidFill>
                            <a:srgbClr val="FFFFFF"/>
                          </a:solidFill>
                          <a:effectLst/>
                          <a:latin typeface="Arial"/>
                        </a:rPr>
                        <a:t>+51</a:t>
                      </a:r>
                      <a:endParaRPr lang="fr-FR" sz="1000" b="1" i="0" u="none" strike="noStrike" dirty="0">
                        <a:solidFill>
                          <a:srgbClr val="FFFFFF"/>
                        </a:solidFill>
                        <a:effectLst/>
                        <a:latin typeface="Arial"/>
                      </a:endParaRP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+11 </a:t>
                      </a:r>
                      <a:r>
                        <a:rPr lang="fr-FR" sz="1000" b="1" i="0" u="none" strike="noStrike" dirty="0">
                          <a:solidFill>
                            <a:srgbClr val="FFFFFF"/>
                          </a:solidFill>
                          <a:effectLst/>
                          <a:latin typeface="Arial"/>
                        </a:rPr>
                        <a:t>949</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+227</a:t>
                      </a:r>
                      <a:endParaRPr lang="fr-FR" sz="1000" b="1" i="0" u="none" strike="noStrike" dirty="0">
                        <a:solidFill>
                          <a:srgbClr val="FFFFFF"/>
                        </a:solidFill>
                        <a:effectLst/>
                        <a:latin typeface="Arial"/>
                      </a:endParaRP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+0,5</a:t>
                      </a:r>
                      <a:endParaRPr lang="fr-FR" sz="1000" b="1" i="0" u="none" strike="noStrike" dirty="0">
                        <a:solidFill>
                          <a:srgbClr val="FFFFFF"/>
                        </a:solidFill>
                        <a:effectLst/>
                        <a:latin typeface="Arial"/>
                      </a:endParaRP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824">
                <a:tc gridSpan="2">
                  <a:txBody>
                    <a:bodyPr/>
                    <a:lstStyle/>
                    <a:p>
                      <a:pPr algn="r" fontAlgn="ctr"/>
                      <a:r>
                        <a:rPr lang="fr-FR" sz="1000" b="0" i="0" u="none" strike="noStrike">
                          <a:solidFill>
                            <a:srgbClr val="FFFFFF"/>
                          </a:solidFill>
                          <a:effectLst/>
                          <a:latin typeface="Arial"/>
                        </a:rPr>
                        <a:t>Variation en % 2011/2010</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r>
                        <a:rPr lang="fr-FR" sz="1000" b="0" i="0" u="none" strike="noStrike">
                          <a:solidFill>
                            <a:srgbClr val="FFFFFF"/>
                          </a:solidFill>
                          <a:effectLst/>
                          <a:latin typeface="Arial"/>
                        </a:rPr>
                        <a:t> </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0" u="none" strike="noStrike" dirty="0" smtClean="0">
                          <a:solidFill>
                            <a:srgbClr val="FFFFFF"/>
                          </a:solidFill>
                          <a:effectLst/>
                          <a:latin typeface="Arial"/>
                        </a:rPr>
                        <a:t>+29,8</a:t>
                      </a:r>
                      <a:r>
                        <a:rPr lang="fr-FR" sz="1000" b="0" i="0" u="none" strike="noStrike" dirty="0">
                          <a:solidFill>
                            <a:srgbClr val="FFFFFF"/>
                          </a:solidFill>
                          <a:effectLst/>
                          <a:latin typeface="Arial"/>
                        </a:rPr>
                        <a:t>%</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0" u="none" strike="noStrike" dirty="0">
                          <a:solidFill>
                            <a:srgbClr val="FFFFFF"/>
                          </a:solidFill>
                          <a:effectLst/>
                          <a:latin typeface="Arial"/>
                        </a:rPr>
                        <a:t> </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0" i="0" u="none" strike="noStrike">
                          <a:solidFill>
                            <a:srgbClr val="FFFFFF"/>
                          </a:solidFill>
                          <a:effectLst/>
                          <a:latin typeface="Arial"/>
                        </a:rPr>
                        <a:t> </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824">
                <a:tc rowSpan="2">
                  <a:txBody>
                    <a:bodyPr/>
                    <a:lstStyle/>
                    <a:p>
                      <a:pPr algn="ctr" fontAlgn="ctr"/>
                      <a:r>
                        <a:rPr lang="fr-FR" sz="1000" b="0" i="0" u="none" strike="noStrike">
                          <a:solidFill>
                            <a:srgbClr val="404040"/>
                          </a:solidFill>
                          <a:effectLst/>
                          <a:latin typeface="Arial"/>
                        </a:rPr>
                        <a:t>TOTAL Général</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2010</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0" i="0" u="none" strike="noStrike">
                          <a:solidFill>
                            <a:srgbClr val="404040"/>
                          </a:solidFill>
                          <a:effectLst/>
                          <a:latin typeface="Arial"/>
                        </a:rPr>
                        <a:t>321</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94 036</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04040"/>
                          </a:solidFill>
                          <a:effectLst/>
                          <a:latin typeface="Arial"/>
                        </a:rPr>
                        <a:t>387</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dirty="0" smtClean="0">
                          <a:solidFill>
                            <a:srgbClr val="404040"/>
                          </a:solidFill>
                          <a:effectLst/>
                          <a:latin typeface="Arial"/>
                        </a:rPr>
                        <a:t>1,2</a:t>
                      </a:r>
                      <a:endParaRPr lang="fr-FR" sz="1000" b="0" i="0" u="none" strike="noStrike" dirty="0">
                        <a:solidFill>
                          <a:srgbClr val="404040"/>
                        </a:solidFill>
                        <a:effectLst/>
                        <a:latin typeface="Arial"/>
                      </a:endParaRP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a:solidFill>
                            <a:srgbClr val="404040"/>
                          </a:solidFill>
                          <a:effectLst/>
                          <a:latin typeface="Arial"/>
                        </a:rPr>
                        <a:t>366</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104 865</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404040"/>
                          </a:solidFill>
                          <a:effectLst/>
                          <a:latin typeface="Arial"/>
                        </a:rPr>
                        <a:t>569</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dirty="0" smtClean="0">
                          <a:solidFill>
                            <a:srgbClr val="404040"/>
                          </a:solidFill>
                          <a:effectLst/>
                          <a:latin typeface="Arial"/>
                        </a:rPr>
                        <a:t>1,6</a:t>
                      </a:r>
                      <a:endParaRPr lang="fr-FR" sz="1000" b="1" i="0" u="none" strike="noStrike" dirty="0">
                        <a:solidFill>
                          <a:srgbClr val="404040"/>
                        </a:solidFill>
                        <a:effectLst/>
                        <a:latin typeface="Arial"/>
                      </a:endParaRP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gridSpan="2">
                  <a:txBody>
                    <a:bodyPr/>
                    <a:lstStyle/>
                    <a:p>
                      <a:pPr algn="r" fontAlgn="ctr"/>
                      <a:r>
                        <a:rPr lang="fr-FR" sz="1000" b="1" i="0" u="none" strike="noStrike">
                          <a:solidFill>
                            <a:srgbClr val="FFFFFF"/>
                          </a:solidFill>
                          <a:effectLst/>
                          <a:latin typeface="Arial"/>
                        </a:rPr>
                        <a:t>Evolution 2011/2010</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hMerge="1">
                  <a:txBody>
                    <a:bodyPr/>
                    <a:lstStyle/>
                    <a:p>
                      <a:endParaRPr lang="fr-FR"/>
                    </a:p>
                  </a:txBody>
                  <a:tcPr/>
                </a:tc>
                <a:tc>
                  <a:txBody>
                    <a:bodyPr/>
                    <a:lstStyle/>
                    <a:p>
                      <a:pPr algn="ctr" fontAlgn="ctr"/>
                      <a:r>
                        <a:rPr lang="fr-FR" sz="1000" b="1" i="0" u="none" strike="noStrike" dirty="0" smtClean="0">
                          <a:solidFill>
                            <a:srgbClr val="FFFFFF"/>
                          </a:solidFill>
                          <a:effectLst/>
                          <a:latin typeface="Arial"/>
                        </a:rPr>
                        <a:t>+45</a:t>
                      </a:r>
                      <a:endParaRPr lang="fr-FR" sz="1000" b="1" i="0" u="none" strike="noStrike" dirty="0">
                        <a:solidFill>
                          <a:srgbClr val="FFFFFF"/>
                        </a:solidFill>
                        <a:effectLst/>
                        <a:latin typeface="Arial"/>
                      </a:endParaRP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dirty="0" smtClean="0">
                          <a:solidFill>
                            <a:srgbClr val="FFFFFF"/>
                          </a:solidFill>
                          <a:effectLst/>
                          <a:latin typeface="Arial"/>
                        </a:rPr>
                        <a:t>+10 </a:t>
                      </a:r>
                      <a:r>
                        <a:rPr lang="fr-FR" sz="1000" b="1" i="0" u="none" strike="noStrike" dirty="0">
                          <a:solidFill>
                            <a:srgbClr val="FFFFFF"/>
                          </a:solidFill>
                          <a:effectLst/>
                          <a:latin typeface="Arial"/>
                        </a:rPr>
                        <a:t>829</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dirty="0" smtClean="0">
                          <a:solidFill>
                            <a:srgbClr val="FFFFFF"/>
                          </a:solidFill>
                          <a:effectLst/>
                          <a:latin typeface="Arial"/>
                        </a:rPr>
                        <a:t>+182</a:t>
                      </a:r>
                      <a:endParaRPr lang="fr-FR" sz="1000" b="1" i="0" u="none" strike="noStrike" dirty="0">
                        <a:solidFill>
                          <a:srgbClr val="FFFFFF"/>
                        </a:solidFill>
                        <a:effectLst/>
                        <a:latin typeface="Arial"/>
                      </a:endParaRP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dirty="0" smtClean="0">
                          <a:solidFill>
                            <a:srgbClr val="FFFFFF"/>
                          </a:solidFill>
                          <a:effectLst/>
                          <a:latin typeface="Arial"/>
                        </a:rPr>
                        <a:t>+0,4</a:t>
                      </a:r>
                      <a:endParaRPr lang="fr-FR" sz="1000" b="1" i="0" u="none" strike="noStrike" dirty="0">
                        <a:solidFill>
                          <a:srgbClr val="FFFFFF"/>
                        </a:solidFill>
                        <a:effectLst/>
                        <a:latin typeface="Arial"/>
                      </a:endParaRP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04824">
                <a:tc gridSpan="2">
                  <a:txBody>
                    <a:bodyPr/>
                    <a:lstStyle/>
                    <a:p>
                      <a:pPr algn="r" fontAlgn="ctr"/>
                      <a:r>
                        <a:rPr lang="fr-FR" sz="1000" b="0" i="1" u="none" strike="noStrike">
                          <a:solidFill>
                            <a:srgbClr val="FFFFFF"/>
                          </a:solidFill>
                          <a:effectLst/>
                          <a:latin typeface="Arial"/>
                        </a:rPr>
                        <a:t>Variation en % 2011/2010</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r>
                        <a:rPr lang="fr-FR" sz="1000" b="0" i="1" u="none" strike="noStrike">
                          <a:solidFill>
                            <a:srgbClr val="FFFFFF"/>
                          </a:solidFill>
                          <a:effectLst/>
                          <a:latin typeface="Arial"/>
                        </a:rPr>
                        <a:t> </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1" u="none" strike="noStrike" dirty="0" smtClean="0">
                          <a:solidFill>
                            <a:srgbClr val="FFFFFF"/>
                          </a:solidFill>
                          <a:effectLst/>
                          <a:latin typeface="Arial"/>
                        </a:rPr>
                        <a:t>+11,5</a:t>
                      </a:r>
                      <a:r>
                        <a:rPr lang="fr-FR" sz="1000" b="0" i="1" u="none" strike="noStrike" dirty="0">
                          <a:solidFill>
                            <a:srgbClr val="FFFFFF"/>
                          </a:solidFill>
                          <a:effectLst/>
                          <a:latin typeface="Arial"/>
                        </a:rPr>
                        <a:t>%</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1" u="none" strike="noStrike">
                          <a:solidFill>
                            <a:srgbClr val="FFFFFF"/>
                          </a:solidFill>
                          <a:effectLst/>
                          <a:latin typeface="Arial"/>
                        </a:rPr>
                        <a:t> </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1" u="none" strike="noStrike" dirty="0">
                          <a:solidFill>
                            <a:srgbClr val="FFFFFF"/>
                          </a:solidFill>
                          <a:effectLst/>
                          <a:latin typeface="Arial"/>
                        </a:rPr>
                        <a:t> </a:t>
                      </a:r>
                    </a:p>
                  </a:txBody>
                  <a:tcPr marL="8259" marR="8259" marT="8259"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bl>
          </a:graphicData>
        </a:graphic>
      </p:graphicFrame>
      <p:sp>
        <p:nvSpPr>
          <p:cNvPr id="8" name="ZoneTexte 7"/>
          <p:cNvSpPr txBox="1"/>
          <p:nvPr/>
        </p:nvSpPr>
        <p:spPr>
          <a:xfrm>
            <a:off x="301752" y="4132410"/>
            <a:ext cx="8677656" cy="1615827"/>
          </a:xfrm>
          <a:prstGeom prst="rect">
            <a:avLst/>
          </a:prstGeom>
          <a:noFill/>
        </p:spPr>
        <p:txBody>
          <a:bodyPr wrap="square" rtlCol="0">
            <a:spAutoFit/>
          </a:bodyPr>
          <a:lstStyle/>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La Tête d’Or a </a:t>
            </a:r>
            <a:r>
              <a:rPr lang="fr-FR" sz="1400" dirty="0">
                <a:solidFill>
                  <a:srgbClr val="4D4D4D"/>
                </a:solidFill>
                <a:latin typeface="Arial" pitchFamily="34" charset="0"/>
                <a:cs typeface="Arial" pitchFamily="34" charset="0"/>
              </a:rPr>
              <a:t>accueilli</a:t>
            </a:r>
            <a:r>
              <a:rPr lang="fr-FR" sz="1400" b="1" dirty="0">
                <a:solidFill>
                  <a:srgbClr val="0092BB"/>
                </a:solidFill>
                <a:latin typeface="Arial" pitchFamily="34" charset="0"/>
                <a:cs typeface="Arial" pitchFamily="34" charset="0"/>
              </a:rPr>
              <a:t> </a:t>
            </a:r>
            <a:r>
              <a:rPr lang="fr-FR" sz="1400" b="1" dirty="0" smtClean="0">
                <a:solidFill>
                  <a:srgbClr val="00A6C8"/>
                </a:solidFill>
                <a:latin typeface="Arial" pitchFamily="34" charset="0"/>
                <a:cs typeface="Arial" pitchFamily="34" charset="0"/>
              </a:rPr>
              <a:t>45 </a:t>
            </a:r>
            <a:r>
              <a:rPr lang="fr-FR" sz="1400" b="1" dirty="0">
                <a:solidFill>
                  <a:srgbClr val="00A6C8"/>
                </a:solidFill>
                <a:latin typeface="Arial" pitchFamily="34" charset="0"/>
                <a:cs typeface="Arial" pitchFamily="34" charset="0"/>
              </a:rPr>
              <a:t>manifestations supplémentaires </a:t>
            </a:r>
            <a:r>
              <a:rPr lang="fr-FR" sz="1400" dirty="0" smtClean="0">
                <a:solidFill>
                  <a:srgbClr val="4D4D4D"/>
                </a:solidFill>
                <a:latin typeface="Arial" pitchFamily="34" charset="0"/>
                <a:cs typeface="Arial" pitchFamily="34" charset="0"/>
              </a:rPr>
              <a:t>pour </a:t>
            </a:r>
            <a:r>
              <a:rPr lang="fr-FR" sz="1400" b="1" dirty="0" smtClean="0">
                <a:solidFill>
                  <a:srgbClr val="00A6C8"/>
                </a:solidFill>
                <a:latin typeface="Arial" pitchFamily="34" charset="0"/>
                <a:cs typeface="Arial" pitchFamily="34" charset="0"/>
              </a:rPr>
              <a:t>10 829 journées</a:t>
            </a:r>
            <a:r>
              <a:rPr lang="fr-FR" sz="1400" b="1" dirty="0">
                <a:solidFill>
                  <a:srgbClr val="00A6C8"/>
                </a:solidFill>
                <a:latin typeface="Arial" pitchFamily="34" charset="0"/>
                <a:cs typeface="Arial" pitchFamily="34" charset="0"/>
              </a:rPr>
              <a:t>-participants </a:t>
            </a:r>
            <a:r>
              <a:rPr lang="fr-FR" sz="1400" b="1" dirty="0" smtClean="0">
                <a:solidFill>
                  <a:srgbClr val="00A6C8"/>
                </a:solidFill>
                <a:latin typeface="Arial" pitchFamily="34" charset="0"/>
                <a:cs typeface="Arial" pitchFamily="34" charset="0"/>
              </a:rPr>
              <a:t>supplémentaires </a:t>
            </a:r>
            <a:r>
              <a:rPr lang="fr-FR" sz="1400" dirty="0" smtClean="0">
                <a:solidFill>
                  <a:srgbClr val="4D4D4D"/>
                </a:solidFill>
                <a:latin typeface="Arial" pitchFamily="34" charset="0"/>
                <a:cs typeface="Arial" pitchFamily="34" charset="0"/>
              </a:rPr>
              <a:t>en </a:t>
            </a:r>
            <a:r>
              <a:rPr lang="fr-FR" sz="1400" dirty="0">
                <a:solidFill>
                  <a:srgbClr val="4D4D4D"/>
                </a:solidFill>
                <a:latin typeface="Arial" pitchFamily="34" charset="0"/>
                <a:cs typeface="Arial" pitchFamily="34" charset="0"/>
              </a:rPr>
              <a:t>2011</a:t>
            </a:r>
            <a:r>
              <a:rPr lang="fr-FR" sz="1400" dirty="0" smtClean="0">
                <a:solidFill>
                  <a:srgbClr val="4D4D4D"/>
                </a:solidFill>
                <a:latin typeface="Arial" pitchFamily="34" charset="0"/>
                <a:cs typeface="Arial" pitchFamily="34" charset="0"/>
              </a:rPr>
              <a:t>.</a:t>
            </a:r>
            <a:endParaRPr lang="fr-FR" sz="1400" dirty="0">
              <a:solidFill>
                <a:srgbClr val="4D4D4D"/>
              </a:solidFill>
              <a:latin typeface="Arial" pitchFamily="34" charset="0"/>
              <a:cs typeface="Arial" pitchFamily="34" charset="0"/>
            </a:endParaRPr>
          </a:p>
          <a:p>
            <a:pPr marL="176400" indent="-176400" algn="just">
              <a:spcBef>
                <a:spcPts val="300"/>
              </a:spcBef>
              <a:spcAft>
                <a:spcPts val="300"/>
              </a:spcAft>
              <a:buClr>
                <a:srgbClr val="00A6C8"/>
              </a:buClr>
              <a:buFont typeface="Arial" pitchFamily="34" charset="0"/>
              <a:buChar char="•"/>
            </a:pPr>
            <a:r>
              <a:rPr lang="fr-FR" sz="1400" dirty="0">
                <a:solidFill>
                  <a:srgbClr val="4D4D4D"/>
                </a:solidFill>
                <a:latin typeface="Arial" pitchFamily="34" charset="0"/>
                <a:cs typeface="Arial" pitchFamily="34" charset="0"/>
              </a:rPr>
              <a:t>Cela représente </a:t>
            </a:r>
            <a:r>
              <a:rPr lang="fr-FR" sz="1400" dirty="0" smtClean="0">
                <a:solidFill>
                  <a:srgbClr val="4D4D4D"/>
                </a:solidFill>
                <a:latin typeface="Arial" pitchFamily="34" charset="0"/>
                <a:cs typeface="Arial" pitchFamily="34" charset="0"/>
              </a:rPr>
              <a:t>une augmentation de </a:t>
            </a:r>
            <a:r>
              <a:rPr lang="fr-FR" sz="1400" b="1" dirty="0" smtClean="0">
                <a:solidFill>
                  <a:srgbClr val="FF0000"/>
                </a:solidFill>
                <a:latin typeface="Arial" pitchFamily="34" charset="0"/>
                <a:cs typeface="Arial" pitchFamily="34" charset="0"/>
              </a:rPr>
              <a:t>+11,5%</a:t>
            </a:r>
            <a:r>
              <a:rPr lang="fr-FR" sz="1400" dirty="0" smtClean="0">
                <a:solidFill>
                  <a:srgbClr val="4D4D4D"/>
                </a:solidFill>
                <a:latin typeface="Arial" pitchFamily="34" charset="0"/>
                <a:cs typeface="Arial" pitchFamily="34" charset="0"/>
              </a:rPr>
              <a:t> </a:t>
            </a:r>
            <a:r>
              <a:rPr lang="fr-FR" sz="1400" dirty="0">
                <a:solidFill>
                  <a:srgbClr val="4D4D4D"/>
                </a:solidFill>
                <a:latin typeface="Arial" pitchFamily="34" charset="0"/>
                <a:cs typeface="Arial" pitchFamily="34" charset="0"/>
              </a:rPr>
              <a:t>des journées-</a:t>
            </a:r>
            <a:r>
              <a:rPr lang="fr-FR" sz="1400" dirty="0" smtClean="0">
                <a:solidFill>
                  <a:srgbClr val="4D4D4D"/>
                </a:solidFill>
                <a:latin typeface="Arial" pitchFamily="34" charset="0"/>
                <a:cs typeface="Arial" pitchFamily="34" charset="0"/>
              </a:rPr>
              <a:t>participants MICE </a:t>
            </a:r>
            <a:r>
              <a:rPr lang="fr-FR" sz="1400" dirty="0">
                <a:solidFill>
                  <a:srgbClr val="4D4D4D"/>
                </a:solidFill>
                <a:latin typeface="Arial" pitchFamily="34" charset="0"/>
                <a:cs typeface="Arial" pitchFamily="34" charset="0"/>
              </a:rPr>
              <a:t>entre 2010 et 2011</a:t>
            </a:r>
            <a:r>
              <a:rPr lang="fr-FR" sz="1400" dirty="0" smtClean="0">
                <a:solidFill>
                  <a:srgbClr val="4D4D4D"/>
                </a:solidFill>
                <a:latin typeface="Arial" pitchFamily="34" charset="0"/>
                <a:cs typeface="Arial" pitchFamily="34" charset="0"/>
              </a:rPr>
              <a:t>.</a:t>
            </a:r>
          </a:p>
          <a:p>
            <a:pPr marL="176400" indent="-176400" algn="just">
              <a:spcBef>
                <a:spcPts val="300"/>
              </a:spcBef>
              <a:spcAft>
                <a:spcPts val="300"/>
              </a:spcAft>
              <a:buClr>
                <a:srgbClr val="00A6C8"/>
              </a:buClr>
              <a:buFont typeface="Arial" pitchFamily="34" charset="0"/>
              <a:buChar char="•"/>
            </a:pPr>
            <a:r>
              <a:rPr lang="fr-FR" sz="1400" dirty="0">
                <a:solidFill>
                  <a:srgbClr val="4D4D4D"/>
                </a:solidFill>
                <a:latin typeface="Arial" pitchFamily="34" charset="0"/>
                <a:cs typeface="Arial" pitchFamily="34" charset="0"/>
              </a:rPr>
              <a:t>Ces résultats sont entraînés par </a:t>
            </a:r>
            <a:r>
              <a:rPr lang="fr-FR" sz="1400" dirty="0" smtClean="0">
                <a:solidFill>
                  <a:srgbClr val="4D4D4D"/>
                </a:solidFill>
                <a:latin typeface="Arial" pitchFamily="34" charset="0"/>
                <a:cs typeface="Arial" pitchFamily="34" charset="0"/>
              </a:rPr>
              <a:t>le </a:t>
            </a:r>
            <a:r>
              <a:rPr lang="fr-FR" sz="1400" b="1" dirty="0" smtClean="0">
                <a:solidFill>
                  <a:srgbClr val="0092BB"/>
                </a:solidFill>
                <a:latin typeface="Arial" pitchFamily="34" charset="0"/>
                <a:cs typeface="Arial" pitchFamily="34" charset="0"/>
              </a:rPr>
              <a:t>dynamisme du segment Réunions </a:t>
            </a:r>
            <a:r>
              <a:rPr lang="fr-FR" sz="1400" b="1" dirty="0">
                <a:solidFill>
                  <a:srgbClr val="0092BB"/>
                </a:solidFill>
                <a:latin typeface="Arial" pitchFamily="34" charset="0"/>
                <a:cs typeface="Arial" pitchFamily="34" charset="0"/>
              </a:rPr>
              <a:t>&amp; </a:t>
            </a:r>
            <a:r>
              <a:rPr lang="fr-FR" sz="1400" b="1" dirty="0" smtClean="0">
                <a:solidFill>
                  <a:srgbClr val="0092BB"/>
                </a:solidFill>
                <a:latin typeface="Arial" pitchFamily="34" charset="0"/>
                <a:cs typeface="Arial" pitchFamily="34" charset="0"/>
              </a:rPr>
              <a:t>Congrès </a:t>
            </a:r>
            <a:r>
              <a:rPr lang="fr-FR" sz="1400" dirty="0" smtClean="0">
                <a:solidFill>
                  <a:srgbClr val="404040"/>
                </a:solidFill>
                <a:latin typeface="Arial" pitchFamily="34" charset="0"/>
                <a:cs typeface="Arial" pitchFamily="34" charset="0"/>
              </a:rPr>
              <a:t>(+29,8%), </a:t>
            </a:r>
            <a:r>
              <a:rPr lang="fr-FR" sz="1400" dirty="0" smtClean="0">
                <a:solidFill>
                  <a:srgbClr val="4D4D4D"/>
                </a:solidFill>
                <a:latin typeface="Arial" pitchFamily="34" charset="0"/>
                <a:cs typeface="Arial" pitchFamily="34" charset="0"/>
              </a:rPr>
              <a:t>tandis que les Foires &amp; Salons ont vu leur fréquentation légèrement reculer (-2,1%)</a:t>
            </a:r>
            <a:endParaRPr lang="fr-FR" sz="1400" b="1" dirty="0">
              <a:solidFill>
                <a:srgbClr val="00A6C8"/>
              </a:solidFill>
              <a:latin typeface="Arial" pitchFamily="34" charset="0"/>
              <a:cs typeface="Arial" pitchFamily="34" charset="0"/>
            </a:endParaRPr>
          </a:p>
          <a:p>
            <a:pPr marL="176400" indent="-176400" algn="just">
              <a:spcBef>
                <a:spcPts val="300"/>
              </a:spcBef>
              <a:spcAft>
                <a:spcPts val="300"/>
              </a:spcAft>
              <a:buClr>
                <a:srgbClr val="00A6C8"/>
              </a:buClr>
              <a:buFont typeface="Arial" pitchFamily="34" charset="0"/>
              <a:buChar char="•"/>
            </a:pPr>
            <a:endParaRPr lang="fr-FR" sz="1400" dirty="0">
              <a:solidFill>
                <a:srgbClr val="4D4D4D"/>
              </a:solidFill>
              <a:latin typeface="Arial" pitchFamily="34" charset="0"/>
              <a:cs typeface="Arial" pitchFamily="34" charset="0"/>
            </a:endParaRPr>
          </a:p>
        </p:txBody>
      </p:sp>
    </p:spTree>
    <p:extLst>
      <p:ext uri="{BB962C8B-B14F-4D97-AF65-F5344CB8AC3E}">
        <p14:creationId xmlns="" xmlns:p14="http://schemas.microsoft.com/office/powerpoint/2010/main" val="9105202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txBox="1">
            <a:spLocks/>
          </p:cNvSpPr>
          <p:nvPr/>
        </p:nvSpPr>
        <p:spPr bwMode="auto">
          <a:xfrm>
            <a:off x="1572768" y="-1"/>
            <a:ext cx="7324344"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dirty="0" smtClean="0">
                <a:solidFill>
                  <a:schemeClr val="bg1"/>
                </a:solidFill>
                <a:latin typeface="Arial" pitchFamily="34" charset="0"/>
                <a:ea typeface="+mj-ea"/>
                <a:cs typeface="Arial" pitchFamily="34" charset="0"/>
              </a:rPr>
              <a:t>Synthèse – Fréquentation 2011 des Centres des Congrès &amp; Parcs des Expositions</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8" name="Tableau 7"/>
          <p:cNvGraphicFramePr>
            <a:graphicFrameLocks noGrp="1"/>
          </p:cNvGraphicFramePr>
          <p:nvPr>
            <p:extLst>
              <p:ext uri="{D42A27DB-BD31-4B8C-83A1-F6EECF244321}">
                <p14:modId xmlns="" xmlns:p14="http://schemas.microsoft.com/office/powerpoint/2010/main" val="3274124775"/>
              </p:ext>
            </p:extLst>
          </p:nvPr>
        </p:nvGraphicFramePr>
        <p:xfrm>
          <a:off x="618680" y="1281725"/>
          <a:ext cx="7851775" cy="3394547"/>
        </p:xfrm>
        <a:graphic>
          <a:graphicData uri="http://schemas.openxmlformats.org/drawingml/2006/table">
            <a:tbl>
              <a:tblPr/>
              <a:tblGrid>
                <a:gridCol w="2014545"/>
                <a:gridCol w="1808138"/>
                <a:gridCol w="1089836"/>
                <a:gridCol w="979752"/>
                <a:gridCol w="979752"/>
                <a:gridCol w="979752"/>
              </a:tblGrid>
              <a:tr h="520331">
                <a:tc>
                  <a:txBody>
                    <a:bodyPr/>
                    <a:lstStyle/>
                    <a:p>
                      <a:pPr algn="ctr" fontAlgn="ctr"/>
                      <a:r>
                        <a:rPr lang="fr-FR" sz="1200" b="0" i="0" u="none" strike="noStrike" dirty="0">
                          <a:solidFill>
                            <a:srgbClr val="404040"/>
                          </a:solidFill>
                          <a:effectLst/>
                          <a:latin typeface="Arial"/>
                        </a:rPr>
                        <a:t> </a:t>
                      </a:r>
                      <a:r>
                        <a:rPr lang="fr-FR" sz="1200" b="0" i="0" u="none" strike="noStrike" dirty="0" smtClean="0">
                          <a:solidFill>
                            <a:srgbClr val="404040"/>
                          </a:solidFill>
                          <a:effectLst/>
                          <a:latin typeface="Arial"/>
                        </a:rPr>
                        <a:t> </a:t>
                      </a:r>
                      <a:endParaRPr lang="fr-FR" sz="1200" b="0" i="0" u="none" strike="noStrike" dirty="0">
                        <a:solidFill>
                          <a:srgbClr val="404040"/>
                        </a:solidFill>
                        <a:effectLst/>
                        <a:latin typeface="Arial"/>
                      </a:endParaRPr>
                    </a:p>
                  </a:txBody>
                  <a:tcPr marL="8259" marR="8259" marT="8259"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a:solidFill>
                            <a:srgbClr val="FFFFFF"/>
                          </a:solidFill>
                          <a:effectLst/>
                          <a:latin typeface="Arial"/>
                        </a:rPr>
                        <a:t>Segment </a:t>
                      </a:r>
                    </a:p>
                  </a:txBody>
                  <a:tcPr marL="8259" marR="8259" marT="8259"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a:solidFill>
                            <a:srgbClr val="FFFFFF"/>
                          </a:solidFill>
                          <a:effectLst/>
                          <a:latin typeface="Arial"/>
                        </a:rPr>
                        <a:t>Manifestations</a:t>
                      </a:r>
                    </a:p>
                  </a:txBody>
                  <a:tcPr marL="8259" marR="8259" marT="8259"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dirty="0" smtClean="0">
                          <a:solidFill>
                            <a:srgbClr val="FFFFFF"/>
                          </a:solidFill>
                          <a:effectLst/>
                          <a:latin typeface="Arial"/>
                        </a:rPr>
                        <a:t>Journées-participants*</a:t>
                      </a:r>
                      <a:endParaRPr lang="fr-FR" sz="1200" b="0" i="0" u="none" strike="noStrike" dirty="0">
                        <a:solidFill>
                          <a:srgbClr val="FFFFFF"/>
                        </a:solidFill>
                        <a:effectLst/>
                        <a:latin typeface="Arial"/>
                      </a:endParaRPr>
                    </a:p>
                  </a:txBody>
                  <a:tcPr marL="8259" marR="8259" marT="8259"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a:solidFill>
                            <a:srgbClr val="FFFFFF"/>
                          </a:solidFill>
                          <a:effectLst/>
                          <a:latin typeface="Arial"/>
                        </a:rPr>
                        <a:t>Jours</a:t>
                      </a:r>
                    </a:p>
                  </a:txBody>
                  <a:tcPr marL="8259" marR="8259" marT="8259"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dirty="0">
                          <a:solidFill>
                            <a:srgbClr val="FFFFFF"/>
                          </a:solidFill>
                          <a:effectLst/>
                          <a:latin typeface="Arial"/>
                        </a:rPr>
                        <a:t>Durée Moyenne</a:t>
                      </a:r>
                    </a:p>
                  </a:txBody>
                  <a:tcPr marL="8259" marR="8259" marT="8259"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39518">
                <a:tc rowSpan="3">
                  <a:txBody>
                    <a:bodyPr/>
                    <a:lstStyle/>
                    <a:p>
                      <a:pPr algn="ctr" fontAlgn="ctr"/>
                      <a:r>
                        <a:rPr lang="fr-FR" sz="1200" b="0" i="0" u="none" strike="noStrike" dirty="0">
                          <a:solidFill>
                            <a:srgbClr val="404040"/>
                          </a:solidFill>
                          <a:effectLst/>
                          <a:latin typeface="Arial"/>
                        </a:rPr>
                        <a:t>Foires &amp; Salons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7DEE8"/>
                    </a:solidFill>
                  </a:tcPr>
                </a:tc>
                <a:tc>
                  <a:txBody>
                    <a:bodyPr/>
                    <a:lstStyle/>
                    <a:p>
                      <a:pPr algn="ctr" fontAlgn="ctr"/>
                      <a:r>
                        <a:rPr lang="fr-FR" sz="1200" b="0" i="0" u="none" strike="noStrike">
                          <a:solidFill>
                            <a:srgbClr val="404040"/>
                          </a:solidFill>
                          <a:effectLst/>
                          <a:latin typeface="Arial"/>
                        </a:rPr>
                        <a:t>Salons grand public</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74</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dirty="0">
                          <a:solidFill>
                            <a:srgbClr val="404040"/>
                          </a:solidFill>
                          <a:effectLst/>
                          <a:latin typeface="Arial"/>
                        </a:rPr>
                        <a:t>1 136 649</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404040"/>
                          </a:solidFill>
                          <a:effectLst/>
                          <a:latin typeface="Arial"/>
                        </a:rPr>
                        <a:t>234</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a:solidFill>
                            <a:srgbClr val="404040"/>
                          </a:solidFill>
                          <a:effectLst/>
                          <a:latin typeface="Arial"/>
                        </a:rPr>
                        <a:t>3,2</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vMerge="1">
                  <a:txBody>
                    <a:bodyPr/>
                    <a:lstStyle/>
                    <a:p>
                      <a:endParaRPr lang="fr-FR"/>
                    </a:p>
                  </a:txBody>
                  <a:tcPr/>
                </a:tc>
                <a:tc>
                  <a:txBody>
                    <a:bodyPr/>
                    <a:lstStyle/>
                    <a:p>
                      <a:pPr algn="ctr" fontAlgn="ctr"/>
                      <a:r>
                        <a:rPr lang="fr-FR" sz="1200" b="0" i="0" u="none" strike="noStrike">
                          <a:solidFill>
                            <a:srgbClr val="404040"/>
                          </a:solidFill>
                          <a:effectLst/>
                          <a:latin typeface="Arial"/>
                        </a:rPr>
                        <a:t>Salons professionnels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73</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a:solidFill>
                            <a:srgbClr val="404040"/>
                          </a:solidFill>
                          <a:effectLst/>
                          <a:latin typeface="Arial"/>
                        </a:rPr>
                        <a:t>443 292</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404040"/>
                          </a:solidFill>
                          <a:effectLst/>
                          <a:latin typeface="Arial"/>
                        </a:rPr>
                        <a:t>181</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a:solidFill>
                            <a:srgbClr val="404040"/>
                          </a:solidFill>
                          <a:effectLst/>
                          <a:latin typeface="Arial"/>
                        </a:rPr>
                        <a:t>2,5</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vMerge="1">
                  <a:txBody>
                    <a:bodyPr/>
                    <a:lstStyle/>
                    <a:p>
                      <a:endParaRPr lang="fr-FR"/>
                    </a:p>
                  </a:txBody>
                  <a:tcPr/>
                </a:tc>
                <a:tc>
                  <a:txBody>
                    <a:bodyPr/>
                    <a:lstStyle/>
                    <a:p>
                      <a:pPr algn="ctr" fontAlgn="ctr"/>
                      <a:r>
                        <a:rPr lang="fr-FR" sz="1200" b="0" i="0" u="none" strike="noStrike">
                          <a:solidFill>
                            <a:srgbClr val="404040"/>
                          </a:solidFill>
                          <a:effectLst/>
                          <a:latin typeface="Arial"/>
                        </a:rPr>
                        <a:t>Autres évènements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b"/>
                      <a:r>
                        <a:rPr lang="fr-FR" sz="1200" b="0" i="0" u="none" strike="noStrike">
                          <a:solidFill>
                            <a:srgbClr val="404040"/>
                          </a:solidFill>
                          <a:effectLst/>
                          <a:latin typeface="Arial"/>
                        </a:rPr>
                        <a:t>6</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a:solidFill>
                            <a:srgbClr val="404040"/>
                          </a:solidFill>
                          <a:effectLst/>
                          <a:latin typeface="Arial"/>
                        </a:rPr>
                        <a:t>29 214</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b"/>
                      <a:r>
                        <a:rPr lang="fr-FR" sz="1200" b="0" i="0" u="none" strike="noStrike">
                          <a:solidFill>
                            <a:srgbClr val="404040"/>
                          </a:solidFill>
                          <a:effectLst/>
                          <a:latin typeface="Arial"/>
                        </a:rPr>
                        <a:t>38</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a:solidFill>
                            <a:srgbClr val="404040"/>
                          </a:solidFill>
                          <a:effectLst/>
                          <a:latin typeface="Arial"/>
                        </a:rPr>
                        <a:t>6,3</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gridSpan="2">
                  <a:txBody>
                    <a:bodyPr/>
                    <a:lstStyle/>
                    <a:p>
                      <a:pPr algn="ctr" fontAlgn="ctr"/>
                      <a:r>
                        <a:rPr lang="fr-FR" sz="1200" b="0" i="0" u="none" strike="noStrike">
                          <a:solidFill>
                            <a:srgbClr val="FFFFFF"/>
                          </a:solidFill>
                          <a:effectLst/>
                          <a:latin typeface="Arial"/>
                        </a:rPr>
                        <a:t>Total Foires &amp; Salons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200" b="0" i="0" u="none" strike="noStrike" dirty="0">
                          <a:solidFill>
                            <a:srgbClr val="FFFFFF"/>
                          </a:solidFill>
                          <a:effectLst/>
                          <a:latin typeface="Arial"/>
                        </a:rPr>
                        <a:t>153</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dirty="0">
                          <a:solidFill>
                            <a:srgbClr val="FFFFFF"/>
                          </a:solidFill>
                          <a:effectLst/>
                          <a:latin typeface="Arial"/>
                        </a:rPr>
                        <a:t>1 609 155</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dirty="0">
                          <a:solidFill>
                            <a:srgbClr val="FFFFFF"/>
                          </a:solidFill>
                          <a:effectLst/>
                          <a:latin typeface="Arial"/>
                        </a:rPr>
                        <a:t>453</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dirty="0">
                          <a:solidFill>
                            <a:srgbClr val="FFFFFF"/>
                          </a:solidFill>
                          <a:effectLst/>
                          <a:latin typeface="Arial"/>
                        </a:rPr>
                        <a:t>3,0</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39518">
                <a:tc rowSpan="3">
                  <a:txBody>
                    <a:bodyPr/>
                    <a:lstStyle/>
                    <a:p>
                      <a:pPr algn="ctr" fontAlgn="ctr"/>
                      <a:r>
                        <a:rPr lang="fr-FR" sz="1200" b="0" i="0" u="none" strike="noStrike">
                          <a:solidFill>
                            <a:srgbClr val="404040"/>
                          </a:solidFill>
                          <a:effectLst/>
                          <a:latin typeface="Arial"/>
                        </a:rPr>
                        <a:t>Réunions &amp; Congrès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dirty="0">
                          <a:solidFill>
                            <a:srgbClr val="404040"/>
                          </a:solidFill>
                          <a:effectLst/>
                          <a:latin typeface="Arial"/>
                        </a:rPr>
                        <a:t>Réunions et séminaires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509</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a:solidFill>
                            <a:srgbClr val="404040"/>
                          </a:solidFill>
                          <a:effectLst/>
                          <a:latin typeface="Arial"/>
                        </a:rPr>
                        <a:t>140 770</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404040"/>
                          </a:solidFill>
                          <a:effectLst/>
                          <a:latin typeface="Arial"/>
                        </a:rPr>
                        <a:t>748</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a:solidFill>
                            <a:srgbClr val="404040"/>
                          </a:solidFill>
                          <a:effectLst/>
                          <a:latin typeface="Arial"/>
                        </a:rPr>
                        <a:t>1,5</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vMerge="1">
                  <a:txBody>
                    <a:bodyPr/>
                    <a:lstStyle/>
                    <a:p>
                      <a:endParaRPr lang="fr-FR"/>
                    </a:p>
                  </a:txBody>
                  <a:tcPr/>
                </a:tc>
                <a:tc>
                  <a:txBody>
                    <a:bodyPr/>
                    <a:lstStyle/>
                    <a:p>
                      <a:pPr algn="ctr" fontAlgn="ctr"/>
                      <a:r>
                        <a:rPr lang="fr-FR" sz="1200" b="0" i="0" u="none" strike="noStrike">
                          <a:solidFill>
                            <a:srgbClr val="404040"/>
                          </a:solidFill>
                          <a:effectLst/>
                          <a:latin typeface="Arial"/>
                        </a:rPr>
                        <a:t>Congrès Associatifs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65</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a:solidFill>
                            <a:srgbClr val="404040"/>
                          </a:solidFill>
                          <a:effectLst/>
                          <a:latin typeface="Arial"/>
                        </a:rPr>
                        <a:t>135 665</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404040"/>
                          </a:solidFill>
                          <a:effectLst/>
                          <a:latin typeface="Arial"/>
                        </a:rPr>
                        <a:t>195</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a:solidFill>
                            <a:srgbClr val="404040"/>
                          </a:solidFill>
                          <a:effectLst/>
                          <a:latin typeface="Arial"/>
                        </a:rPr>
                        <a:t>3,0</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vMerge="1">
                  <a:txBody>
                    <a:bodyPr/>
                    <a:lstStyle/>
                    <a:p>
                      <a:endParaRPr lang="fr-FR"/>
                    </a:p>
                  </a:txBody>
                  <a:tcPr/>
                </a:tc>
                <a:tc>
                  <a:txBody>
                    <a:bodyPr/>
                    <a:lstStyle/>
                    <a:p>
                      <a:pPr algn="ctr" fontAlgn="ctr"/>
                      <a:r>
                        <a:rPr lang="fr-FR" sz="1200" b="0" i="0" u="none" strike="noStrike">
                          <a:solidFill>
                            <a:srgbClr val="404040"/>
                          </a:solidFill>
                          <a:effectLst/>
                          <a:latin typeface="Arial"/>
                        </a:rPr>
                        <a:t>Conventions d’entreprise</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dirty="0">
                          <a:solidFill>
                            <a:srgbClr val="404040"/>
                          </a:solidFill>
                          <a:effectLst/>
                          <a:latin typeface="Arial"/>
                        </a:rPr>
                        <a:t>93</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a:solidFill>
                            <a:srgbClr val="404040"/>
                          </a:solidFill>
                          <a:effectLst/>
                          <a:latin typeface="Arial"/>
                        </a:rPr>
                        <a:t>59 527</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404040"/>
                          </a:solidFill>
                          <a:effectLst/>
                          <a:latin typeface="Arial"/>
                        </a:rPr>
                        <a:t>142</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a:solidFill>
                            <a:srgbClr val="404040"/>
                          </a:solidFill>
                          <a:effectLst/>
                          <a:latin typeface="Arial"/>
                        </a:rPr>
                        <a:t>1,5</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gridSpan="2">
                  <a:txBody>
                    <a:bodyPr/>
                    <a:lstStyle/>
                    <a:p>
                      <a:pPr algn="ctr" fontAlgn="ctr"/>
                      <a:r>
                        <a:rPr lang="fr-FR" sz="1200" b="0" i="0" u="none" strike="noStrike">
                          <a:solidFill>
                            <a:srgbClr val="FFFFFF"/>
                          </a:solidFill>
                          <a:effectLst/>
                          <a:latin typeface="Arial"/>
                        </a:rPr>
                        <a:t>Total Réunions &amp; Congrès</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200" b="0" i="0" u="none" strike="noStrike" dirty="0">
                          <a:solidFill>
                            <a:srgbClr val="FFFFFF"/>
                          </a:solidFill>
                          <a:effectLst/>
                          <a:latin typeface="Arial"/>
                        </a:rPr>
                        <a:t>667</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dirty="0">
                          <a:solidFill>
                            <a:srgbClr val="FFFFFF"/>
                          </a:solidFill>
                          <a:effectLst/>
                          <a:latin typeface="Arial"/>
                        </a:rPr>
                        <a:t>335 962</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dirty="0" smtClean="0">
                          <a:solidFill>
                            <a:srgbClr val="FFFFFF"/>
                          </a:solidFill>
                          <a:effectLst/>
                          <a:latin typeface="Arial"/>
                        </a:rPr>
                        <a:t>1 084</a:t>
                      </a:r>
                      <a:endParaRPr lang="fr-FR" sz="1200" b="0" i="0" u="none" strike="noStrike" dirty="0">
                        <a:solidFill>
                          <a:srgbClr val="FFFFFF"/>
                        </a:solidFill>
                        <a:effectLst/>
                        <a:latin typeface="Arial"/>
                      </a:endParaRP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dirty="0">
                          <a:solidFill>
                            <a:srgbClr val="FFFFFF"/>
                          </a:solidFill>
                          <a:effectLst/>
                          <a:latin typeface="Arial"/>
                        </a:rPr>
                        <a:t>1,6</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39518">
                <a:tc gridSpan="2">
                  <a:txBody>
                    <a:bodyPr/>
                    <a:lstStyle/>
                    <a:p>
                      <a:pPr algn="ctr" fontAlgn="ctr"/>
                      <a:r>
                        <a:rPr lang="fr-FR" sz="1200" b="1" i="0" u="none" strike="noStrike">
                          <a:solidFill>
                            <a:srgbClr val="FFFFFF"/>
                          </a:solidFill>
                          <a:effectLst/>
                          <a:latin typeface="Arial"/>
                        </a:rPr>
                        <a:t>Total Général</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hMerge="1">
                  <a:txBody>
                    <a:bodyPr/>
                    <a:lstStyle/>
                    <a:p>
                      <a:endParaRPr lang="fr-FR"/>
                    </a:p>
                  </a:txBody>
                  <a:tcPr/>
                </a:tc>
                <a:tc>
                  <a:txBody>
                    <a:bodyPr/>
                    <a:lstStyle/>
                    <a:p>
                      <a:pPr algn="ctr" fontAlgn="ctr"/>
                      <a:r>
                        <a:rPr lang="fr-FR" sz="1200" b="1" i="0" u="none" strike="noStrike" dirty="0">
                          <a:solidFill>
                            <a:srgbClr val="FFFFFF"/>
                          </a:solidFill>
                          <a:effectLst/>
                          <a:latin typeface="Arial"/>
                        </a:rPr>
                        <a:t>820</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1" i="0" u="none" strike="noStrike" dirty="0">
                          <a:solidFill>
                            <a:srgbClr val="FFFFFF"/>
                          </a:solidFill>
                          <a:effectLst/>
                          <a:latin typeface="Arial"/>
                        </a:rPr>
                        <a:t>1 945 117</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1" i="0" u="none" strike="noStrike" dirty="0" smtClean="0">
                          <a:solidFill>
                            <a:srgbClr val="FFFFFF"/>
                          </a:solidFill>
                          <a:effectLst/>
                          <a:latin typeface="Arial"/>
                        </a:rPr>
                        <a:t>1 537</a:t>
                      </a:r>
                      <a:endParaRPr lang="fr-FR" sz="1200" b="1" i="0" u="none" strike="noStrike" dirty="0">
                        <a:solidFill>
                          <a:srgbClr val="FFFFFF"/>
                        </a:solidFill>
                        <a:effectLst/>
                        <a:latin typeface="Arial"/>
                      </a:endParaRP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1" i="0" u="none" strike="noStrike" dirty="0">
                          <a:solidFill>
                            <a:srgbClr val="FFFFFF"/>
                          </a:solidFill>
                          <a:effectLst/>
                          <a:latin typeface="Arial"/>
                        </a:rPr>
                        <a:t>1,9</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39518">
                <a:tc rowSpan="2">
                  <a:txBody>
                    <a:bodyPr/>
                    <a:lstStyle/>
                    <a:p>
                      <a:pPr algn="ctr" fontAlgn="ctr"/>
                      <a:r>
                        <a:rPr lang="fr-FR" sz="1200" b="0" i="0" u="none" strike="noStrike" dirty="0">
                          <a:solidFill>
                            <a:srgbClr val="404040"/>
                          </a:solidFill>
                          <a:effectLst/>
                          <a:latin typeface="Arial"/>
                        </a:rPr>
                        <a:t>Hors MICE </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c>
                  <a:txBody>
                    <a:bodyPr/>
                    <a:lstStyle/>
                    <a:p>
                      <a:pPr algn="ctr" fontAlgn="ctr"/>
                      <a:r>
                        <a:rPr lang="fr-FR" sz="1200" b="0" i="0" u="none" strike="noStrike">
                          <a:solidFill>
                            <a:srgbClr val="404040"/>
                          </a:solidFill>
                          <a:effectLst/>
                          <a:latin typeface="Arial"/>
                        </a:rPr>
                        <a:t>Examens &amp; Concours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79</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a:solidFill>
                            <a:srgbClr val="404040"/>
                          </a:solidFill>
                          <a:effectLst/>
                          <a:latin typeface="Arial"/>
                        </a:rPr>
                        <a:t>37 829</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404040"/>
                          </a:solidFill>
                          <a:effectLst/>
                          <a:latin typeface="Arial"/>
                        </a:rPr>
                        <a:t>125</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a:solidFill>
                            <a:srgbClr val="404040"/>
                          </a:solidFill>
                          <a:effectLst/>
                          <a:latin typeface="Arial"/>
                        </a:rPr>
                        <a:t>1,6</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vMerge="1">
                  <a:txBody>
                    <a:bodyPr/>
                    <a:lstStyle/>
                    <a:p>
                      <a:endParaRPr lang="fr-FR"/>
                    </a:p>
                  </a:txBody>
                  <a:tcPr/>
                </a:tc>
                <a:tc>
                  <a:txBody>
                    <a:bodyPr/>
                    <a:lstStyle/>
                    <a:p>
                      <a:pPr algn="ctr" fontAlgn="ctr"/>
                      <a:r>
                        <a:rPr lang="fr-FR" sz="1200" b="0" i="0" u="none" strike="noStrike">
                          <a:solidFill>
                            <a:srgbClr val="404040"/>
                          </a:solidFill>
                          <a:effectLst/>
                          <a:latin typeface="Arial"/>
                        </a:rPr>
                        <a:t>Spectacles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95</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a:solidFill>
                            <a:srgbClr val="404040"/>
                          </a:solidFill>
                          <a:effectLst/>
                          <a:latin typeface="Arial"/>
                        </a:rPr>
                        <a:t>282 948</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404040"/>
                          </a:solidFill>
                          <a:effectLst/>
                          <a:latin typeface="Arial"/>
                        </a:rPr>
                        <a:t>166</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a:solidFill>
                            <a:srgbClr val="404040"/>
                          </a:solidFill>
                          <a:effectLst/>
                          <a:latin typeface="Arial"/>
                        </a:rPr>
                        <a:t>1,7</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39518">
                <a:tc gridSpan="2">
                  <a:txBody>
                    <a:bodyPr/>
                    <a:lstStyle/>
                    <a:p>
                      <a:pPr algn="ctr" fontAlgn="ctr"/>
                      <a:r>
                        <a:rPr lang="fr-FR" sz="1200" b="0" i="0" u="none" strike="noStrike" dirty="0">
                          <a:solidFill>
                            <a:srgbClr val="404040"/>
                          </a:solidFill>
                          <a:effectLst/>
                          <a:latin typeface="Arial"/>
                        </a:rPr>
                        <a:t>Total Hors MICE </a:t>
                      </a:r>
                    </a:p>
                  </a:txBody>
                  <a:tcPr marL="8259" marR="8259" marT="8259"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hMerge="1">
                  <a:txBody>
                    <a:bodyPr/>
                    <a:lstStyle/>
                    <a:p>
                      <a:endParaRPr lang="fr-FR"/>
                    </a:p>
                  </a:txBody>
                  <a:tcPr/>
                </a:tc>
                <a:tc>
                  <a:txBody>
                    <a:bodyPr/>
                    <a:lstStyle/>
                    <a:p>
                      <a:pPr algn="ctr" fontAlgn="b"/>
                      <a:r>
                        <a:rPr lang="fr-FR" sz="1200" b="0" i="0" u="none" strike="noStrike" dirty="0">
                          <a:solidFill>
                            <a:srgbClr val="404040"/>
                          </a:solidFill>
                          <a:effectLst/>
                          <a:latin typeface="Arial"/>
                        </a:rPr>
                        <a:t>174</a:t>
                      </a:r>
                    </a:p>
                  </a:txBody>
                  <a:tcPr marL="12700" marR="12700" marT="12700"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a:txBody>
                    <a:bodyPr/>
                    <a:lstStyle/>
                    <a:p>
                      <a:pPr algn="ctr" fontAlgn="b"/>
                      <a:r>
                        <a:rPr lang="fr-FR" sz="1200" b="0" i="0" u="none" strike="noStrike" dirty="0">
                          <a:solidFill>
                            <a:srgbClr val="404040"/>
                          </a:solidFill>
                          <a:effectLst/>
                          <a:latin typeface="Arial"/>
                        </a:rPr>
                        <a:t>320 777</a:t>
                      </a:r>
                    </a:p>
                  </a:txBody>
                  <a:tcPr marL="12700" marR="12700" marT="12700"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a:txBody>
                    <a:bodyPr/>
                    <a:lstStyle/>
                    <a:p>
                      <a:pPr algn="ctr" fontAlgn="b"/>
                      <a:r>
                        <a:rPr lang="fr-FR" sz="1200" b="0" i="0" u="none" strike="noStrike" dirty="0">
                          <a:solidFill>
                            <a:srgbClr val="404040"/>
                          </a:solidFill>
                          <a:effectLst/>
                          <a:latin typeface="Arial"/>
                        </a:rPr>
                        <a:t>291</a:t>
                      </a:r>
                    </a:p>
                  </a:txBody>
                  <a:tcPr marL="12700" marR="12700" marT="12700"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a:txBody>
                    <a:bodyPr/>
                    <a:lstStyle/>
                    <a:p>
                      <a:pPr algn="ctr" fontAlgn="b"/>
                      <a:r>
                        <a:rPr lang="fr-FR" sz="1200" b="0" i="0" u="none" strike="noStrike" dirty="0">
                          <a:solidFill>
                            <a:srgbClr val="404040"/>
                          </a:solidFill>
                          <a:effectLst/>
                          <a:latin typeface="Arial"/>
                        </a:rPr>
                        <a:t>1,7</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r>
            </a:tbl>
          </a:graphicData>
        </a:graphic>
      </p:graphicFrame>
      <p:sp>
        <p:nvSpPr>
          <p:cNvPr id="9" name="ZoneTexte 8"/>
          <p:cNvSpPr txBox="1"/>
          <p:nvPr/>
        </p:nvSpPr>
        <p:spPr>
          <a:xfrm>
            <a:off x="301752" y="4767409"/>
            <a:ext cx="8677656" cy="1831271"/>
          </a:xfrm>
          <a:prstGeom prst="rect">
            <a:avLst/>
          </a:prstGeom>
          <a:noFill/>
        </p:spPr>
        <p:txBody>
          <a:bodyPr wrap="square" rtlCol="0">
            <a:spAutoFit/>
          </a:bodyPr>
          <a:lstStyle/>
          <a:p>
            <a:pPr marL="176400" indent="-176400" algn="just">
              <a:spcBef>
                <a:spcPts val="300"/>
              </a:spcBef>
              <a:spcAft>
                <a:spcPts val="300"/>
              </a:spcAft>
              <a:buClr>
                <a:srgbClr val="00A6C8"/>
              </a:buClr>
              <a:buFont typeface="Arial" pitchFamily="34" charset="0"/>
              <a:buChar char="•"/>
            </a:pPr>
            <a:r>
              <a:rPr lang="fr-FR" sz="1400" dirty="0">
                <a:solidFill>
                  <a:srgbClr val="4D4D4D"/>
                </a:solidFill>
                <a:latin typeface="Arial" pitchFamily="34" charset="0"/>
                <a:cs typeface="Arial" pitchFamily="34" charset="0"/>
              </a:rPr>
              <a:t>Les 5 structures de catégorie « Centres des Congrès et Parcs des Expositions » ont accueilli </a:t>
            </a:r>
            <a:r>
              <a:rPr lang="fr-FR" sz="1400" b="1" dirty="0" smtClean="0">
                <a:solidFill>
                  <a:srgbClr val="00A6C8"/>
                </a:solidFill>
                <a:latin typeface="Arial" pitchFamily="34" charset="0"/>
                <a:cs typeface="Arial" pitchFamily="34" charset="0"/>
              </a:rPr>
              <a:t>1 945 117 journées</a:t>
            </a:r>
            <a:r>
              <a:rPr lang="fr-FR" sz="1400" b="1" dirty="0">
                <a:solidFill>
                  <a:srgbClr val="00A6C8"/>
                </a:solidFill>
                <a:latin typeface="Arial" pitchFamily="34" charset="0"/>
                <a:cs typeface="Arial" pitchFamily="34" charset="0"/>
              </a:rPr>
              <a:t>-participants</a:t>
            </a:r>
            <a:r>
              <a:rPr lang="fr-FR" sz="1400" dirty="0">
                <a:solidFill>
                  <a:srgbClr val="4D4D4D"/>
                </a:solidFill>
                <a:latin typeface="Arial" pitchFamily="34" charset="0"/>
                <a:cs typeface="Arial" pitchFamily="34" charset="0"/>
              </a:rPr>
              <a:t> en </a:t>
            </a:r>
            <a:r>
              <a:rPr lang="fr-FR" sz="1400" dirty="0" smtClean="0">
                <a:solidFill>
                  <a:srgbClr val="4D4D4D"/>
                </a:solidFill>
                <a:latin typeface="Arial" pitchFamily="34" charset="0"/>
                <a:cs typeface="Arial" pitchFamily="34" charset="0"/>
              </a:rPr>
              <a:t>2011, </a:t>
            </a:r>
            <a:r>
              <a:rPr lang="fr-FR" sz="1400" dirty="0">
                <a:solidFill>
                  <a:srgbClr val="4D4D4D"/>
                </a:solidFill>
                <a:latin typeface="Arial" pitchFamily="34" charset="0"/>
                <a:cs typeface="Arial" pitchFamily="34" charset="0"/>
              </a:rPr>
              <a:t>à travers </a:t>
            </a:r>
            <a:r>
              <a:rPr lang="fr-FR" sz="1400" b="1" dirty="0" smtClean="0">
                <a:solidFill>
                  <a:srgbClr val="0092BB"/>
                </a:solidFill>
                <a:latin typeface="Arial" pitchFamily="34" charset="0"/>
                <a:cs typeface="Arial" pitchFamily="34" charset="0"/>
              </a:rPr>
              <a:t>820</a:t>
            </a:r>
            <a:r>
              <a:rPr lang="fr-FR" sz="1400" b="1" dirty="0" smtClean="0">
                <a:solidFill>
                  <a:srgbClr val="00A6C8"/>
                </a:solidFill>
                <a:latin typeface="Arial" pitchFamily="34" charset="0"/>
                <a:cs typeface="Arial" pitchFamily="34" charset="0"/>
              </a:rPr>
              <a:t> </a:t>
            </a:r>
            <a:r>
              <a:rPr lang="fr-FR" sz="1400" b="1" dirty="0">
                <a:solidFill>
                  <a:srgbClr val="00A6C8"/>
                </a:solidFill>
                <a:latin typeface="Arial" pitchFamily="34" charset="0"/>
                <a:cs typeface="Arial" pitchFamily="34" charset="0"/>
              </a:rPr>
              <a:t>manifestations</a:t>
            </a:r>
            <a:r>
              <a:rPr lang="fr-FR" sz="1400" dirty="0" smtClean="0">
                <a:solidFill>
                  <a:srgbClr val="4D4D4D"/>
                </a:solidFill>
                <a:latin typeface="Arial" pitchFamily="34" charset="0"/>
                <a:cs typeface="Arial" pitchFamily="34" charset="0"/>
              </a:rPr>
              <a:t>.</a:t>
            </a:r>
          </a:p>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Les Foires &amp; Salons représentent 82,7% de la fréquentation MICE des Centres </a:t>
            </a:r>
            <a:r>
              <a:rPr lang="fr-FR" sz="1400" dirty="0">
                <a:solidFill>
                  <a:srgbClr val="4D4D4D"/>
                </a:solidFill>
                <a:latin typeface="Arial" pitchFamily="34" charset="0"/>
                <a:cs typeface="Arial" pitchFamily="34" charset="0"/>
              </a:rPr>
              <a:t>des Congrès et Parcs des </a:t>
            </a:r>
            <a:r>
              <a:rPr lang="fr-FR" sz="1400" dirty="0" smtClean="0">
                <a:solidFill>
                  <a:srgbClr val="4D4D4D"/>
                </a:solidFill>
                <a:latin typeface="Arial" pitchFamily="34" charset="0"/>
                <a:cs typeface="Arial" pitchFamily="34" charset="0"/>
              </a:rPr>
              <a:t>Expositions, contre seulement 17,3% pour les Réunions &amp; Congrès.</a:t>
            </a:r>
            <a:endParaRPr lang="fr-FR" sz="1400" dirty="0">
              <a:solidFill>
                <a:srgbClr val="4D4D4D"/>
              </a:solidFill>
              <a:latin typeface="Arial" pitchFamily="34" charset="0"/>
              <a:cs typeface="Arial" pitchFamily="34" charset="0"/>
            </a:endParaRPr>
          </a:p>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Les Salons grand public représentent plus de 70% de la fréquentation des Foires &amp; Salons, mais en nombre de manifestations les salons grand public et professionnels font jeu égal.</a:t>
            </a:r>
          </a:p>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Les </a:t>
            </a:r>
            <a:r>
              <a:rPr lang="fr-FR" sz="1400" b="1" dirty="0" smtClean="0">
                <a:solidFill>
                  <a:srgbClr val="0092BB"/>
                </a:solidFill>
                <a:latin typeface="Arial" pitchFamily="34" charset="0"/>
                <a:cs typeface="Arial" pitchFamily="34" charset="0"/>
              </a:rPr>
              <a:t>Congrès associatifs </a:t>
            </a:r>
            <a:r>
              <a:rPr lang="fr-FR" sz="1400" dirty="0" smtClean="0">
                <a:solidFill>
                  <a:srgbClr val="4D4D4D"/>
                </a:solidFill>
                <a:latin typeface="Arial" pitchFamily="34" charset="0"/>
                <a:cs typeface="Arial" pitchFamily="34" charset="0"/>
              </a:rPr>
              <a:t>représentent </a:t>
            </a:r>
            <a:r>
              <a:rPr lang="fr-FR" sz="1400" b="1" dirty="0" smtClean="0">
                <a:solidFill>
                  <a:srgbClr val="0092BB"/>
                </a:solidFill>
                <a:latin typeface="Arial" pitchFamily="34" charset="0"/>
                <a:cs typeface="Arial" pitchFamily="34" charset="0"/>
              </a:rPr>
              <a:t>40% de l’activité Réunions &amp; Congrès</a:t>
            </a:r>
            <a:r>
              <a:rPr lang="fr-FR" sz="1400" dirty="0" smtClean="0">
                <a:solidFill>
                  <a:srgbClr val="4D4D4D"/>
                </a:solidFill>
                <a:latin typeface="Arial" pitchFamily="34" charset="0"/>
                <a:cs typeface="Arial" pitchFamily="34" charset="0"/>
              </a:rPr>
              <a:t>.</a:t>
            </a:r>
            <a:endParaRPr lang="fr-FR" sz="1400" dirty="0">
              <a:solidFill>
                <a:srgbClr val="4D4D4D"/>
              </a:solidFill>
              <a:latin typeface="Arial" pitchFamily="34" charset="0"/>
              <a:cs typeface="Arial" pitchFamily="34" charset="0"/>
            </a:endParaRPr>
          </a:p>
        </p:txBody>
      </p:sp>
    </p:spTree>
    <p:extLst>
      <p:ext uri="{BB962C8B-B14F-4D97-AF65-F5344CB8AC3E}">
        <p14:creationId xmlns="" xmlns:p14="http://schemas.microsoft.com/office/powerpoint/2010/main" val="14908725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 xmlns:p14="http://schemas.microsoft.com/office/powerpoint/2010/main" val="740159570"/>
              </p:ext>
            </p:extLst>
          </p:nvPr>
        </p:nvGraphicFramePr>
        <p:xfrm>
          <a:off x="550333" y="1263600"/>
          <a:ext cx="8226778" cy="3576289"/>
        </p:xfrm>
        <a:graphic>
          <a:graphicData uri="http://schemas.openxmlformats.org/drawingml/2006/table">
            <a:tbl>
              <a:tblPr/>
              <a:tblGrid>
                <a:gridCol w="1786470"/>
                <a:gridCol w="1603429"/>
                <a:gridCol w="966450"/>
                <a:gridCol w="868830"/>
                <a:gridCol w="868830"/>
                <a:gridCol w="868830"/>
                <a:gridCol w="1263939"/>
              </a:tblGrid>
              <a:tr h="317148">
                <a:tc>
                  <a:txBody>
                    <a:bodyPr/>
                    <a:lstStyle/>
                    <a:p>
                      <a:pPr algn="ctr" fontAlgn="ctr"/>
                      <a:r>
                        <a:rPr lang="fr-FR" sz="1000" b="0" i="0" u="none" strike="noStrike" dirty="0">
                          <a:solidFill>
                            <a:srgbClr val="404040"/>
                          </a:solidFill>
                          <a:effectLst/>
                          <a:latin typeface="Arial"/>
                        </a:rPr>
                        <a:t> </a:t>
                      </a:r>
                    </a:p>
                  </a:txBody>
                  <a:tcPr marL="7064" marR="7064" marT="7064"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a:solidFill>
                            <a:srgbClr val="FFFFFF"/>
                          </a:solidFill>
                          <a:effectLst/>
                          <a:latin typeface="Arial"/>
                        </a:rPr>
                        <a:t>Année</a:t>
                      </a: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a:solidFill>
                            <a:srgbClr val="FFFFFF"/>
                          </a:solidFill>
                          <a:effectLst/>
                          <a:latin typeface="Arial"/>
                        </a:rPr>
                        <a:t>Manifestations</a:t>
                      </a: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dirty="0" smtClean="0">
                          <a:solidFill>
                            <a:srgbClr val="FFFFFF"/>
                          </a:solidFill>
                          <a:effectLst/>
                          <a:latin typeface="Arial"/>
                        </a:rPr>
                        <a:t>Journées-participants</a:t>
                      </a:r>
                      <a:endParaRPr lang="fr-FR" sz="1000" b="0" i="0" u="none" strike="noStrike" dirty="0">
                        <a:solidFill>
                          <a:srgbClr val="FFFFFF"/>
                        </a:solidFill>
                        <a:effectLst/>
                        <a:latin typeface="Arial"/>
                      </a:endParaRP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a:solidFill>
                            <a:srgbClr val="FFFFFF"/>
                          </a:solidFill>
                          <a:effectLst/>
                          <a:latin typeface="Arial"/>
                        </a:rPr>
                        <a:t>Jours</a:t>
                      </a: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dirty="0">
                          <a:solidFill>
                            <a:srgbClr val="FFFFFF"/>
                          </a:solidFill>
                          <a:effectLst/>
                          <a:latin typeface="Arial"/>
                        </a:rPr>
                        <a:t>Durée Moyenne</a:t>
                      </a:r>
                    </a:p>
                  </a:txBody>
                  <a:tcPr marL="7064" marR="7064" marT="70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dirty="0" smtClean="0">
                          <a:solidFill>
                            <a:srgbClr val="FFFFFF"/>
                          </a:solidFill>
                          <a:effectLst/>
                          <a:latin typeface="Arial"/>
                        </a:rPr>
                        <a:t>Participants par jour de manifestation</a:t>
                      </a:r>
                      <a:endParaRPr lang="fr-FR" sz="1000" b="0" i="0" u="none" strike="noStrike" dirty="0">
                        <a:solidFill>
                          <a:srgbClr val="FFFFFF"/>
                        </a:solidFill>
                        <a:effectLst/>
                        <a:latin typeface="Arial"/>
                      </a:endParaRPr>
                    </a:p>
                  </a:txBody>
                  <a:tcPr marL="7064" marR="7064" marT="70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04824">
                <a:tc rowSpan="2">
                  <a:txBody>
                    <a:bodyPr/>
                    <a:lstStyle/>
                    <a:p>
                      <a:pPr algn="ctr" fontAlgn="ctr"/>
                      <a:r>
                        <a:rPr lang="fr-FR" sz="1000" b="0" i="0" u="none" strike="noStrike">
                          <a:solidFill>
                            <a:srgbClr val="404040"/>
                          </a:solidFill>
                          <a:effectLst/>
                          <a:latin typeface="Arial"/>
                        </a:rPr>
                        <a:t>Foires &amp; Salons</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7DEE8"/>
                    </a:solidFill>
                  </a:tcPr>
                </a:tc>
                <a:tc>
                  <a:txBody>
                    <a:bodyPr/>
                    <a:lstStyle/>
                    <a:p>
                      <a:pPr algn="ctr" fontAlgn="ctr"/>
                      <a:r>
                        <a:rPr lang="fr-FR" sz="1000" b="0" i="0" u="none" strike="noStrike">
                          <a:solidFill>
                            <a:srgbClr val="404040"/>
                          </a:solidFill>
                          <a:effectLst/>
                          <a:latin typeface="Arial"/>
                        </a:rPr>
                        <a:t>2010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ctr"/>
                      <a:r>
                        <a:rPr lang="fr-FR" sz="1000" b="0" i="0" u="none" strike="noStrike" dirty="0">
                          <a:solidFill>
                            <a:srgbClr val="404040"/>
                          </a:solidFill>
                          <a:latin typeface="Arial"/>
                        </a:rPr>
                        <a:t>155</a:t>
                      </a:r>
                    </a:p>
                  </a:txBody>
                  <a:tcPr marL="9525" marR="9525" marT="9525"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000" b="0" i="0" u="none" strike="noStrike" dirty="0">
                          <a:solidFill>
                            <a:srgbClr val="404040"/>
                          </a:solidFill>
                          <a:latin typeface="Arial"/>
                        </a:rPr>
                        <a:t>1 428 322</a:t>
                      </a:r>
                    </a:p>
                  </a:txBody>
                  <a:tcPr marL="9525" marR="9525" marT="9525"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404040"/>
                          </a:solidFill>
                          <a:effectLst/>
                          <a:latin typeface="Arial"/>
                        </a:rPr>
                        <a:t>524</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dirty="0">
                          <a:solidFill>
                            <a:srgbClr val="404040"/>
                          </a:solidFill>
                          <a:effectLst/>
                          <a:latin typeface="Arial"/>
                        </a:rPr>
                        <a:t>3,4</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b"/>
                      <a:r>
                        <a:rPr lang="fr-FR" sz="1000" b="0" i="0" u="none" strike="noStrike" dirty="0" smtClean="0">
                          <a:solidFill>
                            <a:srgbClr val="000000"/>
                          </a:solidFill>
                          <a:effectLst/>
                          <a:latin typeface="Arial"/>
                          <a:cs typeface="Arial"/>
                        </a:rPr>
                        <a:t>2 726</a:t>
                      </a:r>
                      <a:endParaRPr lang="fr-FR" sz="1000" b="0" i="0" u="none" strike="noStrike" dirty="0">
                        <a:solidFill>
                          <a:srgbClr val="000000"/>
                        </a:solidFill>
                        <a:effectLst/>
                        <a:latin typeface="Arial"/>
                        <a:cs typeface="Arial"/>
                      </a:endParaRP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vMerge="1">
                  <a:txBody>
                    <a:bodyPr/>
                    <a:lstStyle/>
                    <a:p>
                      <a:endParaRPr lang="fr-FR"/>
                    </a:p>
                  </a:txBody>
                  <a:tcPr/>
                </a:tc>
                <a:tc>
                  <a:txBody>
                    <a:bodyPr/>
                    <a:lstStyle/>
                    <a:p>
                      <a:pPr algn="ctr" fontAlgn="ctr"/>
                      <a:r>
                        <a:rPr lang="fr-FR" sz="1000" b="1" i="0" u="none" strike="noStrike" dirty="0">
                          <a:solidFill>
                            <a:srgbClr val="404040"/>
                          </a:solidFill>
                          <a:effectLst/>
                          <a:latin typeface="Arial"/>
                        </a:rPr>
                        <a:t>2011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dirty="0">
                          <a:solidFill>
                            <a:srgbClr val="404040"/>
                          </a:solidFill>
                          <a:effectLst/>
                          <a:latin typeface="Arial"/>
                        </a:rPr>
                        <a:t>153</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dirty="0">
                          <a:solidFill>
                            <a:srgbClr val="404040"/>
                          </a:solidFill>
                          <a:effectLst/>
                          <a:latin typeface="Arial"/>
                        </a:rPr>
                        <a:t>1 609 155</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dirty="0">
                          <a:solidFill>
                            <a:srgbClr val="404040"/>
                          </a:solidFill>
                          <a:effectLst/>
                          <a:latin typeface="Arial"/>
                        </a:rPr>
                        <a:t>453</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dirty="0">
                          <a:solidFill>
                            <a:srgbClr val="404040"/>
                          </a:solidFill>
                          <a:effectLst/>
                          <a:latin typeface="Arial"/>
                        </a:rPr>
                        <a:t>3,0</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b"/>
                      <a:r>
                        <a:rPr lang="fr-FR" sz="1000" b="0" i="0" u="none" strike="noStrike" dirty="0" smtClean="0">
                          <a:solidFill>
                            <a:srgbClr val="000000"/>
                          </a:solidFill>
                          <a:effectLst/>
                          <a:latin typeface="Arial"/>
                          <a:cs typeface="Arial"/>
                        </a:rPr>
                        <a:t>3 552</a:t>
                      </a:r>
                      <a:endParaRPr lang="fr-FR" sz="1000" b="0" i="0" u="none" strike="noStrike" dirty="0">
                        <a:solidFill>
                          <a:srgbClr val="000000"/>
                        </a:solidFill>
                        <a:effectLst/>
                        <a:latin typeface="Arial"/>
                        <a:cs typeface="Arial"/>
                      </a:endParaRP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gridSpan="2">
                  <a:txBody>
                    <a:bodyPr/>
                    <a:lstStyle/>
                    <a:p>
                      <a:pPr algn="r" fontAlgn="ctr"/>
                      <a:r>
                        <a:rPr lang="fr-FR" sz="1000" b="1" i="0" u="none" strike="noStrike">
                          <a:solidFill>
                            <a:srgbClr val="FFFFFF"/>
                          </a:solidFill>
                          <a:effectLst/>
                          <a:latin typeface="Arial"/>
                        </a:rPr>
                        <a:t>Evolution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000" b="1" i="0" u="none" strike="noStrike">
                          <a:solidFill>
                            <a:srgbClr val="FFFFFF"/>
                          </a:solidFill>
                          <a:effectLst/>
                          <a:latin typeface="Arial"/>
                        </a:rPr>
                        <a:t>-2</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+180</a:t>
                      </a:r>
                      <a:r>
                        <a:rPr lang="fr-FR" sz="1000" b="1" i="0" u="none" strike="noStrike" dirty="0">
                          <a:solidFill>
                            <a:srgbClr val="FFFFFF"/>
                          </a:solidFill>
                          <a:effectLst/>
                          <a:latin typeface="Arial"/>
                        </a:rPr>
                        <a:t> 833</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a:solidFill>
                            <a:srgbClr val="FFFFFF"/>
                          </a:solidFill>
                          <a:effectLst/>
                          <a:latin typeface="Arial"/>
                        </a:rPr>
                        <a:t>-71</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a:solidFill>
                            <a:srgbClr val="FFFFFF"/>
                          </a:solidFill>
                          <a:effectLst/>
                          <a:latin typeface="Arial"/>
                        </a:rPr>
                        <a:t>-0,4</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chemeClr val="bg1"/>
                          </a:solidFill>
                          <a:effectLst/>
                          <a:latin typeface="Arial"/>
                          <a:cs typeface="Arial"/>
                        </a:rPr>
                        <a:t>+826</a:t>
                      </a:r>
                      <a:endParaRPr lang="fr-FR" sz="1000" b="1" i="0" u="none" strike="noStrike" dirty="0">
                        <a:solidFill>
                          <a:schemeClr val="bg1"/>
                        </a:solidFill>
                        <a:effectLst/>
                        <a:latin typeface="Arial"/>
                        <a:cs typeface="Arial"/>
                      </a:endParaRP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824">
                <a:tc gridSpan="2">
                  <a:txBody>
                    <a:bodyPr/>
                    <a:lstStyle/>
                    <a:p>
                      <a:pPr algn="r" fontAlgn="ctr"/>
                      <a:r>
                        <a:rPr lang="fr-FR" sz="1000" b="0" i="1" u="none" strike="noStrike" dirty="0">
                          <a:solidFill>
                            <a:srgbClr val="FFFFFF"/>
                          </a:solidFill>
                          <a:effectLst/>
                          <a:latin typeface="Arial"/>
                        </a:rPr>
                        <a:t>Variation en %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r>
                        <a:rPr lang="fr-FR" sz="1000" b="1" i="0" u="none" strike="noStrike">
                          <a:solidFill>
                            <a:srgbClr val="000000"/>
                          </a:solidFill>
                          <a:effectLst/>
                          <a:latin typeface="Arial"/>
                        </a:rPr>
                        <a:t> </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1" i="0" u="none" strike="noStrike" dirty="0" smtClean="0">
                          <a:solidFill>
                            <a:schemeClr val="bg1"/>
                          </a:solidFill>
                          <a:effectLst/>
                          <a:latin typeface="Arial"/>
                        </a:rPr>
                        <a:t>+12,7</a:t>
                      </a:r>
                      <a:r>
                        <a:rPr lang="fr-FR" sz="1000" b="1" i="0" u="none" strike="noStrike" dirty="0">
                          <a:solidFill>
                            <a:schemeClr val="bg1"/>
                          </a:solidFill>
                          <a:effectLst/>
                          <a:latin typeface="Arial"/>
                        </a:rPr>
                        <a:t>%</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1" i="0" u="none" strike="noStrike">
                          <a:solidFill>
                            <a:srgbClr val="000000"/>
                          </a:solidFill>
                          <a:effectLst/>
                          <a:latin typeface="Arial"/>
                        </a:rPr>
                        <a:t> </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a:solidFill>
                            <a:srgbClr val="000000"/>
                          </a:solidFill>
                          <a:effectLst/>
                          <a:latin typeface="Arial"/>
                        </a:rPr>
                        <a:t> </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b"/>
                      <a:endParaRPr lang="fr-FR" sz="1000" b="0" i="0" u="none" strike="noStrike" dirty="0">
                        <a:solidFill>
                          <a:srgbClr val="000000"/>
                        </a:solidFill>
                        <a:effectLst/>
                        <a:latin typeface="Arial"/>
                        <a:cs typeface="Arial"/>
                      </a:endParaRP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824">
                <a:tc rowSpan="2">
                  <a:txBody>
                    <a:bodyPr/>
                    <a:lstStyle/>
                    <a:p>
                      <a:pPr algn="ctr" fontAlgn="ctr"/>
                      <a:r>
                        <a:rPr lang="fr-FR" sz="1000" b="0" i="0" u="none" strike="noStrike">
                          <a:solidFill>
                            <a:srgbClr val="404040"/>
                          </a:solidFill>
                          <a:effectLst/>
                          <a:latin typeface="Arial"/>
                        </a:rPr>
                        <a:t>Réunions &amp; Congrès</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2010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ctr"/>
                      <a:r>
                        <a:rPr lang="fr-FR" sz="1000" b="0" i="0" u="none" strike="noStrike" dirty="0">
                          <a:solidFill>
                            <a:srgbClr val="404040"/>
                          </a:solidFill>
                          <a:latin typeface="Arial"/>
                        </a:rPr>
                        <a:t>560</a:t>
                      </a:r>
                    </a:p>
                  </a:txBody>
                  <a:tcPr marL="9525" marR="9525" marT="9525"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000" b="0" i="0" u="none" strike="noStrike" dirty="0">
                          <a:solidFill>
                            <a:srgbClr val="404040"/>
                          </a:solidFill>
                          <a:latin typeface="Arial"/>
                        </a:rPr>
                        <a:t>239 878</a:t>
                      </a:r>
                    </a:p>
                  </a:txBody>
                  <a:tcPr marL="9525" marR="9525" marT="9525"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04040"/>
                          </a:solidFill>
                          <a:effectLst/>
                          <a:latin typeface="Arial"/>
                        </a:rPr>
                        <a:t>752</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dirty="0">
                          <a:solidFill>
                            <a:srgbClr val="404040"/>
                          </a:solidFill>
                          <a:effectLst/>
                          <a:latin typeface="Arial"/>
                        </a:rPr>
                        <a:t>1,3</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b"/>
                      <a:r>
                        <a:rPr lang="fr-FR" sz="1000" b="0" i="0" u="none" strike="noStrike" dirty="0">
                          <a:solidFill>
                            <a:srgbClr val="000000"/>
                          </a:solidFill>
                          <a:effectLst/>
                          <a:latin typeface="Arial"/>
                          <a:cs typeface="Arial"/>
                        </a:rPr>
                        <a:t>319</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dirty="0">
                          <a:solidFill>
                            <a:srgbClr val="404040"/>
                          </a:solidFill>
                          <a:effectLst/>
                          <a:latin typeface="Arial"/>
                        </a:rPr>
                        <a:t>667</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dirty="0">
                          <a:solidFill>
                            <a:srgbClr val="404040"/>
                          </a:solidFill>
                          <a:effectLst/>
                          <a:latin typeface="Arial"/>
                        </a:rPr>
                        <a:t>335 962</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dirty="0" smtClean="0">
                          <a:solidFill>
                            <a:srgbClr val="404040"/>
                          </a:solidFill>
                          <a:effectLst/>
                          <a:latin typeface="Arial"/>
                        </a:rPr>
                        <a:t>1 084</a:t>
                      </a:r>
                      <a:endParaRPr lang="fr-FR" sz="1000" b="1" i="0" u="none" strike="noStrike" dirty="0">
                        <a:solidFill>
                          <a:srgbClr val="404040"/>
                        </a:solidFill>
                        <a:effectLst/>
                        <a:latin typeface="Arial"/>
                      </a:endParaRP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dirty="0">
                          <a:solidFill>
                            <a:srgbClr val="404040"/>
                          </a:solidFill>
                          <a:effectLst/>
                          <a:latin typeface="Arial"/>
                        </a:rPr>
                        <a:t>1,6</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b"/>
                      <a:r>
                        <a:rPr lang="fr-FR" sz="1000" b="0" i="0" u="none" strike="noStrike" dirty="0">
                          <a:solidFill>
                            <a:srgbClr val="000000"/>
                          </a:solidFill>
                          <a:effectLst/>
                          <a:latin typeface="Arial"/>
                          <a:cs typeface="Arial"/>
                        </a:rPr>
                        <a:t>310</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gridSpan="2">
                  <a:txBody>
                    <a:bodyPr/>
                    <a:lstStyle/>
                    <a:p>
                      <a:pPr algn="r" fontAlgn="ctr"/>
                      <a:r>
                        <a:rPr lang="fr-FR" sz="1000" b="1" i="0" u="none" strike="noStrike">
                          <a:solidFill>
                            <a:srgbClr val="FFFFFF"/>
                          </a:solidFill>
                          <a:effectLst/>
                          <a:latin typeface="Arial"/>
                        </a:rPr>
                        <a:t>Evolution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000" b="1" i="0" u="none" strike="noStrike" dirty="0" smtClean="0">
                          <a:solidFill>
                            <a:srgbClr val="FFFFFF"/>
                          </a:solidFill>
                          <a:effectLst/>
                          <a:latin typeface="Arial"/>
                        </a:rPr>
                        <a:t>+107</a:t>
                      </a:r>
                      <a:endParaRPr lang="fr-FR" sz="1000" b="1" i="0" u="none" strike="noStrike" dirty="0">
                        <a:solidFill>
                          <a:srgbClr val="FFFFFF"/>
                        </a:solidFill>
                        <a:effectLst/>
                        <a:latin typeface="Arial"/>
                      </a:endParaRP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+96</a:t>
                      </a:r>
                      <a:r>
                        <a:rPr lang="fr-FR" sz="1000" b="1" i="0" u="none" strike="noStrike" dirty="0">
                          <a:solidFill>
                            <a:srgbClr val="FFFFFF"/>
                          </a:solidFill>
                          <a:effectLst/>
                          <a:latin typeface="Arial"/>
                        </a:rPr>
                        <a:t> 084</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+332</a:t>
                      </a:r>
                      <a:endParaRPr lang="fr-FR" sz="1000" b="1" i="0" u="none" strike="noStrike" dirty="0">
                        <a:solidFill>
                          <a:srgbClr val="FFFFFF"/>
                        </a:solidFill>
                        <a:effectLst/>
                        <a:latin typeface="Arial"/>
                      </a:endParaRP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+0,3</a:t>
                      </a:r>
                      <a:endParaRPr lang="fr-FR" sz="1000" b="1" i="0" u="none" strike="noStrike" dirty="0">
                        <a:solidFill>
                          <a:srgbClr val="FFFFFF"/>
                        </a:solidFill>
                        <a:effectLst/>
                        <a:latin typeface="Arial"/>
                      </a:endParaRP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a:solidFill>
                            <a:srgbClr val="FFFFFF"/>
                          </a:solidFill>
                          <a:effectLst/>
                          <a:latin typeface="Arial"/>
                          <a:cs typeface="Arial"/>
                        </a:rPr>
                        <a:t>-9</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2817">
                <a:tc gridSpan="2">
                  <a:txBody>
                    <a:bodyPr/>
                    <a:lstStyle/>
                    <a:p>
                      <a:pPr algn="r" fontAlgn="ctr"/>
                      <a:r>
                        <a:rPr lang="fr-FR" sz="1000" b="0" i="0" u="none" strike="noStrike" dirty="0">
                          <a:solidFill>
                            <a:srgbClr val="FFFFFF"/>
                          </a:solidFill>
                          <a:effectLst/>
                          <a:latin typeface="Arial"/>
                        </a:rPr>
                        <a:t>Variation en %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r>
                        <a:rPr lang="fr-FR" sz="1000" b="0" i="0" u="none" strike="noStrike" dirty="0">
                          <a:solidFill>
                            <a:srgbClr val="000000"/>
                          </a:solidFill>
                          <a:effectLst/>
                          <a:latin typeface="Arial"/>
                        </a:rPr>
                        <a:t> </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1" i="0" u="none" strike="noStrike" dirty="0" smtClean="0">
                          <a:solidFill>
                            <a:srgbClr val="FFFFFF"/>
                          </a:solidFill>
                          <a:effectLst/>
                          <a:latin typeface="Arial"/>
                        </a:rPr>
                        <a:t>+40,1</a:t>
                      </a:r>
                      <a:r>
                        <a:rPr lang="fr-FR" sz="1000" b="1" i="0" u="none" strike="noStrike" dirty="0">
                          <a:solidFill>
                            <a:srgbClr val="FFFFFF"/>
                          </a:solidFill>
                          <a:effectLst/>
                          <a:latin typeface="Arial"/>
                        </a:rPr>
                        <a:t>%</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0" u="none" strike="noStrike" dirty="0">
                          <a:solidFill>
                            <a:srgbClr val="000000"/>
                          </a:solidFill>
                          <a:effectLst/>
                          <a:latin typeface="Arial"/>
                        </a:rPr>
                        <a:t> </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0" i="0" u="none" strike="noStrike" dirty="0">
                          <a:solidFill>
                            <a:srgbClr val="000000"/>
                          </a:solidFill>
                          <a:effectLst/>
                          <a:latin typeface="Arial"/>
                        </a:rPr>
                        <a:t> </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b"/>
                      <a:endParaRPr lang="fr-FR" sz="1000" b="0" i="0" u="none" strike="noStrike" dirty="0">
                        <a:solidFill>
                          <a:srgbClr val="000000"/>
                        </a:solidFill>
                        <a:effectLst/>
                        <a:latin typeface="Arial"/>
                        <a:cs typeface="Arial"/>
                      </a:endParaRP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824">
                <a:tc rowSpan="2">
                  <a:txBody>
                    <a:bodyPr/>
                    <a:lstStyle/>
                    <a:p>
                      <a:pPr algn="ctr" fontAlgn="ctr"/>
                      <a:r>
                        <a:rPr lang="fr-FR" sz="1000" b="0" i="0" u="none" strike="noStrike" dirty="0" smtClean="0">
                          <a:solidFill>
                            <a:srgbClr val="404040"/>
                          </a:solidFill>
                          <a:effectLst/>
                          <a:latin typeface="Arial"/>
                        </a:rPr>
                        <a:t>TOTAL</a:t>
                      </a:r>
                      <a:endParaRPr lang="fr-FR" sz="1000" b="0" i="0" u="none" strike="noStrike" dirty="0">
                        <a:solidFill>
                          <a:srgbClr val="404040"/>
                        </a:solidFill>
                        <a:effectLst/>
                        <a:latin typeface="Arial"/>
                      </a:endParaRP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2010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ctr"/>
                      <a:r>
                        <a:rPr lang="fr-FR" sz="1000" b="0" i="0" u="none" strike="noStrike" dirty="0">
                          <a:solidFill>
                            <a:srgbClr val="404040"/>
                          </a:solidFill>
                          <a:latin typeface="Arial"/>
                        </a:rPr>
                        <a:t>715</a:t>
                      </a:r>
                    </a:p>
                  </a:txBody>
                  <a:tcPr marL="9525" marR="9525" marT="9525"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000" b="0" i="0" u="none" strike="noStrike" dirty="0">
                          <a:solidFill>
                            <a:srgbClr val="404040"/>
                          </a:solidFill>
                          <a:latin typeface="Arial"/>
                        </a:rPr>
                        <a:t>1 668 200</a:t>
                      </a:r>
                    </a:p>
                  </a:txBody>
                  <a:tcPr marL="9525" marR="9525" marT="9525"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dirty="0" smtClean="0">
                          <a:solidFill>
                            <a:srgbClr val="404040"/>
                          </a:solidFill>
                          <a:effectLst/>
                          <a:latin typeface="Arial"/>
                        </a:rPr>
                        <a:t>1 276</a:t>
                      </a:r>
                      <a:endParaRPr lang="fr-FR" sz="1000" b="0" i="0" u="none" strike="noStrike" dirty="0">
                        <a:solidFill>
                          <a:srgbClr val="404040"/>
                        </a:solidFill>
                        <a:effectLst/>
                        <a:latin typeface="Arial"/>
                      </a:endParaRP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dirty="0">
                          <a:solidFill>
                            <a:srgbClr val="404040"/>
                          </a:solidFill>
                          <a:effectLst/>
                          <a:latin typeface="Arial"/>
                        </a:rPr>
                        <a:t>1,8</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b"/>
                      <a:r>
                        <a:rPr lang="fr-FR" sz="1000" b="0" i="0" u="none" strike="noStrike" dirty="0" smtClean="0">
                          <a:solidFill>
                            <a:srgbClr val="000000"/>
                          </a:solidFill>
                          <a:effectLst/>
                          <a:latin typeface="Arial"/>
                          <a:cs typeface="Arial"/>
                        </a:rPr>
                        <a:t>1 307</a:t>
                      </a:r>
                      <a:endParaRPr lang="fr-FR" sz="1000" b="0" i="0" u="none" strike="noStrike" dirty="0">
                        <a:solidFill>
                          <a:srgbClr val="000000"/>
                        </a:solidFill>
                        <a:effectLst/>
                        <a:latin typeface="Arial"/>
                        <a:cs typeface="Arial"/>
                      </a:endParaRP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dirty="0">
                          <a:solidFill>
                            <a:srgbClr val="404040"/>
                          </a:solidFill>
                          <a:effectLst/>
                          <a:latin typeface="Arial"/>
                        </a:rPr>
                        <a:t>820</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dirty="0">
                          <a:solidFill>
                            <a:srgbClr val="404040"/>
                          </a:solidFill>
                          <a:effectLst/>
                          <a:latin typeface="Arial"/>
                        </a:rPr>
                        <a:t>1 945 117</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dirty="0" smtClean="0">
                          <a:solidFill>
                            <a:srgbClr val="404040"/>
                          </a:solidFill>
                          <a:effectLst/>
                          <a:latin typeface="Arial"/>
                        </a:rPr>
                        <a:t>1 537</a:t>
                      </a:r>
                      <a:endParaRPr lang="fr-FR" sz="1000" b="1" i="0" u="none" strike="noStrike" dirty="0">
                        <a:solidFill>
                          <a:srgbClr val="404040"/>
                        </a:solidFill>
                        <a:effectLst/>
                        <a:latin typeface="Arial"/>
                      </a:endParaRP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dirty="0">
                          <a:solidFill>
                            <a:srgbClr val="404040"/>
                          </a:solidFill>
                          <a:effectLst/>
                          <a:latin typeface="Arial"/>
                        </a:rPr>
                        <a:t>1,9</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b"/>
                      <a:r>
                        <a:rPr lang="fr-FR" sz="1000" b="0" i="0" u="none" strike="noStrike" dirty="0" smtClean="0">
                          <a:solidFill>
                            <a:srgbClr val="000000"/>
                          </a:solidFill>
                          <a:effectLst/>
                          <a:latin typeface="Arial"/>
                          <a:cs typeface="Arial"/>
                        </a:rPr>
                        <a:t>1 266</a:t>
                      </a:r>
                      <a:endParaRPr lang="fr-FR" sz="1000" b="0" i="0" u="none" strike="noStrike" dirty="0">
                        <a:solidFill>
                          <a:srgbClr val="000000"/>
                        </a:solidFill>
                        <a:effectLst/>
                        <a:latin typeface="Arial"/>
                        <a:cs typeface="Arial"/>
                      </a:endParaRP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gridSpan="2">
                  <a:txBody>
                    <a:bodyPr/>
                    <a:lstStyle/>
                    <a:p>
                      <a:pPr algn="r" fontAlgn="ctr"/>
                      <a:r>
                        <a:rPr lang="fr-FR" sz="1000" b="1" i="0" u="none" strike="noStrike">
                          <a:solidFill>
                            <a:srgbClr val="FFFFFF"/>
                          </a:solidFill>
                          <a:effectLst/>
                          <a:latin typeface="Arial"/>
                        </a:rPr>
                        <a:t>Evolution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hMerge="1">
                  <a:txBody>
                    <a:bodyPr/>
                    <a:lstStyle/>
                    <a:p>
                      <a:endParaRPr lang="fr-FR"/>
                    </a:p>
                  </a:txBody>
                  <a:tcPr/>
                </a:tc>
                <a:tc>
                  <a:txBody>
                    <a:bodyPr/>
                    <a:lstStyle/>
                    <a:p>
                      <a:pPr algn="ctr" fontAlgn="ctr"/>
                      <a:r>
                        <a:rPr lang="fr-FR" sz="1000" b="1" i="0" u="none" strike="noStrike" dirty="0" smtClean="0">
                          <a:solidFill>
                            <a:srgbClr val="FFFFFF"/>
                          </a:solidFill>
                          <a:effectLst/>
                          <a:latin typeface="Arial"/>
                        </a:rPr>
                        <a:t>+105</a:t>
                      </a:r>
                      <a:endParaRPr lang="fr-FR" sz="1000" b="1" i="0" u="none" strike="noStrike" dirty="0">
                        <a:solidFill>
                          <a:srgbClr val="FFFFFF"/>
                        </a:solidFill>
                        <a:effectLst/>
                        <a:latin typeface="Arial"/>
                      </a:endParaRP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dirty="0" smtClean="0">
                          <a:solidFill>
                            <a:srgbClr val="FFFFFF"/>
                          </a:solidFill>
                          <a:effectLst/>
                          <a:latin typeface="Arial"/>
                        </a:rPr>
                        <a:t>+276</a:t>
                      </a:r>
                      <a:r>
                        <a:rPr lang="fr-FR" sz="1000" b="1" i="0" u="none" strike="noStrike" dirty="0">
                          <a:solidFill>
                            <a:srgbClr val="FFFFFF"/>
                          </a:solidFill>
                          <a:effectLst/>
                          <a:latin typeface="Arial"/>
                        </a:rPr>
                        <a:t> 917</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dirty="0" smtClean="0">
                          <a:solidFill>
                            <a:srgbClr val="FFFFFF"/>
                          </a:solidFill>
                          <a:effectLst/>
                          <a:latin typeface="Arial"/>
                        </a:rPr>
                        <a:t>+261</a:t>
                      </a:r>
                      <a:endParaRPr lang="fr-FR" sz="1000" b="1" i="0" u="none" strike="noStrike" dirty="0">
                        <a:solidFill>
                          <a:srgbClr val="FFFFFF"/>
                        </a:solidFill>
                        <a:effectLst/>
                        <a:latin typeface="Arial"/>
                      </a:endParaRP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dirty="0" smtClean="0">
                          <a:solidFill>
                            <a:srgbClr val="FFFFFF"/>
                          </a:solidFill>
                          <a:effectLst/>
                          <a:latin typeface="Arial"/>
                        </a:rPr>
                        <a:t>+0,1</a:t>
                      </a:r>
                      <a:endParaRPr lang="fr-FR" sz="1000" b="1" i="0" u="none" strike="noStrike" dirty="0">
                        <a:solidFill>
                          <a:srgbClr val="FFFFFF"/>
                        </a:solidFill>
                        <a:effectLst/>
                        <a:latin typeface="Arial"/>
                      </a:endParaRP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dirty="0">
                          <a:solidFill>
                            <a:srgbClr val="FFFFFF"/>
                          </a:solidFill>
                          <a:effectLst/>
                          <a:latin typeface="Arial"/>
                          <a:cs typeface="Arial"/>
                        </a:rPr>
                        <a:t>-42</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04824">
                <a:tc gridSpan="2">
                  <a:txBody>
                    <a:bodyPr/>
                    <a:lstStyle/>
                    <a:p>
                      <a:pPr algn="r" fontAlgn="ctr"/>
                      <a:r>
                        <a:rPr lang="fr-FR" sz="1000" b="0" i="1" u="none" strike="noStrike">
                          <a:solidFill>
                            <a:srgbClr val="FFFFFF"/>
                          </a:solidFill>
                          <a:effectLst/>
                          <a:latin typeface="Arial"/>
                        </a:rPr>
                        <a:t>Variation en %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r>
                        <a:rPr lang="fr-FR" sz="1000" b="0" i="0" u="none" strike="noStrike">
                          <a:solidFill>
                            <a:srgbClr val="FFFFFF"/>
                          </a:solidFill>
                          <a:effectLst/>
                          <a:latin typeface="Arial"/>
                        </a:rPr>
                        <a:t> </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1" i="0" u="none" strike="noStrike" dirty="0" smtClean="0">
                          <a:solidFill>
                            <a:srgbClr val="FFFFFF"/>
                          </a:solidFill>
                          <a:effectLst/>
                          <a:latin typeface="Arial"/>
                        </a:rPr>
                        <a:t>+16,6</a:t>
                      </a:r>
                      <a:r>
                        <a:rPr lang="fr-FR" sz="1000" b="1" i="0" u="none" strike="noStrike" dirty="0">
                          <a:solidFill>
                            <a:srgbClr val="FFFFFF"/>
                          </a:solidFill>
                          <a:effectLst/>
                          <a:latin typeface="Arial"/>
                        </a:rPr>
                        <a:t>%</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0" u="none" strike="noStrike">
                          <a:solidFill>
                            <a:srgbClr val="FFFFFF"/>
                          </a:solidFill>
                          <a:effectLst/>
                          <a:latin typeface="Arial"/>
                        </a:rPr>
                        <a:t> </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dirty="0">
                          <a:solidFill>
                            <a:srgbClr val="FFFFFF"/>
                          </a:solidFill>
                          <a:effectLst/>
                          <a:latin typeface="Arial"/>
                        </a:rPr>
                        <a:t> </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b"/>
                      <a:endParaRPr lang="fr-FR" sz="1000" b="0" i="0" u="none" strike="noStrike" dirty="0">
                        <a:solidFill>
                          <a:srgbClr val="000000"/>
                        </a:solidFill>
                        <a:effectLst/>
                        <a:latin typeface="Arial"/>
                        <a:cs typeface="Arial"/>
                      </a:endParaRP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04824">
                <a:tc rowSpan="2">
                  <a:txBody>
                    <a:bodyPr/>
                    <a:lstStyle/>
                    <a:p>
                      <a:pPr algn="ctr" fontAlgn="ctr"/>
                      <a:r>
                        <a:rPr lang="fr-FR" sz="1000" b="0" i="0" u="none" strike="noStrike">
                          <a:solidFill>
                            <a:srgbClr val="404040"/>
                          </a:solidFill>
                          <a:effectLst/>
                          <a:latin typeface="Arial"/>
                        </a:rPr>
                        <a:t>Hors MICE</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c>
                  <a:txBody>
                    <a:bodyPr/>
                    <a:lstStyle/>
                    <a:p>
                      <a:pPr algn="ctr" fontAlgn="ctr"/>
                      <a:r>
                        <a:rPr lang="fr-FR" sz="1000" b="0" i="0" u="none" strike="noStrike">
                          <a:solidFill>
                            <a:srgbClr val="404040"/>
                          </a:solidFill>
                          <a:effectLst/>
                          <a:latin typeface="Arial"/>
                        </a:rPr>
                        <a:t>2010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b"/>
                      <a:r>
                        <a:rPr lang="fr-FR" sz="1000" b="0" i="0" u="none" strike="noStrike" dirty="0">
                          <a:solidFill>
                            <a:srgbClr val="404040"/>
                          </a:solidFill>
                          <a:latin typeface="Arial"/>
                        </a:rPr>
                        <a:t>164</a:t>
                      </a:r>
                    </a:p>
                  </a:txBody>
                  <a:tcPr marL="9525" marR="9525" marT="9525"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b"/>
                      <a:r>
                        <a:rPr lang="fr-FR" sz="1000" b="0" i="0" u="none" strike="noStrike" dirty="0">
                          <a:solidFill>
                            <a:srgbClr val="404040"/>
                          </a:solidFill>
                          <a:latin typeface="Arial"/>
                        </a:rPr>
                        <a:t>281 349</a:t>
                      </a:r>
                    </a:p>
                  </a:txBody>
                  <a:tcPr marL="9525" marR="9525" marT="9525"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b"/>
                      <a:r>
                        <a:rPr lang="fr-FR" sz="1000" b="0" i="0" u="none" strike="noStrike">
                          <a:solidFill>
                            <a:srgbClr val="404040"/>
                          </a:solidFill>
                          <a:effectLst/>
                          <a:latin typeface="Arial"/>
                        </a:rPr>
                        <a:t>347</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000" b="0" i="0" u="none" strike="noStrike" dirty="0">
                          <a:solidFill>
                            <a:srgbClr val="404040"/>
                          </a:solidFill>
                          <a:effectLst/>
                          <a:latin typeface="Arial"/>
                        </a:rPr>
                        <a:t>2,1</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b"/>
                      <a:r>
                        <a:rPr lang="fr-FR" sz="1000" b="0" i="0" u="none" strike="noStrike" dirty="0">
                          <a:solidFill>
                            <a:srgbClr val="000000"/>
                          </a:solidFill>
                          <a:effectLst/>
                          <a:latin typeface="Arial"/>
                          <a:cs typeface="Arial"/>
                        </a:rPr>
                        <a:t>811</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b"/>
                      <a:r>
                        <a:rPr lang="fr-FR" sz="1000" b="1" i="0" u="none" strike="noStrike" dirty="0">
                          <a:solidFill>
                            <a:srgbClr val="404040"/>
                          </a:solidFill>
                          <a:effectLst/>
                          <a:latin typeface="Arial"/>
                        </a:rPr>
                        <a:t>174</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000" b="1" i="0" u="none" strike="noStrike" dirty="0">
                          <a:solidFill>
                            <a:srgbClr val="404040"/>
                          </a:solidFill>
                          <a:effectLst/>
                          <a:latin typeface="Arial"/>
                        </a:rPr>
                        <a:t>320 777</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b"/>
                      <a:r>
                        <a:rPr lang="fr-FR" sz="1000" b="1" i="0" u="none" strike="noStrike" dirty="0">
                          <a:solidFill>
                            <a:srgbClr val="404040"/>
                          </a:solidFill>
                          <a:effectLst/>
                          <a:latin typeface="Arial"/>
                        </a:rPr>
                        <a:t>291</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000" b="1" i="0" u="none" strike="noStrike" dirty="0">
                          <a:solidFill>
                            <a:srgbClr val="404040"/>
                          </a:solidFill>
                          <a:effectLst/>
                          <a:latin typeface="Arial"/>
                        </a:rPr>
                        <a:t>1,7</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b"/>
                      <a:r>
                        <a:rPr lang="fr-FR" sz="1000" b="0" i="0" u="none" strike="noStrike" dirty="0" smtClean="0">
                          <a:solidFill>
                            <a:srgbClr val="000000"/>
                          </a:solidFill>
                          <a:effectLst/>
                          <a:latin typeface="Arial"/>
                          <a:cs typeface="Arial"/>
                        </a:rPr>
                        <a:t>1 102</a:t>
                      </a:r>
                      <a:endParaRPr lang="fr-FR" sz="1000" b="0" i="0" u="none" strike="noStrike" dirty="0">
                        <a:solidFill>
                          <a:srgbClr val="000000"/>
                        </a:solidFill>
                        <a:effectLst/>
                        <a:latin typeface="Arial"/>
                        <a:cs typeface="Arial"/>
                      </a:endParaRP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824">
                <a:tc gridSpan="2">
                  <a:txBody>
                    <a:bodyPr/>
                    <a:lstStyle/>
                    <a:p>
                      <a:pPr algn="r" fontAlgn="ctr"/>
                      <a:r>
                        <a:rPr lang="fr-FR" sz="1000" b="1" i="0" u="none" strike="noStrike">
                          <a:solidFill>
                            <a:srgbClr val="404040"/>
                          </a:solidFill>
                          <a:effectLst/>
                          <a:latin typeface="Arial"/>
                        </a:rPr>
                        <a:t>Evolution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c hMerge="1">
                  <a:txBody>
                    <a:bodyPr/>
                    <a:lstStyle/>
                    <a:p>
                      <a:endParaRPr lang="fr-FR"/>
                    </a:p>
                  </a:txBody>
                  <a:tcPr/>
                </a:tc>
                <a:tc>
                  <a:txBody>
                    <a:bodyPr/>
                    <a:lstStyle/>
                    <a:p>
                      <a:pPr algn="ctr" fontAlgn="ctr"/>
                      <a:r>
                        <a:rPr lang="fr-FR" sz="1000" b="1" i="0" u="none" strike="noStrike" dirty="0">
                          <a:solidFill>
                            <a:srgbClr val="404040"/>
                          </a:solidFill>
                          <a:effectLst/>
                          <a:latin typeface="Arial"/>
                        </a:rPr>
                        <a:t>10</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c>
                  <a:txBody>
                    <a:bodyPr/>
                    <a:lstStyle/>
                    <a:p>
                      <a:pPr algn="ctr" fontAlgn="ctr"/>
                      <a:r>
                        <a:rPr lang="fr-FR" sz="1000" b="1" i="0" u="none" strike="noStrike" dirty="0">
                          <a:solidFill>
                            <a:srgbClr val="404040"/>
                          </a:solidFill>
                          <a:effectLst/>
                          <a:latin typeface="Arial"/>
                        </a:rPr>
                        <a:t>39 428</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c>
                  <a:txBody>
                    <a:bodyPr/>
                    <a:lstStyle/>
                    <a:p>
                      <a:pPr algn="ctr" fontAlgn="ctr"/>
                      <a:r>
                        <a:rPr lang="fr-FR" sz="1000" b="1" i="0" u="none" strike="noStrike">
                          <a:solidFill>
                            <a:srgbClr val="404040"/>
                          </a:solidFill>
                          <a:effectLst/>
                          <a:latin typeface="Arial"/>
                        </a:rPr>
                        <a:t>-56</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c>
                  <a:txBody>
                    <a:bodyPr/>
                    <a:lstStyle/>
                    <a:p>
                      <a:pPr algn="ctr" fontAlgn="ctr"/>
                      <a:r>
                        <a:rPr lang="fr-FR" sz="1000" b="1" i="0" u="none" strike="noStrike" dirty="0">
                          <a:solidFill>
                            <a:srgbClr val="404040"/>
                          </a:solidFill>
                          <a:effectLst/>
                          <a:latin typeface="Arial"/>
                        </a:rPr>
                        <a:t>-0,4</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c>
                  <a:txBody>
                    <a:bodyPr/>
                    <a:lstStyle/>
                    <a:p>
                      <a:pPr algn="ctr" fontAlgn="ctr"/>
                      <a:r>
                        <a:rPr lang="fr-FR" sz="1000" b="1" i="0" u="none" strike="noStrike" dirty="0" smtClean="0">
                          <a:solidFill>
                            <a:srgbClr val="404040"/>
                          </a:solidFill>
                          <a:effectLst/>
                          <a:latin typeface="Arial"/>
                          <a:cs typeface="Arial"/>
                        </a:rPr>
                        <a:t>+292</a:t>
                      </a:r>
                      <a:endParaRPr lang="fr-FR" sz="1000" b="1" i="0" u="none" strike="noStrike" dirty="0">
                        <a:solidFill>
                          <a:srgbClr val="404040"/>
                        </a:solidFill>
                        <a:effectLst/>
                        <a:latin typeface="Arial"/>
                        <a:cs typeface="Arial"/>
                      </a:endParaRP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D9D9D9"/>
                    </a:solidFill>
                  </a:tcPr>
                </a:tc>
              </a:tr>
              <a:tr h="188788">
                <a:tc gridSpan="2">
                  <a:txBody>
                    <a:bodyPr/>
                    <a:lstStyle/>
                    <a:p>
                      <a:pPr algn="r" fontAlgn="ctr"/>
                      <a:r>
                        <a:rPr lang="fr-FR" sz="1000" b="0" i="1" u="none" strike="noStrike" dirty="0">
                          <a:solidFill>
                            <a:srgbClr val="404040"/>
                          </a:solidFill>
                          <a:effectLst/>
                          <a:latin typeface="Arial"/>
                        </a:rPr>
                        <a:t>Variation en %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hMerge="1">
                  <a:txBody>
                    <a:bodyPr/>
                    <a:lstStyle/>
                    <a:p>
                      <a:endParaRPr lang="fr-FR"/>
                    </a:p>
                  </a:txBody>
                  <a:tcPr/>
                </a:tc>
                <a:tc>
                  <a:txBody>
                    <a:bodyPr/>
                    <a:lstStyle/>
                    <a:p>
                      <a:pPr algn="ctr" fontAlgn="ctr"/>
                      <a:r>
                        <a:rPr lang="fr-FR" sz="1000" b="0" i="0" u="none" strike="noStrike">
                          <a:solidFill>
                            <a:srgbClr val="000000"/>
                          </a:solidFill>
                          <a:effectLst/>
                          <a:latin typeface="Arial"/>
                        </a:rPr>
                        <a:t> </a:t>
                      </a:r>
                    </a:p>
                  </a:txBody>
                  <a:tcPr marL="12700" marR="12700" marT="12700"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a:txBody>
                    <a:bodyPr/>
                    <a:lstStyle/>
                    <a:p>
                      <a:pPr algn="ctr" fontAlgn="ctr"/>
                      <a:r>
                        <a:rPr lang="fr-FR" sz="1000" b="1" i="0" u="none" strike="noStrike" dirty="0" smtClean="0">
                          <a:solidFill>
                            <a:srgbClr val="404040"/>
                          </a:solidFill>
                          <a:effectLst/>
                          <a:latin typeface="Arial"/>
                        </a:rPr>
                        <a:t>+14,0</a:t>
                      </a:r>
                      <a:r>
                        <a:rPr lang="fr-FR" sz="1000" b="1" i="0" u="none" strike="noStrike" dirty="0">
                          <a:solidFill>
                            <a:srgbClr val="404040"/>
                          </a:solidFill>
                          <a:effectLst/>
                          <a:latin typeface="Arial"/>
                        </a:rPr>
                        <a:t>%</a:t>
                      </a:r>
                    </a:p>
                  </a:txBody>
                  <a:tcPr marL="12700" marR="12700" marT="12700"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a:txBody>
                    <a:bodyPr/>
                    <a:lstStyle/>
                    <a:p>
                      <a:pPr algn="ctr" fontAlgn="ctr"/>
                      <a:r>
                        <a:rPr lang="fr-FR" sz="1000" b="0" i="0" u="none" strike="noStrike">
                          <a:solidFill>
                            <a:srgbClr val="000000"/>
                          </a:solidFill>
                          <a:effectLst/>
                          <a:latin typeface="Arial"/>
                        </a:rPr>
                        <a:t> </a:t>
                      </a:r>
                    </a:p>
                  </a:txBody>
                  <a:tcPr marL="12700" marR="12700" marT="12700" marB="0" anchor="ctr">
                    <a:lnL>
                      <a:noFill/>
                    </a:lnL>
                    <a:lnR>
                      <a:noFill/>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a:txBody>
                    <a:bodyPr/>
                    <a:lstStyle/>
                    <a:p>
                      <a:pPr algn="ctr" fontAlgn="ctr"/>
                      <a:r>
                        <a:rPr lang="fr-FR" sz="1000" b="0" i="0" u="none" strike="noStrike" dirty="0">
                          <a:solidFill>
                            <a:srgbClr val="000000"/>
                          </a:solidFill>
                          <a:effectLst/>
                          <a:latin typeface="Arial"/>
                        </a:rPr>
                        <a:t> </a:t>
                      </a: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c>
                  <a:txBody>
                    <a:bodyPr/>
                    <a:lstStyle/>
                    <a:p>
                      <a:pPr algn="ctr" fontAlgn="b"/>
                      <a:endParaRPr lang="fr-FR" sz="1000" b="0" i="0" u="none" strike="noStrike" dirty="0">
                        <a:solidFill>
                          <a:srgbClr val="000000"/>
                        </a:solidFill>
                        <a:effectLst/>
                        <a:latin typeface="Arial"/>
                        <a:cs typeface="Arial"/>
                      </a:endParaRPr>
                    </a:p>
                  </a:txBody>
                  <a:tcPr marL="12700" marR="12700" marT="1270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12700" cap="flat" cmpd="sng" algn="ctr">
                      <a:noFill/>
                      <a:prstDash val="solid"/>
                      <a:round/>
                      <a:headEnd type="none" w="med" len="med"/>
                      <a:tailEnd type="none" w="med" len="med"/>
                    </a:lnB>
                    <a:solidFill>
                      <a:srgbClr val="D9D9D9"/>
                    </a:solidFill>
                  </a:tcPr>
                </a:tc>
              </a:tr>
            </a:tbl>
          </a:graphicData>
        </a:graphic>
      </p:graphicFrame>
      <p:sp>
        <p:nvSpPr>
          <p:cNvPr id="6" name="ZoneTexte 5"/>
          <p:cNvSpPr txBox="1"/>
          <p:nvPr/>
        </p:nvSpPr>
        <p:spPr>
          <a:xfrm>
            <a:off x="301752" y="4880299"/>
            <a:ext cx="8677656" cy="1969770"/>
          </a:xfrm>
          <a:prstGeom prst="rect">
            <a:avLst/>
          </a:prstGeom>
          <a:noFill/>
        </p:spPr>
        <p:txBody>
          <a:bodyPr wrap="square" rtlCol="0">
            <a:spAutoFit/>
          </a:bodyPr>
          <a:lstStyle/>
          <a:p>
            <a:pPr marL="176400" indent="-176400" algn="just">
              <a:spcBef>
                <a:spcPts val="300"/>
              </a:spcBef>
              <a:spcAft>
                <a:spcPts val="300"/>
              </a:spcAft>
              <a:buClr>
                <a:srgbClr val="00A6C8"/>
              </a:buClr>
              <a:buFont typeface="Arial" pitchFamily="34" charset="0"/>
              <a:buChar char="•"/>
            </a:pPr>
            <a:r>
              <a:rPr lang="fr-FR" sz="1400" dirty="0">
                <a:solidFill>
                  <a:srgbClr val="4D4D4D"/>
                </a:solidFill>
                <a:latin typeface="Arial" pitchFamily="34" charset="0"/>
                <a:cs typeface="Arial" pitchFamily="34" charset="0"/>
              </a:rPr>
              <a:t>Les 5 structures de catégorie « Centres des Congrès et Parcs des Expositions » ont </a:t>
            </a:r>
            <a:r>
              <a:rPr lang="fr-FR" sz="1400" dirty="0" smtClean="0">
                <a:solidFill>
                  <a:srgbClr val="4D4D4D"/>
                </a:solidFill>
                <a:latin typeface="Arial" pitchFamily="34" charset="0"/>
                <a:cs typeface="Arial" pitchFamily="34" charset="0"/>
              </a:rPr>
              <a:t>accueilli </a:t>
            </a:r>
            <a:r>
              <a:rPr lang="fr-FR" sz="1400" b="1" dirty="0" smtClean="0">
                <a:solidFill>
                  <a:srgbClr val="0092BB"/>
                </a:solidFill>
                <a:latin typeface="Arial" pitchFamily="34" charset="0"/>
                <a:cs typeface="Arial" pitchFamily="34" charset="0"/>
              </a:rPr>
              <a:t>1 945 117 journées-participants en 2011, à travers 820 manifestations</a:t>
            </a:r>
            <a:r>
              <a:rPr lang="fr-FR" sz="1400" dirty="0" smtClean="0">
                <a:solidFill>
                  <a:srgbClr val="4D4D4D"/>
                </a:solidFill>
                <a:latin typeface="Arial" pitchFamily="34" charset="0"/>
                <a:cs typeface="Arial" pitchFamily="34" charset="0"/>
              </a:rPr>
              <a:t>, </a:t>
            </a:r>
            <a:r>
              <a:rPr lang="fr-FR" sz="1400" dirty="0">
                <a:solidFill>
                  <a:srgbClr val="4D4D4D"/>
                </a:solidFill>
                <a:latin typeface="Arial" pitchFamily="34" charset="0"/>
                <a:cs typeface="Arial" pitchFamily="34" charset="0"/>
              </a:rPr>
              <a:t>contre 1 668 200 journées-participants et 715 manifestations en 2010.</a:t>
            </a:r>
          </a:p>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Cela </a:t>
            </a:r>
            <a:r>
              <a:rPr lang="fr-FR" sz="1400" dirty="0">
                <a:solidFill>
                  <a:srgbClr val="4D4D4D"/>
                </a:solidFill>
                <a:latin typeface="Arial" pitchFamily="34" charset="0"/>
                <a:cs typeface="Arial" pitchFamily="34" charset="0"/>
              </a:rPr>
              <a:t>représente </a:t>
            </a:r>
            <a:r>
              <a:rPr lang="fr-FR" sz="1400" dirty="0" smtClean="0">
                <a:solidFill>
                  <a:srgbClr val="4D4D4D"/>
                </a:solidFill>
                <a:latin typeface="Arial" pitchFamily="34" charset="0"/>
                <a:cs typeface="Arial" pitchFamily="34" charset="0"/>
              </a:rPr>
              <a:t>une hausse de </a:t>
            </a:r>
            <a:r>
              <a:rPr lang="fr-FR" sz="1400" b="1" dirty="0" smtClean="0">
                <a:solidFill>
                  <a:srgbClr val="FF0000"/>
                </a:solidFill>
                <a:latin typeface="Arial" pitchFamily="34" charset="0"/>
                <a:cs typeface="Arial" pitchFamily="34" charset="0"/>
              </a:rPr>
              <a:t>+16,6%</a:t>
            </a:r>
            <a:r>
              <a:rPr lang="fr-FR" sz="1400" dirty="0" smtClean="0">
                <a:solidFill>
                  <a:srgbClr val="4D4D4D"/>
                </a:solidFill>
                <a:latin typeface="Arial" pitchFamily="34" charset="0"/>
                <a:cs typeface="Arial" pitchFamily="34" charset="0"/>
              </a:rPr>
              <a:t> </a:t>
            </a:r>
            <a:r>
              <a:rPr lang="fr-FR" sz="1400" dirty="0">
                <a:solidFill>
                  <a:srgbClr val="4D4D4D"/>
                </a:solidFill>
                <a:latin typeface="Arial" pitchFamily="34" charset="0"/>
                <a:cs typeface="Arial" pitchFamily="34" charset="0"/>
              </a:rPr>
              <a:t>des journées-</a:t>
            </a:r>
            <a:r>
              <a:rPr lang="fr-FR" sz="1400" dirty="0" smtClean="0">
                <a:solidFill>
                  <a:srgbClr val="4D4D4D"/>
                </a:solidFill>
                <a:latin typeface="Arial" pitchFamily="34" charset="0"/>
                <a:cs typeface="Arial" pitchFamily="34" charset="0"/>
              </a:rPr>
              <a:t>participants MICE </a:t>
            </a:r>
            <a:r>
              <a:rPr lang="fr-FR" sz="1400" dirty="0">
                <a:solidFill>
                  <a:srgbClr val="4D4D4D"/>
                </a:solidFill>
                <a:latin typeface="Arial" pitchFamily="34" charset="0"/>
                <a:cs typeface="Arial" pitchFamily="34" charset="0"/>
              </a:rPr>
              <a:t>entre 2010 et </a:t>
            </a:r>
            <a:r>
              <a:rPr lang="fr-FR" sz="1400" dirty="0" smtClean="0">
                <a:solidFill>
                  <a:srgbClr val="4D4D4D"/>
                </a:solidFill>
                <a:latin typeface="Arial" pitchFamily="34" charset="0"/>
                <a:cs typeface="Arial" pitchFamily="34" charset="0"/>
              </a:rPr>
              <a:t>2011 au sein des Centres des Congrès &amp; Parcs des Expositions du Grand Lyon (80% de la superficie d’accueil).</a:t>
            </a:r>
          </a:p>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La croissance a été tirée par l’activité de </a:t>
            </a:r>
            <a:r>
              <a:rPr lang="fr-FR" sz="1400" b="1" dirty="0" smtClean="0">
                <a:solidFill>
                  <a:srgbClr val="0092BB"/>
                </a:solidFill>
                <a:latin typeface="Arial" pitchFamily="34" charset="0"/>
                <a:cs typeface="Arial" pitchFamily="34" charset="0"/>
              </a:rPr>
              <a:t>Réunions &amp; Congrès (+40,1%)</a:t>
            </a:r>
            <a:r>
              <a:rPr lang="fr-FR" sz="1400" dirty="0" smtClean="0">
                <a:solidFill>
                  <a:srgbClr val="4D4D4D"/>
                </a:solidFill>
                <a:latin typeface="Arial" pitchFamily="34" charset="0"/>
                <a:cs typeface="Arial" pitchFamily="34" charset="0"/>
              </a:rPr>
              <a:t>, avec une forte hausse du nombre de manifestations et un hausse de la durée moyenne. L‘activité Foires &amp; Salons (+12,7%) a été tirée par la seule hausse des participants par jour, tandis que le nombre de manifestation est resté stable.</a:t>
            </a:r>
            <a:endParaRPr lang="fr-FR" sz="1400" dirty="0">
              <a:solidFill>
                <a:srgbClr val="4D4D4D"/>
              </a:solidFill>
              <a:latin typeface="Arial" pitchFamily="34" charset="0"/>
              <a:cs typeface="Arial" pitchFamily="34" charset="0"/>
            </a:endParaRPr>
          </a:p>
        </p:txBody>
      </p:sp>
      <p:sp>
        <p:nvSpPr>
          <p:cNvPr id="5" name="Titre 1"/>
          <p:cNvSpPr txBox="1">
            <a:spLocks/>
          </p:cNvSpPr>
          <p:nvPr/>
        </p:nvSpPr>
        <p:spPr bwMode="auto">
          <a:xfrm>
            <a:off x="1572768" y="-1"/>
            <a:ext cx="7324344"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dirty="0" smtClean="0">
                <a:solidFill>
                  <a:schemeClr val="bg1"/>
                </a:solidFill>
                <a:latin typeface="Arial" pitchFamily="34" charset="0"/>
                <a:ea typeface="+mj-ea"/>
                <a:cs typeface="Arial" pitchFamily="34" charset="0"/>
              </a:rPr>
              <a:t>Centres des Congrès &amp; Parcs des Expositions : </a:t>
            </a:r>
            <a:r>
              <a:rPr lang="fr-FR" sz="2600" b="1" dirty="0">
                <a:solidFill>
                  <a:schemeClr val="bg1"/>
                </a:solidFill>
                <a:latin typeface="Arial" pitchFamily="34" charset="0"/>
                <a:cs typeface="Arial" pitchFamily="34" charset="0"/>
              </a:rPr>
              <a:t>Variation 2011/2010</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1273907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15"/>
          <p:cNvGraphicFramePr>
            <a:graphicFrameLocks noGrp="1"/>
          </p:cNvGraphicFramePr>
          <p:nvPr>
            <p:ph idx="1"/>
            <p:extLst>
              <p:ext uri="{D42A27DB-BD31-4B8C-83A1-F6EECF244321}">
                <p14:modId xmlns="" xmlns:p14="http://schemas.microsoft.com/office/powerpoint/2010/main" val="655988634"/>
              </p:ext>
            </p:extLst>
          </p:nvPr>
        </p:nvGraphicFramePr>
        <p:xfrm>
          <a:off x="135083" y="1143403"/>
          <a:ext cx="8894618" cy="4874625"/>
        </p:xfrm>
        <a:graphic>
          <a:graphicData uri="http://schemas.openxmlformats.org/drawingml/2006/table">
            <a:tbl>
              <a:tblPr/>
              <a:tblGrid>
                <a:gridCol w="4248530"/>
                <a:gridCol w="774348"/>
                <a:gridCol w="774348"/>
                <a:gridCol w="774348"/>
                <a:gridCol w="774348"/>
                <a:gridCol w="774348"/>
                <a:gridCol w="774348"/>
              </a:tblGrid>
              <a:tr h="224753">
                <a:tc>
                  <a:txBody>
                    <a:bodyPr/>
                    <a:lstStyle/>
                    <a:p>
                      <a:pPr algn="ctr" rtl="0" fontAlgn="ctr"/>
                      <a:r>
                        <a:rPr lang="fr-FR" sz="800" b="0" i="0" u="none" strike="noStrike" dirty="0">
                          <a:solidFill>
                            <a:srgbClr val="FFFFFF"/>
                          </a:solidFill>
                          <a:effectLst/>
                          <a:latin typeface="Arial"/>
                        </a:rPr>
                        <a:t>Les secteurs d'activités</a:t>
                      </a:r>
                    </a:p>
                  </a:txBody>
                  <a:tcPr marL="5115" marR="5115" marT="511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6C8"/>
                    </a:solidFill>
                  </a:tcPr>
                </a:tc>
                <a:tc>
                  <a:txBody>
                    <a:bodyPr/>
                    <a:lstStyle/>
                    <a:p>
                      <a:pPr algn="ctr" rtl="0" fontAlgn="ctr"/>
                      <a:r>
                        <a:rPr lang="fr-FR" sz="800" b="0" i="0" u="none" strike="noStrike">
                          <a:solidFill>
                            <a:srgbClr val="FFFFFF"/>
                          </a:solidFill>
                          <a:effectLst/>
                          <a:latin typeface="Arial"/>
                        </a:rPr>
                        <a:t>Eurexpo</a:t>
                      </a:r>
                    </a:p>
                  </a:txBody>
                  <a:tcPr marL="5115" marR="5115" marT="51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6C8"/>
                    </a:solidFill>
                  </a:tcPr>
                </a:tc>
                <a:tc>
                  <a:txBody>
                    <a:bodyPr/>
                    <a:lstStyle/>
                    <a:p>
                      <a:pPr algn="ctr" rtl="0" fontAlgn="ctr"/>
                      <a:r>
                        <a:rPr lang="fr-FR" sz="800" b="0" i="0" u="none" strike="noStrike">
                          <a:solidFill>
                            <a:srgbClr val="FFFFFF"/>
                          </a:solidFill>
                          <a:effectLst/>
                          <a:latin typeface="Arial"/>
                        </a:rPr>
                        <a:t>Cité Internationale</a:t>
                      </a:r>
                    </a:p>
                  </a:txBody>
                  <a:tcPr marL="5115" marR="5115" marT="51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6C8"/>
                    </a:solidFill>
                  </a:tcPr>
                </a:tc>
                <a:tc>
                  <a:txBody>
                    <a:bodyPr/>
                    <a:lstStyle/>
                    <a:p>
                      <a:pPr algn="ctr" rtl="0" fontAlgn="ctr"/>
                      <a:r>
                        <a:rPr lang="fr-FR" sz="800" b="0" i="0" u="none" strike="noStrike">
                          <a:solidFill>
                            <a:srgbClr val="FFFFFF"/>
                          </a:solidFill>
                          <a:effectLst/>
                          <a:latin typeface="Arial"/>
                        </a:rPr>
                        <a:t>Total 2011</a:t>
                      </a:r>
                    </a:p>
                  </a:txBody>
                  <a:tcPr marL="5115" marR="5115" marT="51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6C8"/>
                    </a:solidFill>
                  </a:tcPr>
                </a:tc>
                <a:tc>
                  <a:txBody>
                    <a:bodyPr/>
                    <a:lstStyle/>
                    <a:p>
                      <a:pPr algn="ctr" rtl="0" fontAlgn="ctr"/>
                      <a:r>
                        <a:rPr lang="fr-FR" sz="800" b="0" i="0" u="none" strike="noStrike">
                          <a:solidFill>
                            <a:srgbClr val="FFFFFF"/>
                          </a:solidFill>
                          <a:effectLst/>
                          <a:latin typeface="Arial"/>
                        </a:rPr>
                        <a:t>Pourcentage 2011</a:t>
                      </a:r>
                    </a:p>
                  </a:txBody>
                  <a:tcPr marL="5115" marR="5115" marT="51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6C8"/>
                    </a:solidFill>
                  </a:tcPr>
                </a:tc>
                <a:tc>
                  <a:txBody>
                    <a:bodyPr/>
                    <a:lstStyle/>
                    <a:p>
                      <a:pPr algn="ctr" rtl="0" fontAlgn="ctr"/>
                      <a:r>
                        <a:rPr lang="fr-FR" sz="800" b="0" i="0" u="none" strike="noStrike">
                          <a:solidFill>
                            <a:srgbClr val="FFFFFF"/>
                          </a:solidFill>
                          <a:effectLst/>
                          <a:latin typeface="Arial"/>
                        </a:rPr>
                        <a:t>Total 2010</a:t>
                      </a:r>
                    </a:p>
                  </a:txBody>
                  <a:tcPr marL="5115" marR="5115" marT="51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6C8"/>
                    </a:solidFill>
                  </a:tcPr>
                </a:tc>
                <a:tc>
                  <a:txBody>
                    <a:bodyPr/>
                    <a:lstStyle/>
                    <a:p>
                      <a:pPr algn="ctr" rtl="0" fontAlgn="ctr"/>
                      <a:r>
                        <a:rPr lang="fr-FR" sz="800" b="0" i="0" u="none" strike="noStrike" dirty="0" smtClean="0">
                          <a:solidFill>
                            <a:srgbClr val="FFFFFF"/>
                          </a:solidFill>
                          <a:effectLst/>
                          <a:latin typeface="Arial"/>
                        </a:rPr>
                        <a:t>Pourcentage 2010</a:t>
                      </a:r>
                      <a:endParaRPr lang="fr-FR" sz="800" b="0" i="0" u="none" strike="noStrike" dirty="0">
                        <a:solidFill>
                          <a:srgbClr val="FFFFFF"/>
                        </a:solidFill>
                        <a:effectLst/>
                        <a:latin typeface="Arial"/>
                      </a:endParaRPr>
                    </a:p>
                  </a:txBody>
                  <a:tcPr marL="5115" marR="5115" marT="511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6C8"/>
                    </a:solidFill>
                  </a:tcPr>
                </a:tc>
              </a:tr>
              <a:tr h="136214">
                <a:tc>
                  <a:txBody>
                    <a:bodyPr/>
                    <a:lstStyle/>
                    <a:p>
                      <a:pPr algn="l" rtl="0" fontAlgn="b"/>
                      <a:r>
                        <a:rPr lang="fr-FR" sz="800" b="0" i="0" u="none" strike="noStrike">
                          <a:solidFill>
                            <a:srgbClr val="000000"/>
                          </a:solidFill>
                          <a:effectLst/>
                          <a:latin typeface="Arial"/>
                        </a:rPr>
                        <a:t>Santé, médecine, pharmacie, biotechnologies et équipements</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6</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56</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62</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dirty="0">
                          <a:solidFill>
                            <a:srgbClr val="00B050"/>
                          </a:solidFill>
                          <a:effectLst/>
                          <a:latin typeface="Arial"/>
                        </a:rPr>
                        <a:t>19,6%</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54</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16,2%</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Foires et salons multisectoriels dont mariage</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3</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27</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30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dirty="0">
                          <a:solidFill>
                            <a:srgbClr val="00B050"/>
                          </a:solidFill>
                          <a:effectLst/>
                          <a:latin typeface="Arial"/>
                        </a:rPr>
                        <a:t>9,5%</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5</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1,5%</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Banques, Assurances, services financiers, services comptables</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2</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26</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28</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8,8%</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30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9,0%</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Bâtiment, travaux publics, second œuvre, aménagement et architecture</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7</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16</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23</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dirty="0">
                          <a:solidFill>
                            <a:srgbClr val="00B050"/>
                          </a:solidFill>
                          <a:effectLst/>
                          <a:latin typeface="Arial"/>
                        </a:rPr>
                        <a:t>7,3%</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12</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3,6%</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Informatique, télécommunications, audiovisuel et multimédia</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3</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19</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22</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6,9%</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23</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6,9%</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Environnement, énergie et emballage</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4</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16</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20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dirty="0">
                          <a:solidFill>
                            <a:srgbClr val="FF0000"/>
                          </a:solidFill>
                          <a:effectLst/>
                          <a:latin typeface="Arial"/>
                        </a:rPr>
                        <a:t>6,3%</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25</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7,5%</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Transports, logistique, circulation et leurs équipements</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14</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4</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18</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5,7%</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15</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4,5%</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Industrie, recherche, sciences et techniques, sous-traitance</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7</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9</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16</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dirty="0">
                          <a:solidFill>
                            <a:srgbClr val="FF0000"/>
                          </a:solidFill>
                          <a:effectLst/>
                          <a:latin typeface="Arial"/>
                        </a:rPr>
                        <a:t>5,0%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40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12,0%</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Enseignement, emploi et ressources humaines</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2</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9</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11</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dirty="0">
                          <a:solidFill>
                            <a:srgbClr val="FF0000"/>
                          </a:solidFill>
                          <a:effectLst/>
                          <a:latin typeface="Arial"/>
                        </a:rPr>
                        <a:t>3,5%</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18</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5,4%</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Tourisme, sports et loisirs non culturels</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11</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dirty="0">
                          <a:solidFill>
                            <a:srgbClr val="FF0000"/>
                          </a:solidFill>
                          <a:effectLst/>
                          <a:latin typeface="Arial"/>
                        </a:rPr>
                        <a:t>3,5%</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15</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4,5%</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Habitat, aménagement de la maison, du bureau, décoration, cadeaux et artisanat</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7</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3</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dirty="0">
                          <a:solidFill>
                            <a:srgbClr val="000000"/>
                          </a:solidFill>
                          <a:effectLst/>
                          <a:latin typeface="Arial"/>
                        </a:rPr>
                        <a:t>3,2%</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14</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4,2%</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Justice, Service Public</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9</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dirty="0">
                          <a:solidFill>
                            <a:srgbClr val="00B050"/>
                          </a:solidFill>
                          <a:effectLst/>
                          <a:latin typeface="Arial"/>
                        </a:rPr>
                        <a:t>3,2%</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0,3%</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Alimentation, hôtellerie, restauration et leurs équipements</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6</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2</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8</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dirty="0">
                          <a:solidFill>
                            <a:srgbClr val="000000"/>
                          </a:solidFill>
                          <a:effectLst/>
                          <a:latin typeface="Arial"/>
                        </a:rPr>
                        <a:t>2,5%</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5</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1,5%</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Commerce, relations Internationales</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6</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7</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dirty="0">
                          <a:solidFill>
                            <a:srgbClr val="00B050"/>
                          </a:solidFill>
                          <a:effectLst/>
                          <a:latin typeface="Arial"/>
                        </a:rPr>
                        <a:t>2,2%</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2</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0,6%</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Antiquités, collections, brocante</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6</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6</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1,9%</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6</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1,8%</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Textile, habillement, chaussures, maroquinerie, bijouterie et accessoires de mode</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4</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2</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6</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1,9%</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5</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1,5%</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Evènementiel  (voyages d’affaires et de stimulation,...)</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4</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4</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1,3%</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8</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2,4%</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Services aux entreprises, conseil, communication</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4</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4</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dirty="0">
                          <a:solidFill>
                            <a:srgbClr val="FF0000"/>
                          </a:solidFill>
                          <a:effectLst/>
                          <a:latin typeface="Arial"/>
                        </a:rPr>
                        <a:t>1,3%</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13</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3,9%</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Agriculture, horticulture, élevage, fleuristerie, pêche et leurs équipements</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2</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3</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0,9%</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6</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1,8%</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Loisirs culturels</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3</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3</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0,9%</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0,0%</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Politique</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3</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3</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0,9%</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3</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0,9%</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Défense, sécurité civile et militaire</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2</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2</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0,6%</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0,0%</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Distribution et grande distribution grand public</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2</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2</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0,6%</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6</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1,8%</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Hygiène, beauté, coiffure, forme et thermalisme</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2</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2</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0,6%</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4</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1,2%</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Marché des collectivités</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2</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2</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0,6%</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3</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0,9%</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Associations et organisations à but social</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dirty="0">
                          <a:solidFill>
                            <a:srgbClr val="FF0000"/>
                          </a:solidFill>
                          <a:effectLst/>
                          <a:latin typeface="Arial"/>
                        </a:rPr>
                        <a:t>0,3%</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8</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2,4%</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Jeux, jouets et équipements pour l’enfance</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0,3%</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5</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1,5%</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Presse</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0,3%</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3</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0,9%</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Services aux particuliers, conseil</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1</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0,3%</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2</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0,6%</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0" i="0" u="none" strike="noStrike">
                          <a:solidFill>
                            <a:srgbClr val="000000"/>
                          </a:solidFill>
                          <a:effectLst/>
                          <a:latin typeface="Arial"/>
                        </a:rPr>
                        <a:t>Distribution auprès des professionnels</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2</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0,6%</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a:txBody>
                    <a:bodyPr/>
                    <a:lstStyle/>
                    <a:p>
                      <a:pPr algn="l" rtl="0" fontAlgn="b"/>
                      <a:r>
                        <a:rPr lang="fr-FR" sz="800" b="1" i="0" u="none" strike="noStrike">
                          <a:solidFill>
                            <a:srgbClr val="000000"/>
                          </a:solidFill>
                          <a:effectLst/>
                          <a:latin typeface="Arial"/>
                        </a:rPr>
                        <a:t>Somme Hors "autres"</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fr-FR" sz="800" b="1" i="0" u="none" strike="noStrike">
                          <a:solidFill>
                            <a:srgbClr val="000000"/>
                          </a:solidFill>
                          <a:effectLst/>
                          <a:latin typeface="Arial"/>
                        </a:rPr>
                        <a:t>91</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fr-FR" sz="800" b="1" i="0" u="none" strike="noStrike">
                          <a:solidFill>
                            <a:srgbClr val="000000"/>
                          </a:solidFill>
                          <a:effectLst/>
                          <a:latin typeface="Arial"/>
                        </a:rPr>
                        <a:t>226</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fr-FR" sz="800" b="1" i="0" u="none" strike="noStrike">
                          <a:solidFill>
                            <a:srgbClr val="000000"/>
                          </a:solidFill>
                          <a:effectLst/>
                          <a:latin typeface="Arial"/>
                        </a:rPr>
                        <a:t>317</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fr-FR" sz="800" b="1" i="0" u="none" strike="noStrike">
                          <a:solidFill>
                            <a:srgbClr val="000000"/>
                          </a:solidFill>
                          <a:effectLst/>
                          <a:latin typeface="Arial"/>
                        </a:rPr>
                        <a:t>100%</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fr-FR" sz="800" b="1" i="0" u="none" strike="noStrike">
                          <a:solidFill>
                            <a:srgbClr val="000000"/>
                          </a:solidFill>
                          <a:effectLst/>
                          <a:latin typeface="Arial"/>
                        </a:rPr>
                        <a:t>333</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fr-FR" sz="800" b="1" i="0" u="none" strike="noStrike">
                          <a:solidFill>
                            <a:srgbClr val="000000"/>
                          </a:solidFill>
                          <a:effectLst/>
                          <a:latin typeface="Arial"/>
                        </a:rPr>
                        <a:t>100%</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39787">
                <a:tc>
                  <a:txBody>
                    <a:bodyPr/>
                    <a:lstStyle/>
                    <a:p>
                      <a:pPr algn="l" rtl="0" fontAlgn="b"/>
                      <a:r>
                        <a:rPr lang="fr-FR" sz="800" b="0" i="0" u="none" strike="noStrike" dirty="0">
                          <a:solidFill>
                            <a:srgbClr val="000000"/>
                          </a:solidFill>
                          <a:effectLst/>
                          <a:latin typeface="Arial"/>
                        </a:rPr>
                        <a:t>Autres</a:t>
                      </a:r>
                    </a:p>
                  </a:txBody>
                  <a:tcPr marL="5115" marR="5115" marT="51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2</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dirty="0" smtClean="0">
                          <a:solidFill>
                            <a:srgbClr val="000000"/>
                          </a:solidFill>
                          <a:effectLst/>
                          <a:latin typeface="Arial"/>
                        </a:rPr>
                        <a:t>162 </a:t>
                      </a:r>
                      <a:endParaRPr lang="fr-FR" sz="800" b="0" i="0" u="none" strike="noStrike" dirty="0">
                        <a:solidFill>
                          <a:srgbClr val="000000"/>
                        </a:solidFill>
                        <a:effectLst/>
                        <a:latin typeface="Arial"/>
                      </a:endParaRP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dirty="0" smtClean="0">
                          <a:solidFill>
                            <a:srgbClr val="000000"/>
                          </a:solidFill>
                          <a:effectLst/>
                          <a:latin typeface="Arial"/>
                        </a:rPr>
                        <a:t>164</a:t>
                      </a:r>
                      <a:endParaRPr lang="fr-FR" sz="800" b="0" i="0" u="none" strike="noStrike" dirty="0">
                        <a:solidFill>
                          <a:srgbClr val="000000"/>
                        </a:solidFill>
                        <a:effectLst/>
                        <a:latin typeface="Arial"/>
                      </a:endParaRP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dirty="0">
                          <a:solidFill>
                            <a:srgbClr val="000000"/>
                          </a:solidFill>
                          <a:effectLst/>
                          <a:latin typeface="Arial"/>
                        </a:rPr>
                        <a:t> </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 </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 </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214">
                <a:tc rowSpan="2">
                  <a:txBody>
                    <a:bodyPr/>
                    <a:lstStyle/>
                    <a:p>
                      <a:pPr algn="l" rtl="0" fontAlgn="b"/>
                      <a:r>
                        <a:rPr lang="fr-FR" sz="800" b="1" i="0" u="none" strike="noStrike" dirty="0" smtClean="0">
                          <a:solidFill>
                            <a:srgbClr val="000000"/>
                          </a:solidFill>
                          <a:effectLst/>
                          <a:latin typeface="Arial"/>
                        </a:rPr>
                        <a:t>Total</a:t>
                      </a:r>
                    </a:p>
                    <a:p>
                      <a:pPr algn="l" rtl="0" fontAlgn="b"/>
                      <a:r>
                        <a:rPr lang="fr-FR" sz="800" b="0" i="1" u="none" strike="noStrike" dirty="0" smtClean="0">
                          <a:solidFill>
                            <a:srgbClr val="000000"/>
                          </a:solidFill>
                          <a:effectLst/>
                          <a:latin typeface="Arial"/>
                        </a:rPr>
                        <a:t>(</a:t>
                      </a:r>
                      <a:r>
                        <a:rPr lang="fr-FR" sz="800" b="0" i="1" u="none" strike="noStrike" dirty="0">
                          <a:solidFill>
                            <a:srgbClr val="000000"/>
                          </a:solidFill>
                          <a:effectLst/>
                          <a:latin typeface="Arial"/>
                        </a:rPr>
                        <a:t>Part des manifestations avec secteur d’activité déterminé)</a:t>
                      </a:r>
                    </a:p>
                  </a:txBody>
                  <a:tcPr marL="5115" marR="5115" marT="511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800" b="0" i="0" u="none" strike="noStrike">
                          <a:solidFill>
                            <a:srgbClr val="000000"/>
                          </a:solidFill>
                          <a:effectLst/>
                          <a:latin typeface="Arial"/>
                        </a:rPr>
                        <a:t>93</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fr-FR" sz="800" b="0" i="0" u="none" strike="noStrike" dirty="0" smtClean="0">
                          <a:solidFill>
                            <a:srgbClr val="000000"/>
                          </a:solidFill>
                          <a:effectLst/>
                          <a:latin typeface="Arial"/>
                        </a:rPr>
                        <a:t>388</a:t>
                      </a:r>
                      <a:endParaRPr lang="fr-FR" sz="800" b="0" i="0" u="none" strike="noStrike" dirty="0">
                        <a:solidFill>
                          <a:srgbClr val="000000"/>
                        </a:solidFill>
                        <a:effectLst/>
                        <a:latin typeface="Arial"/>
                      </a:endParaRP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fr-FR" sz="800" b="0" i="0" u="none" strike="noStrike" dirty="0" smtClean="0">
                          <a:solidFill>
                            <a:srgbClr val="000000"/>
                          </a:solidFill>
                          <a:effectLst/>
                          <a:latin typeface="Arial"/>
                        </a:rPr>
                        <a:t>481</a:t>
                      </a:r>
                      <a:endParaRPr lang="fr-FR" sz="800" b="0" i="0" u="none" strike="noStrike" dirty="0">
                        <a:solidFill>
                          <a:srgbClr val="000000"/>
                        </a:solidFill>
                        <a:effectLst/>
                        <a:latin typeface="Arial"/>
                      </a:endParaRP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fr-FR" sz="800" b="0" i="0" u="none" strike="noStrike" dirty="0">
                          <a:solidFill>
                            <a:srgbClr val="000000"/>
                          </a:solidFill>
                          <a:effectLst/>
                          <a:latin typeface="Arial"/>
                        </a:rPr>
                        <a:t> </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fr-FR" sz="800" b="0" i="0" u="none" strike="noStrike" dirty="0">
                          <a:solidFill>
                            <a:srgbClr val="000000"/>
                          </a:solidFill>
                          <a:effectLst/>
                          <a:latin typeface="Arial"/>
                        </a:rPr>
                        <a:t> </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fr-FR" sz="800" b="0" i="0" u="none" strike="noStrike" dirty="0">
                          <a:solidFill>
                            <a:srgbClr val="000000"/>
                          </a:solidFill>
                          <a:effectLst/>
                          <a:latin typeface="Arial"/>
                        </a:rPr>
                        <a:t> </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3907">
                <a:tc vMerge="1">
                  <a:txBody>
                    <a:bodyPr/>
                    <a:lstStyle/>
                    <a:p>
                      <a:endParaRPr lang="fr-FR"/>
                    </a:p>
                  </a:txBody>
                  <a:tcPr/>
                </a:tc>
                <a:tc>
                  <a:txBody>
                    <a:bodyPr/>
                    <a:lstStyle/>
                    <a:p>
                      <a:pPr algn="ctr" rtl="0" fontAlgn="b"/>
                      <a:r>
                        <a:rPr lang="fr-FR" sz="800" b="0" i="0" u="none" strike="noStrike">
                          <a:solidFill>
                            <a:srgbClr val="000000"/>
                          </a:solidFill>
                          <a:effectLst/>
                          <a:latin typeface="Arial"/>
                        </a:rPr>
                        <a:t>98%</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fr-FR" sz="800" b="0" i="0" u="none" strike="noStrike" dirty="0" smtClean="0">
                          <a:solidFill>
                            <a:srgbClr val="000000"/>
                          </a:solidFill>
                          <a:effectLst/>
                          <a:latin typeface="Arial"/>
                        </a:rPr>
                        <a:t>58%</a:t>
                      </a:r>
                      <a:endParaRPr lang="fr-FR" sz="800" b="0" i="0" u="none" strike="noStrike" dirty="0">
                        <a:solidFill>
                          <a:srgbClr val="000000"/>
                        </a:solidFill>
                        <a:effectLst/>
                        <a:latin typeface="Arial"/>
                      </a:endParaRP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fr-FR" sz="800" b="0" i="0" u="none" strike="noStrike" dirty="0" smtClean="0">
                          <a:solidFill>
                            <a:srgbClr val="000000"/>
                          </a:solidFill>
                          <a:effectLst/>
                          <a:latin typeface="Arial"/>
                        </a:rPr>
                        <a:t>66%</a:t>
                      </a:r>
                      <a:endParaRPr lang="fr-FR" sz="800" b="0" i="0" u="none" strike="noStrike" dirty="0">
                        <a:solidFill>
                          <a:srgbClr val="000000"/>
                        </a:solidFill>
                        <a:effectLst/>
                        <a:latin typeface="Arial"/>
                      </a:endParaRP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fr-FR" sz="800" b="0" i="0" u="none" strike="noStrike" dirty="0">
                          <a:solidFill>
                            <a:srgbClr val="000000"/>
                          </a:solidFill>
                          <a:effectLst/>
                          <a:latin typeface="Arial"/>
                        </a:rPr>
                        <a:t> </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fr-FR" sz="800" b="0" i="0" u="none" strike="noStrike" dirty="0">
                          <a:solidFill>
                            <a:srgbClr val="000000"/>
                          </a:solidFill>
                          <a:effectLst/>
                          <a:latin typeface="Arial"/>
                        </a:rPr>
                        <a:t> </a:t>
                      </a:r>
                    </a:p>
                  </a:txBody>
                  <a:tcPr marL="5115" marR="5115" marT="51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b"/>
                      <a:r>
                        <a:rPr lang="fr-FR" sz="800" b="0" i="0" u="none" strike="noStrike" dirty="0">
                          <a:solidFill>
                            <a:srgbClr val="000000"/>
                          </a:solidFill>
                          <a:effectLst/>
                          <a:latin typeface="Arial"/>
                        </a:rPr>
                        <a:t> </a:t>
                      </a:r>
                    </a:p>
                  </a:txBody>
                  <a:tcPr marL="5115" marR="5115" marT="511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6" name="Espace réservé du contenu 2"/>
          <p:cNvSpPr txBox="1">
            <a:spLocks/>
          </p:cNvSpPr>
          <p:nvPr/>
        </p:nvSpPr>
        <p:spPr bwMode="auto">
          <a:xfrm>
            <a:off x="116963" y="6060558"/>
            <a:ext cx="8899446" cy="6704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176400" lvl="0" indent="-176400" algn="just">
              <a:spcBef>
                <a:spcPct val="20000"/>
              </a:spcBef>
              <a:buClr>
                <a:srgbClr val="00A6C8"/>
              </a:buClr>
              <a:buFont typeface="Arial" pitchFamily="34" charset="0"/>
              <a:buChar char="•"/>
            </a:pPr>
            <a:r>
              <a:rPr lang="fr-FR" sz="1400" kern="0" dirty="0" smtClean="0">
                <a:solidFill>
                  <a:srgbClr val="4D4D4D"/>
                </a:solidFill>
                <a:latin typeface="Arial"/>
                <a:cs typeface="Arial"/>
              </a:rPr>
              <a:t>La progression de l’activité d’Eurexpo et de la Cité Internationale en 2011 provient de manifestations des secteurs de la </a:t>
            </a:r>
            <a:r>
              <a:rPr kumimoji="0" lang="fr-FR" sz="1400" b="1" i="0" u="none" strike="noStrike" kern="0" cap="none" spc="0" normalizeH="0" noProof="0" dirty="0" smtClean="0">
                <a:ln>
                  <a:noFill/>
                </a:ln>
                <a:solidFill>
                  <a:srgbClr val="00A6C8"/>
                </a:solidFill>
                <a:effectLst/>
                <a:uLnTx/>
                <a:uFillTx/>
                <a:latin typeface="Arial"/>
                <a:ea typeface="+mn-ea"/>
                <a:cs typeface="Arial"/>
              </a:rPr>
              <a:t>santé, de</a:t>
            </a:r>
            <a:r>
              <a:rPr kumimoji="0" lang="fr-FR" sz="1400" b="1" i="0" u="none" strike="noStrike" kern="0" cap="none" spc="0" normalizeH="0" baseline="0" noProof="0" dirty="0" smtClean="0">
                <a:ln>
                  <a:noFill/>
                </a:ln>
                <a:solidFill>
                  <a:srgbClr val="00A6C8"/>
                </a:solidFill>
                <a:effectLst/>
                <a:uLnTx/>
                <a:uFillTx/>
                <a:latin typeface="Arial"/>
                <a:ea typeface="+mn-ea"/>
                <a:cs typeface="Arial"/>
              </a:rPr>
              <a:t> salons multisectoriels dont mariages, du BTP, </a:t>
            </a:r>
            <a:r>
              <a:rPr lang="fr-FR" sz="1400" b="1" kern="0" dirty="0" smtClean="0">
                <a:solidFill>
                  <a:srgbClr val="00A6C8"/>
                </a:solidFill>
                <a:latin typeface="Arial"/>
                <a:cs typeface="Arial"/>
              </a:rPr>
              <a:t>du commerce international, de </a:t>
            </a:r>
            <a:r>
              <a:rPr kumimoji="0" lang="fr-FR" sz="1400" b="1" i="0" u="none" strike="noStrike" kern="0" cap="none" spc="0" normalizeH="0" noProof="0" dirty="0" smtClean="0">
                <a:ln>
                  <a:noFill/>
                </a:ln>
                <a:solidFill>
                  <a:srgbClr val="00A6C8"/>
                </a:solidFill>
                <a:effectLst/>
                <a:uLnTx/>
                <a:uFillTx/>
                <a:latin typeface="Arial"/>
                <a:ea typeface="+mn-ea"/>
                <a:cs typeface="Arial"/>
              </a:rPr>
              <a:t>la justice et du service public</a:t>
            </a:r>
            <a:r>
              <a:rPr kumimoji="0" lang="fr-FR" sz="1400" b="0" i="0" u="none" strike="noStrike" kern="0" cap="none" spc="0" normalizeH="0" noProof="0" dirty="0" smtClean="0">
                <a:ln>
                  <a:noFill/>
                </a:ln>
                <a:solidFill>
                  <a:srgbClr val="4D4D4D"/>
                </a:solidFill>
                <a:effectLst/>
                <a:uLnTx/>
                <a:uFillTx/>
                <a:latin typeface="Arial"/>
                <a:ea typeface="+mn-ea"/>
                <a:cs typeface="Arial"/>
              </a:rPr>
              <a:t>, tandis que l’industrie, l’enseignement et l’environnement ont été en repli.</a:t>
            </a:r>
            <a:endParaRPr kumimoji="0" lang="fr-FR" sz="1400" b="0" i="0" u="none" strike="noStrike" kern="0" cap="none" spc="0" normalizeH="0" baseline="0" noProof="0" dirty="0" smtClean="0">
              <a:ln>
                <a:noFill/>
              </a:ln>
              <a:solidFill>
                <a:srgbClr val="4D4D4D"/>
              </a:solidFill>
              <a:effectLst/>
              <a:uLnTx/>
              <a:uFillTx/>
              <a:latin typeface="Arial"/>
              <a:ea typeface="+mn-ea"/>
              <a:cs typeface="Arial"/>
            </a:endParaRPr>
          </a:p>
        </p:txBody>
      </p:sp>
      <p:sp>
        <p:nvSpPr>
          <p:cNvPr id="7" name="Titre 1"/>
          <p:cNvSpPr txBox="1">
            <a:spLocks/>
          </p:cNvSpPr>
          <p:nvPr/>
        </p:nvSpPr>
        <p:spPr bwMode="auto">
          <a:xfrm>
            <a:off x="1645920" y="73152"/>
            <a:ext cx="7168896" cy="982768"/>
          </a:xfrm>
          <a:prstGeom prst="rect">
            <a:avLst/>
          </a:prstGeom>
          <a:noFill/>
          <a:ln w="9525">
            <a:noFill/>
            <a:miter lim="800000"/>
            <a:headEnd/>
            <a:tailEnd/>
          </a:ln>
          <a:effectLst/>
        </p:spPr>
        <p:txBody>
          <a:bodyPr vert="horz" wrap="square" lIns="0" tIns="46800" rIns="0" bIns="45720" numCol="1" anchor="ctr" anchorCtr="0" compatLnSpc="1">
            <a:prstTxWarp prst="textNoShape">
              <a:avLst/>
            </a:prstTxWarp>
          </a:bodyPr>
          <a:lstStyle/>
          <a:p>
            <a:pPr lvl="0" defTabSz="0" fontAlgn="auto">
              <a:spcAft>
                <a:spcPts val="0"/>
              </a:spcAft>
              <a:tabLst>
                <a:tab pos="0" algn="l"/>
              </a:tabLst>
              <a:defRPr/>
            </a:pPr>
            <a:r>
              <a:rPr lang="fr-FR" sz="2600" b="1" dirty="0" smtClean="0">
                <a:solidFill>
                  <a:schemeClr val="bg1"/>
                </a:solidFill>
                <a:latin typeface="Arial" pitchFamily="34" charset="0"/>
                <a:ea typeface="+mj-ea"/>
                <a:cs typeface="Arial" pitchFamily="34" charset="0"/>
              </a:rPr>
              <a:t>Répartition des manifestations par secteur              d’activités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ole\Partages\ETUDES\Dossiers en cours\DOSSIER PARTAGE\Lyon Réunion\Photos\Salle NH N&amp;B.jpg"/>
          <p:cNvPicPr>
            <a:picLocks noChangeAspect="1" noChangeArrowheads="1"/>
          </p:cNvPicPr>
          <p:nvPr/>
        </p:nvPicPr>
        <p:blipFill>
          <a:blip r:embed="rId3" cstate="print"/>
          <a:srcRect/>
          <a:stretch>
            <a:fillRect/>
          </a:stretch>
        </p:blipFill>
        <p:spPr bwMode="auto">
          <a:xfrm>
            <a:off x="0" y="850392"/>
            <a:ext cx="9144000" cy="6007608"/>
          </a:xfrm>
          <a:prstGeom prst="rect">
            <a:avLst/>
          </a:prstGeom>
          <a:noFill/>
        </p:spPr>
      </p:pic>
      <p:pic>
        <p:nvPicPr>
          <p:cNvPr id="4" name="Image 3" descr="bandeau-noir.jpg"/>
          <p:cNvPicPr>
            <a:picLocks noChangeAspect="1"/>
          </p:cNvPicPr>
          <p:nvPr/>
        </p:nvPicPr>
        <p:blipFill>
          <a:blip r:embed="rId4" cstate="email"/>
          <a:srcRect/>
          <a:stretch>
            <a:fillRect/>
          </a:stretch>
        </p:blipFill>
        <p:spPr bwMode="auto">
          <a:xfrm>
            <a:off x="0" y="0"/>
            <a:ext cx="9144000" cy="1203325"/>
          </a:xfrm>
          <a:prstGeom prst="rect">
            <a:avLst/>
          </a:prstGeom>
          <a:noFill/>
          <a:ln w="9525">
            <a:noFill/>
            <a:miter lim="800000"/>
            <a:headEnd/>
            <a:tailEnd/>
          </a:ln>
        </p:spPr>
      </p:pic>
      <p:sp>
        <p:nvSpPr>
          <p:cNvPr id="5" name="Titre 1"/>
          <p:cNvSpPr txBox="1">
            <a:spLocks/>
          </p:cNvSpPr>
          <p:nvPr/>
        </p:nvSpPr>
        <p:spPr bwMode="auto">
          <a:xfrm>
            <a:off x="1469877" y="-1"/>
            <a:ext cx="7280931"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marR="0" lvl="0" indent="-571500" algn="ctr" defTabSz="914400" rtl="0" eaLnBrk="1" fontAlgn="auto" latinLnBrk="0" hangingPunct="1">
              <a:lnSpc>
                <a:spcPct val="100000"/>
              </a:lnSpc>
              <a:spcBef>
                <a:spcPct val="0"/>
              </a:spcBef>
              <a:spcAft>
                <a:spcPts val="0"/>
              </a:spcAft>
              <a:buClrTx/>
              <a:buSzTx/>
              <a:tabLst/>
              <a:defRPr/>
            </a:pPr>
            <a:r>
              <a:rPr lang="fr-FR" sz="2600" b="1" dirty="0" smtClean="0">
                <a:solidFill>
                  <a:schemeClr val="bg1"/>
                </a:solidFill>
                <a:latin typeface="Arial" pitchFamily="34" charset="0"/>
                <a:ea typeface="+mj-ea"/>
                <a:cs typeface="Arial" pitchFamily="34" charset="0"/>
              </a:rPr>
              <a:t>IV) Fréquentation des </a:t>
            </a:r>
          </a:p>
          <a:p>
            <a:pPr marL="571500" marR="0" lvl="0" indent="-571500" algn="ctr" defTabSz="914400" rtl="0" eaLnBrk="1" fontAlgn="auto" latinLnBrk="0" hangingPunct="1">
              <a:lnSpc>
                <a:spcPct val="100000"/>
              </a:lnSpc>
              <a:spcBef>
                <a:spcPct val="0"/>
              </a:spcBef>
              <a:spcAft>
                <a:spcPts val="0"/>
              </a:spcAft>
              <a:buClrTx/>
              <a:buSzTx/>
              <a:tabLst/>
              <a:defRPr/>
            </a:pPr>
            <a:r>
              <a:rPr lang="fr-FR" sz="2600" b="1" dirty="0" smtClean="0">
                <a:solidFill>
                  <a:schemeClr val="bg1"/>
                </a:solidFill>
                <a:latin typeface="Arial" pitchFamily="34" charset="0"/>
                <a:ea typeface="+mj-ea"/>
                <a:cs typeface="Arial" pitchFamily="34" charset="0"/>
              </a:rPr>
              <a:t>autres structures d’accueil</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1469876" y="0"/>
            <a:ext cx="7546108"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dirty="0" smtClean="0">
                <a:solidFill>
                  <a:schemeClr val="bg1"/>
                </a:solidFill>
                <a:latin typeface="Arial" pitchFamily="34" charset="0"/>
                <a:ea typeface="+mj-ea"/>
                <a:cs typeface="Arial" pitchFamily="34" charset="0"/>
              </a:rPr>
              <a:t>Echantillon 2011 et méthodologie de redressement</a:t>
            </a:r>
            <a:endParaRPr kumimoji="0" lang="fr-FR" sz="2600" b="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10" name="Tableau 9"/>
          <p:cNvGraphicFramePr>
            <a:graphicFrameLocks noGrp="1"/>
          </p:cNvGraphicFramePr>
          <p:nvPr>
            <p:extLst>
              <p:ext uri="{D42A27DB-BD31-4B8C-83A1-F6EECF244321}">
                <p14:modId xmlns="" xmlns:p14="http://schemas.microsoft.com/office/powerpoint/2010/main" val="3160015752"/>
              </p:ext>
            </p:extLst>
          </p:nvPr>
        </p:nvGraphicFramePr>
        <p:xfrm>
          <a:off x="832555" y="1635703"/>
          <a:ext cx="7535268" cy="2578868"/>
        </p:xfrm>
        <a:graphic>
          <a:graphicData uri="http://schemas.openxmlformats.org/drawingml/2006/table">
            <a:tbl>
              <a:tblPr firstRow="1" bandRow="1"/>
              <a:tblGrid>
                <a:gridCol w="4302969"/>
                <a:gridCol w="939169"/>
                <a:gridCol w="1081018"/>
                <a:gridCol w="1212112"/>
              </a:tblGrid>
              <a:tr h="405749">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Arial"/>
                        </a:rPr>
                        <a:t>Catégorie</a:t>
                      </a: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Arial"/>
                        </a:rPr>
                        <a:t>Nombre </a:t>
                      </a:r>
                    </a:p>
                    <a:p>
                      <a:pPr marL="0" algn="ctr" defTabSz="914400" rtl="0" eaLnBrk="1" fontAlgn="ctr" latinLnBrk="0" hangingPunct="1"/>
                      <a:r>
                        <a:rPr lang="fr-FR" sz="1400" b="0" i="0" u="none" strike="noStrike" kern="1200" dirty="0" smtClean="0">
                          <a:solidFill>
                            <a:schemeClr val="bg1"/>
                          </a:solidFill>
                          <a:latin typeface="Arial"/>
                          <a:ea typeface="+mn-ea"/>
                          <a:cs typeface="Arial"/>
                        </a:rPr>
                        <a:t>de sites</a:t>
                      </a: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Arial"/>
                        </a:rPr>
                        <a:t>m² disponibles</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400" b="1" i="0" u="none" strike="noStrike" kern="1200" dirty="0" smtClean="0">
                          <a:solidFill>
                            <a:schemeClr val="bg1"/>
                          </a:solidFill>
                          <a:latin typeface="Arial"/>
                          <a:ea typeface="+mn-ea"/>
                          <a:cs typeface="Arial"/>
                        </a:rPr>
                        <a:t>Echantillon de l’enquête</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r>
              <a:tr h="306089">
                <a:tc>
                  <a:txBody>
                    <a:bodyPr/>
                    <a:lstStyle/>
                    <a:p>
                      <a:pPr indent="0" algn="ctr" fontAlgn="b">
                        <a:lnSpc>
                          <a:spcPct val="100000"/>
                        </a:lnSpc>
                      </a:pPr>
                      <a:r>
                        <a:rPr lang="fr-FR" sz="1400" b="0" i="0" u="none" strike="noStrike" kern="1200" dirty="0" smtClean="0">
                          <a:solidFill>
                            <a:srgbClr val="4D4D4D"/>
                          </a:solidFill>
                          <a:latin typeface="Arial"/>
                          <a:ea typeface="+mn-ea"/>
                          <a:cs typeface="Arial"/>
                        </a:rPr>
                        <a:t>Espaces de réunion non intégrés à un hébergement</a:t>
                      </a:r>
                      <a:endParaRPr lang="fr-FR" sz="1400" b="0" i="0" u="none" strike="noStrike" kern="1200" dirty="0">
                        <a:solidFill>
                          <a:srgbClr val="4D4D4D"/>
                        </a:solidFill>
                        <a:latin typeface="Arial"/>
                        <a:ea typeface="+mn-ea"/>
                        <a:cs typeface="Arial"/>
                      </a:endParaRP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marL="0" indent="0" algn="ctr" defTabSz="914400" rtl="0" eaLnBrk="1" latinLnBrk="0" hangingPunct="1">
                        <a:lnSpc>
                          <a:spcPct val="100000"/>
                        </a:lnSpc>
                      </a:pPr>
                      <a:r>
                        <a:rPr lang="fr-FR" sz="1400" b="0" i="0" u="none" strike="noStrike" kern="1200" dirty="0" smtClean="0">
                          <a:solidFill>
                            <a:srgbClr val="4D4D4D"/>
                          </a:solidFill>
                          <a:latin typeface="Arial"/>
                          <a:ea typeface="+mn-ea"/>
                          <a:cs typeface="Arial"/>
                        </a:rPr>
                        <a:t>34</a:t>
                      </a:r>
                      <a:endParaRPr lang="fr-FR" sz="1400" b="0" i="0" u="none" strike="noStrike" kern="1200" dirty="0">
                        <a:solidFill>
                          <a:srgbClr val="4D4D4D"/>
                        </a:solidFill>
                        <a:latin typeface="Arial"/>
                        <a:ea typeface="+mn-ea"/>
                        <a:cs typeface="Arial"/>
                      </a:endParaRP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marL="0" indent="0" algn="ctr" defTabSz="914400" rtl="0" eaLnBrk="1" fontAlgn="ctr" latinLnBrk="0" hangingPunct="1">
                        <a:lnSpc>
                          <a:spcPct val="100000"/>
                        </a:lnSpc>
                      </a:pPr>
                      <a:r>
                        <a:rPr lang="fr-FR" sz="1400" b="0" i="0" u="none" strike="noStrike" kern="1200" dirty="0" smtClean="0">
                          <a:solidFill>
                            <a:srgbClr val="4D4D4D"/>
                          </a:solidFill>
                          <a:latin typeface="Arial"/>
                          <a:ea typeface="+mn-ea"/>
                          <a:cs typeface="Arial"/>
                        </a:rPr>
                        <a:t>21 814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marL="0" indent="0" algn="ctr" defTabSz="914400" rtl="0" eaLnBrk="1" fontAlgn="ctr" latinLnBrk="0" hangingPunct="1">
                        <a:lnSpc>
                          <a:spcPct val="100000"/>
                        </a:lnSpc>
                      </a:pPr>
                      <a:r>
                        <a:rPr lang="fr-FR" sz="1400" b="0" i="0" u="none" strike="noStrike" kern="1200" dirty="0" smtClean="0">
                          <a:solidFill>
                            <a:srgbClr val="4D4D4D"/>
                          </a:solidFill>
                          <a:latin typeface="Arial"/>
                          <a:ea typeface="+mn-ea"/>
                          <a:cs typeface="Arial"/>
                        </a:rPr>
                        <a:t>8 395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r>
              <a:tr h="306089">
                <a:tc>
                  <a:txBody>
                    <a:bodyPr/>
                    <a:lstStyle/>
                    <a:p>
                      <a:pPr indent="0" algn="ctr" fontAlgn="b">
                        <a:lnSpc>
                          <a:spcPct val="100000"/>
                        </a:lnSpc>
                      </a:pPr>
                      <a:r>
                        <a:rPr lang="fr-FR" sz="1400" b="0" i="0" u="none" strike="noStrike" kern="1200" dirty="0" smtClean="0">
                          <a:solidFill>
                            <a:srgbClr val="4D4D4D"/>
                          </a:solidFill>
                          <a:latin typeface="Arial"/>
                          <a:ea typeface="+mn-ea"/>
                          <a:cs typeface="Arial"/>
                        </a:rPr>
                        <a:t>Espaces de</a:t>
                      </a:r>
                      <a:r>
                        <a:rPr lang="fr-FR" sz="1400" b="0" i="0" u="none" strike="noStrike" kern="1200" baseline="0" dirty="0" smtClean="0">
                          <a:solidFill>
                            <a:srgbClr val="4D4D4D"/>
                          </a:solidFill>
                          <a:latin typeface="Arial"/>
                          <a:ea typeface="+mn-ea"/>
                          <a:cs typeface="Arial"/>
                        </a:rPr>
                        <a:t> r</a:t>
                      </a:r>
                      <a:r>
                        <a:rPr lang="fr-FR" sz="1400" b="0" i="0" u="none" strike="noStrike" kern="1200" dirty="0" smtClean="0">
                          <a:solidFill>
                            <a:srgbClr val="4D4D4D"/>
                          </a:solidFill>
                          <a:latin typeface="Arial"/>
                          <a:ea typeface="+mn-ea"/>
                          <a:cs typeface="Arial"/>
                        </a:rPr>
                        <a:t>éunion</a:t>
                      </a:r>
                      <a:r>
                        <a:rPr lang="fr-FR" sz="1400" b="0" i="0" u="none" strike="noStrike" kern="1200" baseline="0" dirty="0" smtClean="0">
                          <a:solidFill>
                            <a:srgbClr val="4D4D4D"/>
                          </a:solidFill>
                          <a:latin typeface="Arial"/>
                          <a:ea typeface="+mn-ea"/>
                          <a:cs typeface="Arial"/>
                        </a:rPr>
                        <a:t> </a:t>
                      </a:r>
                      <a:r>
                        <a:rPr lang="fr-FR" sz="1400" b="0" i="0" u="none" strike="noStrike" kern="1200" dirty="0" smtClean="0">
                          <a:solidFill>
                            <a:srgbClr val="4D4D4D"/>
                          </a:solidFill>
                          <a:latin typeface="Arial"/>
                          <a:ea typeface="+mn-ea"/>
                          <a:cs typeface="Arial"/>
                        </a:rPr>
                        <a:t>intégrés à un hébergement</a:t>
                      </a:r>
                      <a:endParaRPr lang="fr-FR" sz="1400" b="0" i="0" u="none" strike="noStrike" kern="1200" dirty="0">
                        <a:solidFill>
                          <a:srgbClr val="4D4D4D"/>
                        </a:solidFill>
                        <a:latin typeface="Arial"/>
                        <a:ea typeface="+mn-ea"/>
                        <a:cs typeface="Arial"/>
                      </a:endParaRP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a:txBody>
                    <a:bodyPr/>
                    <a:lstStyle/>
                    <a:p>
                      <a:pPr indent="0" algn="ctr">
                        <a:lnSpc>
                          <a:spcPct val="100000"/>
                        </a:lnSpc>
                      </a:pPr>
                      <a:r>
                        <a:rPr lang="fr-FR" sz="1400" b="0" i="0" u="none" strike="noStrike" kern="1200" dirty="0" smtClean="0">
                          <a:solidFill>
                            <a:srgbClr val="4D4D4D"/>
                          </a:solidFill>
                          <a:latin typeface="Arial"/>
                          <a:ea typeface="+mn-ea"/>
                          <a:cs typeface="Arial"/>
                        </a:rPr>
                        <a:t>75</a:t>
                      </a:r>
                      <a:endParaRPr lang="fr-FR" sz="1400" b="0" i="0" u="none" strike="noStrike" kern="1200" dirty="0">
                        <a:solidFill>
                          <a:srgbClr val="4D4D4D"/>
                        </a:solidFill>
                        <a:latin typeface="Arial"/>
                        <a:ea typeface="+mn-ea"/>
                        <a:cs typeface="Arial"/>
                      </a:endParaRP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a:txBody>
                    <a:bodyPr/>
                    <a:lstStyle/>
                    <a:p>
                      <a:pPr marL="0" indent="0" algn="ctr" defTabSz="914400" rtl="0" eaLnBrk="1" fontAlgn="ctr" latinLnBrk="0" hangingPunct="1">
                        <a:lnSpc>
                          <a:spcPct val="100000"/>
                        </a:lnSpc>
                      </a:pPr>
                      <a:r>
                        <a:rPr lang="fr-FR" sz="1400" b="0" i="0" u="none" strike="noStrike" kern="1200" dirty="0" smtClean="0">
                          <a:solidFill>
                            <a:srgbClr val="4D4D4D"/>
                          </a:solidFill>
                          <a:latin typeface="Arial"/>
                          <a:ea typeface="+mn-ea"/>
                          <a:cs typeface="Arial"/>
                        </a:rPr>
                        <a:t>20 473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a:txBody>
                    <a:bodyPr/>
                    <a:lstStyle/>
                    <a:p>
                      <a:pPr marL="0" indent="0" algn="ctr" defTabSz="914400" rtl="0" eaLnBrk="1" fontAlgn="ctr" latinLnBrk="0" hangingPunct="1">
                        <a:lnSpc>
                          <a:spcPct val="100000"/>
                        </a:lnSpc>
                      </a:pPr>
                      <a:r>
                        <a:rPr lang="fr-FR" sz="1400" b="0" i="0" u="none" strike="noStrike" kern="1200" dirty="0" smtClean="0">
                          <a:solidFill>
                            <a:srgbClr val="4D4D4D"/>
                          </a:solidFill>
                          <a:latin typeface="Arial"/>
                          <a:ea typeface="+mn-ea"/>
                          <a:cs typeface="Arial"/>
                        </a:rPr>
                        <a:t>12 346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r>
              <a:tr h="306089">
                <a:tc>
                  <a:txBody>
                    <a:bodyPr/>
                    <a:lstStyle/>
                    <a:p>
                      <a:pPr indent="0" algn="ctr" fontAlgn="b">
                        <a:lnSpc>
                          <a:spcPct val="100000"/>
                        </a:lnSpc>
                      </a:pPr>
                      <a:r>
                        <a:rPr lang="fr-FR" sz="1400" b="0" i="0" u="none" strike="noStrike" kern="1200" dirty="0" smtClean="0">
                          <a:solidFill>
                            <a:srgbClr val="4D4D4D"/>
                          </a:solidFill>
                          <a:latin typeface="Arial"/>
                          <a:ea typeface="+mn-ea"/>
                          <a:cs typeface="Arial"/>
                        </a:rPr>
                        <a:t>Espaces de réunion flottants ou mobiles </a:t>
                      </a: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marL="0" indent="0" algn="ctr" defTabSz="914400" rtl="0" eaLnBrk="1" latinLnBrk="0" hangingPunct="1">
                        <a:lnSpc>
                          <a:spcPct val="100000"/>
                        </a:lnSpc>
                      </a:pPr>
                      <a:r>
                        <a:rPr lang="fr-FR" sz="1400" b="0" i="0" u="none" strike="noStrike" kern="1200" dirty="0" smtClean="0">
                          <a:solidFill>
                            <a:srgbClr val="4D4D4D"/>
                          </a:solidFill>
                          <a:latin typeface="Arial"/>
                          <a:ea typeface="+mn-ea"/>
                          <a:cs typeface="Arial"/>
                        </a:rPr>
                        <a:t>4</a:t>
                      </a:r>
                      <a:endParaRPr lang="fr-FR" sz="1400" b="0" i="0" u="none" strike="noStrike" kern="1200" dirty="0">
                        <a:solidFill>
                          <a:srgbClr val="4D4D4D"/>
                        </a:solidFill>
                        <a:latin typeface="Arial"/>
                        <a:ea typeface="+mn-ea"/>
                        <a:cs typeface="Arial"/>
                      </a:endParaRP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marL="0" indent="0" algn="ctr" defTabSz="914400" rtl="0" eaLnBrk="1" fontAlgn="ctr" latinLnBrk="0" hangingPunct="1">
                        <a:lnSpc>
                          <a:spcPct val="100000"/>
                        </a:lnSpc>
                      </a:pPr>
                      <a:r>
                        <a:rPr lang="fr-FR" sz="1400" b="0" i="0" u="none" strike="noStrike" kern="1200" dirty="0" smtClean="0">
                          <a:solidFill>
                            <a:srgbClr val="4D4D4D"/>
                          </a:solidFill>
                          <a:latin typeface="Arial"/>
                          <a:ea typeface="+mn-ea"/>
                          <a:cs typeface="Arial"/>
                        </a:rPr>
                        <a:t>1 143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marL="0" indent="0" algn="ctr" defTabSz="914400" rtl="0" eaLnBrk="1" fontAlgn="ctr" latinLnBrk="0" hangingPunct="1">
                        <a:lnSpc>
                          <a:spcPct val="100000"/>
                        </a:lnSpc>
                      </a:pPr>
                      <a:r>
                        <a:rPr lang="fr-FR" sz="1400" b="0" i="0" u="none" strike="noStrike" kern="1200" dirty="0" smtClean="0">
                          <a:solidFill>
                            <a:srgbClr val="4D4D4D"/>
                          </a:solidFill>
                          <a:latin typeface="Arial"/>
                          <a:ea typeface="+mn-ea"/>
                          <a:cs typeface="Arial"/>
                        </a:rPr>
                        <a:t>200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r>
              <a:tr h="306089">
                <a:tc>
                  <a:txBody>
                    <a:bodyPr/>
                    <a:lstStyle/>
                    <a:p>
                      <a:pPr indent="0" algn="ctr" fontAlgn="b">
                        <a:lnSpc>
                          <a:spcPct val="100000"/>
                        </a:lnSpc>
                      </a:pPr>
                      <a:r>
                        <a:rPr lang="fr-FR" sz="1400" b="0" i="0" u="none" strike="noStrike" kern="1200" dirty="0" smtClean="0">
                          <a:solidFill>
                            <a:srgbClr val="4D4D4D"/>
                          </a:solidFill>
                          <a:latin typeface="Arial"/>
                          <a:ea typeface="+mn-ea"/>
                          <a:cs typeface="Arial"/>
                        </a:rPr>
                        <a:t>Centres d’Affaires</a:t>
                      </a: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a:txBody>
                    <a:bodyPr/>
                    <a:lstStyle/>
                    <a:p>
                      <a:pPr marL="0" indent="0" algn="ctr" defTabSz="914400" rtl="0" eaLnBrk="1" latinLnBrk="0" hangingPunct="1">
                        <a:lnSpc>
                          <a:spcPct val="100000"/>
                        </a:lnSpc>
                      </a:pPr>
                      <a:r>
                        <a:rPr lang="fr-FR" sz="1400" b="0" i="0" u="none" strike="noStrike" kern="1200" dirty="0" smtClean="0">
                          <a:solidFill>
                            <a:srgbClr val="4D4D4D"/>
                          </a:solidFill>
                          <a:latin typeface="Arial"/>
                          <a:ea typeface="+mn-ea"/>
                          <a:cs typeface="Arial"/>
                        </a:rPr>
                        <a:t>2</a:t>
                      </a:r>
                      <a:endParaRPr lang="fr-FR" sz="1400" b="0" i="0" u="none" strike="noStrike" kern="1200" dirty="0">
                        <a:solidFill>
                          <a:srgbClr val="4D4D4D"/>
                        </a:solidFill>
                        <a:latin typeface="Arial"/>
                        <a:ea typeface="+mn-ea"/>
                        <a:cs typeface="Arial"/>
                      </a:endParaRP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a:txBody>
                    <a:bodyPr/>
                    <a:lstStyle/>
                    <a:p>
                      <a:pPr marL="0" indent="0" algn="ctr" defTabSz="914400" rtl="0" eaLnBrk="1" fontAlgn="ctr" latinLnBrk="0" hangingPunct="1">
                        <a:lnSpc>
                          <a:spcPct val="100000"/>
                        </a:lnSpc>
                      </a:pPr>
                      <a:r>
                        <a:rPr lang="fr-FR" sz="1400" b="0" i="0" u="none" strike="noStrike" kern="1200" dirty="0" smtClean="0">
                          <a:solidFill>
                            <a:srgbClr val="4D4D4D"/>
                          </a:solidFill>
                          <a:latin typeface="Arial"/>
                          <a:ea typeface="+mn-ea"/>
                          <a:cs typeface="Arial"/>
                        </a:rPr>
                        <a:t>809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a:txBody>
                    <a:bodyPr/>
                    <a:lstStyle/>
                    <a:p>
                      <a:pPr marL="0" indent="0" algn="ctr" defTabSz="914400" rtl="0" eaLnBrk="1" fontAlgn="ctr" latinLnBrk="0" hangingPunct="1">
                        <a:lnSpc>
                          <a:spcPct val="100000"/>
                        </a:lnSpc>
                      </a:pPr>
                      <a:r>
                        <a:rPr lang="fr-FR" sz="1400" b="0" i="0" u="none" strike="noStrike" kern="1200" dirty="0" smtClean="0">
                          <a:solidFill>
                            <a:srgbClr val="4D4D4D"/>
                          </a:solidFill>
                          <a:latin typeface="Arial"/>
                          <a:ea typeface="+mn-ea"/>
                          <a:cs typeface="Arial"/>
                        </a:rPr>
                        <a:t>-</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r>
              <a:tr h="306089">
                <a:tc>
                  <a:txBody>
                    <a:bodyPr/>
                    <a:lstStyle/>
                    <a:p>
                      <a:pPr indent="0" algn="ctr" fontAlgn="b">
                        <a:lnSpc>
                          <a:spcPct val="100000"/>
                        </a:lnSpc>
                      </a:pPr>
                      <a:r>
                        <a:rPr lang="fr-FR" sz="1400" b="1" i="0" u="none" strike="noStrike" kern="1200" dirty="0" smtClean="0">
                          <a:solidFill>
                            <a:schemeClr val="bg1"/>
                          </a:solidFill>
                          <a:latin typeface="Arial"/>
                          <a:ea typeface="+mn-ea"/>
                          <a:cs typeface="Arial"/>
                        </a:rPr>
                        <a:t>Total</a:t>
                      </a:r>
                      <a:r>
                        <a:rPr lang="fr-FR" sz="1400" b="1" i="0" u="none" strike="noStrike" kern="1200" baseline="0" dirty="0" smtClean="0">
                          <a:solidFill>
                            <a:schemeClr val="bg1"/>
                          </a:solidFill>
                          <a:latin typeface="Arial"/>
                          <a:ea typeface="+mn-ea"/>
                          <a:cs typeface="Arial"/>
                        </a:rPr>
                        <a:t> A</a:t>
                      </a:r>
                      <a:r>
                        <a:rPr lang="fr-FR" sz="1400" b="1" i="0" u="none" strike="noStrike" kern="1200" dirty="0" smtClean="0">
                          <a:solidFill>
                            <a:schemeClr val="bg1"/>
                          </a:solidFill>
                          <a:latin typeface="Arial"/>
                          <a:ea typeface="+mn-ea"/>
                          <a:cs typeface="Arial"/>
                        </a:rPr>
                        <a:t>utres Structures</a:t>
                      </a: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indent="0" algn="ctr" defTabSz="914400" rtl="0" eaLnBrk="1" latinLnBrk="0" hangingPunct="1">
                        <a:lnSpc>
                          <a:spcPct val="100000"/>
                        </a:lnSpc>
                      </a:pPr>
                      <a:r>
                        <a:rPr lang="fr-FR" sz="1400" b="1" i="0" u="none" strike="noStrike" kern="1200" dirty="0" smtClean="0">
                          <a:solidFill>
                            <a:schemeClr val="bg1"/>
                          </a:solidFill>
                          <a:latin typeface="Arial"/>
                          <a:ea typeface="+mn-ea"/>
                          <a:cs typeface="Arial"/>
                        </a:rPr>
                        <a:t>115</a:t>
                      </a:r>
                      <a:endParaRPr lang="fr-FR" sz="1400" b="1" i="0" u="none" strike="noStrike" kern="1200" dirty="0">
                        <a:solidFill>
                          <a:schemeClr val="bg1"/>
                        </a:solidFill>
                        <a:latin typeface="Arial"/>
                        <a:ea typeface="+mn-ea"/>
                        <a:cs typeface="Arial"/>
                      </a:endParaRP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indent="0" algn="ctr" defTabSz="914400" rtl="0" eaLnBrk="1" fontAlgn="ctr" latinLnBrk="0" hangingPunct="1">
                        <a:lnSpc>
                          <a:spcPct val="100000"/>
                        </a:lnSpc>
                      </a:pPr>
                      <a:r>
                        <a:rPr lang="fr-FR" sz="1400" b="1" i="0" u="none" strike="noStrike" kern="1200" dirty="0" smtClean="0">
                          <a:solidFill>
                            <a:schemeClr val="bg1"/>
                          </a:solidFill>
                          <a:latin typeface="Arial"/>
                          <a:ea typeface="+mn-ea"/>
                          <a:cs typeface="Arial"/>
                        </a:rPr>
                        <a:t>44 239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indent="0" algn="ctr" defTabSz="914400" rtl="0" eaLnBrk="1" fontAlgn="ctr" latinLnBrk="0" hangingPunct="1">
                        <a:lnSpc>
                          <a:spcPct val="100000"/>
                        </a:lnSpc>
                      </a:pPr>
                      <a:r>
                        <a:rPr lang="fr-FR" sz="1400" b="1" i="0" u="none" strike="noStrike" kern="1200" dirty="0" smtClean="0">
                          <a:solidFill>
                            <a:schemeClr val="bg1"/>
                          </a:solidFill>
                          <a:latin typeface="Arial"/>
                          <a:ea typeface="+mn-ea"/>
                          <a:cs typeface="Arial"/>
                        </a:rPr>
                        <a:t>20 941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r>
              <a:tr h="306089">
                <a:tc>
                  <a:txBody>
                    <a:bodyPr/>
                    <a:lstStyle/>
                    <a:p>
                      <a:pPr indent="0" algn="ctr" fontAlgn="b">
                        <a:lnSpc>
                          <a:spcPct val="100000"/>
                        </a:lnSpc>
                      </a:pPr>
                      <a:r>
                        <a:rPr lang="fr-FR" sz="1400" b="0" i="0" u="none" strike="noStrike" kern="1200" dirty="0" smtClean="0">
                          <a:solidFill>
                            <a:srgbClr val="4D4D4D"/>
                          </a:solidFill>
                          <a:latin typeface="Arial"/>
                          <a:ea typeface="+mn-ea"/>
                          <a:cs typeface="Arial"/>
                        </a:rPr>
                        <a:t>Centres des Congrès &amp; Parcs des Expositions</a:t>
                      </a: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marL="0" indent="0" algn="ctr" defTabSz="914400" rtl="0" eaLnBrk="1" latinLnBrk="0" hangingPunct="1">
                        <a:lnSpc>
                          <a:spcPct val="100000"/>
                        </a:lnSpc>
                      </a:pPr>
                      <a:r>
                        <a:rPr lang="fr-FR" sz="1400" b="0" i="0" u="none" strike="noStrike" kern="1200" dirty="0" smtClean="0">
                          <a:solidFill>
                            <a:srgbClr val="4D4D4D"/>
                          </a:solidFill>
                          <a:latin typeface="Arial"/>
                          <a:ea typeface="+mn-ea"/>
                          <a:cs typeface="Arial"/>
                        </a:rPr>
                        <a:t>5</a:t>
                      </a:r>
                      <a:endParaRPr lang="fr-FR" sz="1400" b="0" i="0" u="none" strike="noStrike" kern="1200" dirty="0">
                        <a:solidFill>
                          <a:srgbClr val="4D4D4D"/>
                        </a:solidFill>
                        <a:latin typeface="Arial"/>
                        <a:ea typeface="+mn-ea"/>
                        <a:cs typeface="Arial"/>
                      </a:endParaRP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marL="0" indent="0" algn="ctr" defTabSz="914400" rtl="0" eaLnBrk="1" fontAlgn="ctr" latinLnBrk="0" hangingPunct="1">
                        <a:lnSpc>
                          <a:spcPct val="100000"/>
                        </a:lnSpc>
                      </a:pPr>
                      <a:r>
                        <a:rPr lang="fr-FR" sz="1400" b="0" i="0" u="none" strike="noStrike" kern="1200" dirty="0" smtClean="0">
                          <a:solidFill>
                            <a:srgbClr val="4D4D4D"/>
                          </a:solidFill>
                          <a:latin typeface="Arial"/>
                          <a:ea typeface="+mn-ea"/>
                          <a:cs typeface="Arial"/>
                        </a:rPr>
                        <a:t>174 400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marL="0" indent="0" algn="ctr" defTabSz="914400" rtl="0" eaLnBrk="1" fontAlgn="ctr" latinLnBrk="0" hangingPunct="1">
                        <a:lnSpc>
                          <a:spcPct val="100000"/>
                        </a:lnSpc>
                      </a:pPr>
                      <a:r>
                        <a:rPr lang="fr-FR" sz="1400" b="0" i="0" u="none" strike="noStrike" kern="1200" dirty="0" smtClean="0">
                          <a:solidFill>
                            <a:srgbClr val="4D4D4D"/>
                          </a:solidFill>
                          <a:latin typeface="Arial"/>
                          <a:ea typeface="+mn-ea"/>
                          <a:cs typeface="Arial"/>
                        </a:rPr>
                        <a:t>174 400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r>
              <a:tr h="306089">
                <a:tc>
                  <a:txBody>
                    <a:bodyPr/>
                    <a:lstStyle/>
                    <a:p>
                      <a:pPr indent="0" algn="ctr" fontAlgn="b">
                        <a:lnSpc>
                          <a:spcPct val="100000"/>
                        </a:lnSpc>
                      </a:pPr>
                      <a:r>
                        <a:rPr lang="fr-FR" sz="1400" b="1" i="0" u="none" strike="noStrike" kern="1200" dirty="0" smtClean="0">
                          <a:solidFill>
                            <a:srgbClr val="FFFFFF"/>
                          </a:solidFill>
                          <a:latin typeface="Arial"/>
                          <a:ea typeface="+mn-ea"/>
                          <a:cs typeface="Arial"/>
                        </a:rPr>
                        <a:t>Total</a:t>
                      </a:r>
                      <a:r>
                        <a:rPr lang="fr-FR" sz="1400" b="1" i="0" u="none" strike="noStrike" kern="1200" baseline="0" dirty="0" smtClean="0">
                          <a:solidFill>
                            <a:srgbClr val="FFFFFF"/>
                          </a:solidFill>
                          <a:latin typeface="Arial"/>
                          <a:ea typeface="+mn-ea"/>
                          <a:cs typeface="Arial"/>
                        </a:rPr>
                        <a:t> Grand Lyon</a:t>
                      </a:r>
                      <a:endParaRPr lang="fr-FR" sz="1400" b="1" i="0" u="none" strike="noStrike" kern="1200" dirty="0" smtClean="0">
                        <a:solidFill>
                          <a:srgbClr val="FFFFFF"/>
                        </a:solidFill>
                        <a:latin typeface="Arial"/>
                        <a:ea typeface="+mn-ea"/>
                        <a:cs typeface="Arial"/>
                      </a:endParaRP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indent="0" algn="ctr" defTabSz="914400" rtl="0" eaLnBrk="1" latinLnBrk="0" hangingPunct="1">
                        <a:lnSpc>
                          <a:spcPct val="100000"/>
                        </a:lnSpc>
                      </a:pPr>
                      <a:r>
                        <a:rPr lang="fr-FR" sz="1400" b="1" i="0" u="none" strike="noStrike" kern="1200" dirty="0" smtClean="0">
                          <a:solidFill>
                            <a:srgbClr val="FFFFFF"/>
                          </a:solidFill>
                          <a:latin typeface="Arial"/>
                          <a:ea typeface="+mn-ea"/>
                          <a:cs typeface="Arial"/>
                        </a:rPr>
                        <a:t>120</a:t>
                      </a:r>
                      <a:endParaRPr lang="fr-FR" sz="1400" b="1" i="0" u="none" strike="noStrike" kern="1200" dirty="0">
                        <a:solidFill>
                          <a:srgbClr val="FFFFFF"/>
                        </a:solidFill>
                        <a:latin typeface="Arial"/>
                        <a:ea typeface="+mn-ea"/>
                        <a:cs typeface="Arial"/>
                      </a:endParaRP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indent="0" algn="ctr" defTabSz="914400" rtl="0" eaLnBrk="1" fontAlgn="ctr" latinLnBrk="0" hangingPunct="1">
                        <a:lnSpc>
                          <a:spcPct val="100000"/>
                        </a:lnSpc>
                      </a:pPr>
                      <a:r>
                        <a:rPr lang="fr-FR" sz="1400" b="1" i="0" u="none" strike="noStrike" kern="1200" dirty="0" smtClean="0">
                          <a:solidFill>
                            <a:srgbClr val="FFFFFF"/>
                          </a:solidFill>
                          <a:latin typeface="Arial"/>
                          <a:ea typeface="+mn-ea"/>
                          <a:cs typeface="Arial"/>
                        </a:rPr>
                        <a:t>218 639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indent="0" algn="ctr" defTabSz="914400" rtl="0" eaLnBrk="1" fontAlgn="ctr" latinLnBrk="0" hangingPunct="1">
                        <a:lnSpc>
                          <a:spcPct val="100000"/>
                        </a:lnSpc>
                      </a:pPr>
                      <a:r>
                        <a:rPr lang="fr-FR" sz="1400" b="1" i="0" u="none" strike="noStrike" kern="1200" dirty="0" smtClean="0">
                          <a:solidFill>
                            <a:srgbClr val="FFFFFF"/>
                          </a:solidFill>
                          <a:latin typeface="Arial"/>
                          <a:ea typeface="+mn-ea"/>
                          <a:cs typeface="Arial"/>
                        </a:rPr>
                        <a:t>195 341 m²</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r>
            </a:tbl>
          </a:graphicData>
        </a:graphic>
      </p:graphicFrame>
      <p:sp>
        <p:nvSpPr>
          <p:cNvPr id="11" name="Espace réservé du contenu 2"/>
          <p:cNvSpPr>
            <a:spLocks noGrp="1"/>
          </p:cNvSpPr>
          <p:nvPr>
            <p:ph idx="1"/>
          </p:nvPr>
        </p:nvSpPr>
        <p:spPr>
          <a:xfrm>
            <a:off x="551823" y="4087628"/>
            <a:ext cx="7851775" cy="2643371"/>
          </a:xfrm>
        </p:spPr>
        <p:txBody>
          <a:bodyPr numCol="1">
            <a:normAutofit/>
          </a:bodyPr>
          <a:lstStyle/>
          <a:p>
            <a:pPr>
              <a:buClr>
                <a:srgbClr val="00A6C8"/>
              </a:buClr>
            </a:pPr>
            <a:endParaRPr lang="fr-FR" sz="1400" dirty="0" smtClean="0">
              <a:latin typeface="Arial"/>
              <a:cs typeface="Arial"/>
            </a:endParaRPr>
          </a:p>
          <a:p>
            <a:pPr marL="176400" indent="-176400" algn="just">
              <a:buClr>
                <a:srgbClr val="00A6C8"/>
              </a:buClr>
              <a:buFont typeface="Arial" pitchFamily="34" charset="0"/>
              <a:buChar char="•"/>
            </a:pPr>
            <a:r>
              <a:rPr lang="fr-FR" sz="1400" b="0" dirty="0" smtClean="0">
                <a:solidFill>
                  <a:srgbClr val="404040"/>
                </a:solidFill>
                <a:latin typeface="Arial"/>
                <a:cs typeface="Arial"/>
              </a:rPr>
              <a:t>Compte tenu de la réalisation en 2011 d’un recensement exhaustif de l’offre d’espaces de séminaires des autres structures, il est possible d’</a:t>
            </a:r>
            <a:r>
              <a:rPr lang="fr-FR" sz="1400" dirty="0" smtClean="0">
                <a:solidFill>
                  <a:srgbClr val="404040"/>
                </a:solidFill>
                <a:latin typeface="Arial"/>
                <a:cs typeface="Arial"/>
              </a:rPr>
              <a:t>effectuer un redressement de la fréquentation des autres structures d’accueil.</a:t>
            </a:r>
          </a:p>
          <a:p>
            <a:pPr marL="176400" indent="-176400" algn="just">
              <a:buClr>
                <a:srgbClr val="00A6C8"/>
              </a:buClr>
              <a:buFont typeface="Arial" pitchFamily="34" charset="0"/>
              <a:buChar char="•"/>
            </a:pPr>
            <a:r>
              <a:rPr lang="fr-FR" sz="1400" b="0" dirty="0" smtClean="0">
                <a:solidFill>
                  <a:srgbClr val="404040"/>
                </a:solidFill>
                <a:latin typeface="Arial"/>
                <a:cs typeface="Arial"/>
              </a:rPr>
              <a:t>L’analyse de l’évolution de la fréquentation devant être effectuée sur une base comparable (l’échantillon des sondés varie selon les répondants de chaque anné</a:t>
            </a:r>
            <a:r>
              <a:rPr lang="fr-FR" sz="1400" dirty="0" smtClean="0">
                <a:solidFill>
                  <a:srgbClr val="404040"/>
                </a:solidFill>
                <a:latin typeface="Arial"/>
                <a:cs typeface="Arial"/>
              </a:rPr>
              <a:t>e), il a été choisi de retenir la valeur redressée comme base de comparaison annuelle.</a:t>
            </a:r>
          </a:p>
          <a:p>
            <a:pPr marL="176400" indent="-176400" algn="just">
              <a:buClr>
                <a:srgbClr val="00A6C8"/>
              </a:buClr>
            </a:pPr>
            <a:r>
              <a:rPr lang="fr-FR" sz="1400" dirty="0" smtClean="0">
                <a:solidFill>
                  <a:srgbClr val="404040"/>
                </a:solidFill>
                <a:latin typeface="Arial"/>
                <a:cs typeface="Arial"/>
              </a:rPr>
              <a:t>Les résultats bruts, c’est-à-dire les </a:t>
            </a:r>
            <a:r>
              <a:rPr lang="fr-FR" sz="1400" dirty="0">
                <a:solidFill>
                  <a:srgbClr val="404040"/>
                </a:solidFill>
                <a:latin typeface="Arial"/>
                <a:cs typeface="Arial"/>
              </a:rPr>
              <a:t>journées-participants par m</a:t>
            </a:r>
            <a:r>
              <a:rPr lang="fr-FR" sz="1400" baseline="30000" dirty="0">
                <a:solidFill>
                  <a:srgbClr val="404040"/>
                </a:solidFill>
                <a:latin typeface="Arial"/>
                <a:cs typeface="Arial"/>
              </a:rPr>
              <a:t>2</a:t>
            </a:r>
            <a:r>
              <a:rPr lang="fr-FR" sz="1400" dirty="0">
                <a:solidFill>
                  <a:srgbClr val="404040"/>
                </a:solidFill>
                <a:latin typeface="Arial"/>
                <a:cs typeface="Arial"/>
              </a:rPr>
              <a:t> enregistrés au sein de l’échantillon (ici, </a:t>
            </a:r>
            <a:r>
              <a:rPr lang="fr-FR" sz="1400" dirty="0" smtClean="0">
                <a:solidFill>
                  <a:srgbClr val="404040"/>
                </a:solidFill>
                <a:latin typeface="Arial"/>
                <a:cs typeface="Arial"/>
              </a:rPr>
              <a:t>de 20 </a:t>
            </a:r>
            <a:r>
              <a:rPr lang="fr-FR" sz="1400" dirty="0">
                <a:solidFill>
                  <a:srgbClr val="404040"/>
                </a:solidFill>
                <a:latin typeface="Arial"/>
                <a:cs typeface="Arial"/>
              </a:rPr>
              <a:t>941 m</a:t>
            </a:r>
            <a:r>
              <a:rPr lang="fr-FR" sz="1400" baseline="30000" dirty="0">
                <a:solidFill>
                  <a:srgbClr val="404040"/>
                </a:solidFill>
                <a:latin typeface="Arial"/>
                <a:cs typeface="Arial"/>
              </a:rPr>
              <a:t>2</a:t>
            </a:r>
            <a:r>
              <a:rPr lang="fr-FR" sz="1400" dirty="0">
                <a:solidFill>
                  <a:srgbClr val="404040"/>
                </a:solidFill>
                <a:latin typeface="Arial"/>
                <a:cs typeface="Arial"/>
              </a:rPr>
              <a:t>)</a:t>
            </a:r>
            <a:r>
              <a:rPr lang="fr-FR" sz="1400" dirty="0" smtClean="0">
                <a:solidFill>
                  <a:srgbClr val="404040"/>
                </a:solidFill>
                <a:latin typeface="Arial"/>
                <a:cs typeface="Arial"/>
              </a:rPr>
              <a:t> sont rapportés à l’offre disponible (ici, de 44 239 m</a:t>
            </a:r>
            <a:r>
              <a:rPr lang="fr-FR" sz="1400" baseline="30000" dirty="0" smtClean="0">
                <a:solidFill>
                  <a:srgbClr val="404040"/>
                </a:solidFill>
                <a:latin typeface="Arial"/>
                <a:cs typeface="Arial"/>
              </a:rPr>
              <a:t>2</a:t>
            </a:r>
            <a:r>
              <a:rPr lang="fr-FR" sz="1400" dirty="0" smtClean="0">
                <a:solidFill>
                  <a:srgbClr val="404040"/>
                </a:solidFill>
                <a:latin typeface="Arial"/>
                <a:cs typeface="Arial"/>
              </a:rPr>
              <a:t>).</a:t>
            </a:r>
            <a:endParaRPr lang="fr-FR" sz="1400" b="0" dirty="0" smtClean="0">
              <a:latin typeface="Arial"/>
              <a:cs typeface="Arial"/>
            </a:endParaRPr>
          </a:p>
        </p:txBody>
      </p:sp>
      <p:sp>
        <p:nvSpPr>
          <p:cNvPr id="12" name="Espace réservé du contenu 2"/>
          <p:cNvSpPr txBox="1">
            <a:spLocks/>
          </p:cNvSpPr>
          <p:nvPr/>
        </p:nvSpPr>
        <p:spPr bwMode="auto">
          <a:xfrm>
            <a:off x="573088" y="1270000"/>
            <a:ext cx="7851775" cy="3951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76213" marR="0" lvl="0" indent="-176213" algn="l" defTabSz="914400" rtl="0" eaLnBrk="1" fontAlgn="base" latinLnBrk="0" hangingPunct="1">
              <a:lnSpc>
                <a:spcPct val="100000"/>
              </a:lnSpc>
              <a:spcBef>
                <a:spcPct val="20000"/>
              </a:spcBef>
              <a:spcAft>
                <a:spcPct val="0"/>
              </a:spcAft>
              <a:buClr>
                <a:srgbClr val="00A6C8"/>
              </a:buClr>
              <a:buSzTx/>
              <a:buFont typeface="Wingdings" pitchFamily="2" charset="2"/>
              <a:buChar char="Ø"/>
              <a:tabLst/>
              <a:defRPr/>
            </a:pPr>
            <a:r>
              <a:rPr kumimoji="0" lang="fr-FR" sz="1600" b="1" i="0" u="none" strike="noStrike" kern="0" cap="none" spc="0" normalizeH="0" baseline="0" noProof="0" dirty="0" smtClean="0">
                <a:ln>
                  <a:noFill/>
                </a:ln>
                <a:solidFill>
                  <a:srgbClr val="4D4D4D"/>
                </a:solidFill>
                <a:effectLst/>
                <a:uLnTx/>
                <a:uFillTx/>
                <a:latin typeface="+mj-lt"/>
                <a:ea typeface="+mn-ea"/>
                <a:cs typeface="+mn-cs"/>
              </a:rPr>
              <a:t> Echantillon</a:t>
            </a:r>
            <a:endParaRPr kumimoji="0" lang="fr-FR" sz="1400" b="0" i="0" u="none" strike="noStrike" kern="0" cap="none" spc="0" normalizeH="0" baseline="0" noProof="0" dirty="0" smtClean="0">
              <a:ln>
                <a:noFill/>
              </a:ln>
              <a:solidFill>
                <a:srgbClr val="4D4D4D"/>
              </a:solidFill>
              <a:effectLst/>
              <a:uLnTx/>
              <a:uFillTx/>
              <a:latin typeface="Arial" pitchFamily="34" charset="0"/>
              <a:ea typeface="+mn-ea"/>
              <a:cs typeface="Arial" pitchFamily="34" charset="0"/>
            </a:endParaRPr>
          </a:p>
        </p:txBody>
      </p:sp>
    </p:spTree>
    <p:extLst>
      <p:ext uri="{BB962C8B-B14F-4D97-AF65-F5344CB8AC3E}">
        <p14:creationId xmlns="" xmlns:p14="http://schemas.microsoft.com/office/powerpoint/2010/main" val="3102929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1469876" y="0"/>
            <a:ext cx="7546108"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dirty="0" smtClean="0">
                <a:solidFill>
                  <a:schemeClr val="bg1"/>
                </a:solidFill>
                <a:latin typeface="Arial" pitchFamily="34" charset="0"/>
                <a:ea typeface="+mj-ea"/>
                <a:cs typeface="Arial" pitchFamily="34" charset="0"/>
              </a:rPr>
              <a:t>Fréquentation en 2011 et variation 2011/2010</a:t>
            </a:r>
            <a:endParaRPr kumimoji="0" lang="fr-FR" sz="2600" b="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10" name="Tableau 9"/>
          <p:cNvGraphicFramePr>
            <a:graphicFrameLocks noGrp="1"/>
          </p:cNvGraphicFramePr>
          <p:nvPr>
            <p:extLst>
              <p:ext uri="{D42A27DB-BD31-4B8C-83A1-F6EECF244321}">
                <p14:modId xmlns="" xmlns:p14="http://schemas.microsoft.com/office/powerpoint/2010/main" val="3778106058"/>
              </p:ext>
            </p:extLst>
          </p:nvPr>
        </p:nvGraphicFramePr>
        <p:xfrm>
          <a:off x="296333" y="1367591"/>
          <a:ext cx="8579556" cy="2968047"/>
        </p:xfrm>
        <a:graphic>
          <a:graphicData uri="http://schemas.openxmlformats.org/drawingml/2006/table">
            <a:tbl>
              <a:tblPr firstRow="1" bandRow="1"/>
              <a:tblGrid>
                <a:gridCol w="1802367"/>
                <a:gridCol w="1017806"/>
                <a:gridCol w="1011895"/>
                <a:gridCol w="942890"/>
                <a:gridCol w="942890"/>
                <a:gridCol w="993746"/>
                <a:gridCol w="837836"/>
                <a:gridCol w="1030126"/>
              </a:tblGrid>
              <a:tr h="405749">
                <a:tc>
                  <a:txBody>
                    <a:bodyPr/>
                    <a:lstStyle/>
                    <a:p>
                      <a:pPr marL="0" algn="ctr" defTabSz="914400" rtl="0" eaLnBrk="1" fontAlgn="ctr" latinLnBrk="0" hangingPunct="1"/>
                      <a:r>
                        <a:rPr lang="fr-FR" sz="1200" b="0" i="0" u="none" strike="noStrike" kern="1200" dirty="0" smtClean="0">
                          <a:solidFill>
                            <a:srgbClr val="FFFFFF"/>
                          </a:solidFill>
                          <a:latin typeface="Arial"/>
                          <a:ea typeface="+mn-ea"/>
                          <a:cs typeface="Arial"/>
                        </a:rPr>
                        <a:t>Catégorie</a:t>
                      </a: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200" b="0" i="0" u="none" strike="noStrike" kern="1200" dirty="0" smtClean="0">
                          <a:solidFill>
                            <a:srgbClr val="FFFFFF"/>
                          </a:solidFill>
                          <a:latin typeface="Arial"/>
                          <a:ea typeface="+mn-ea"/>
                          <a:cs typeface="Arial"/>
                        </a:rPr>
                        <a:t>Manifestations (échantillon)</a:t>
                      </a: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200" b="0" i="0" u="none" strike="noStrike" kern="1200" dirty="0" smtClean="0">
                          <a:solidFill>
                            <a:srgbClr val="FFFFFF"/>
                          </a:solidFill>
                          <a:latin typeface="Arial"/>
                          <a:ea typeface="+mn-ea"/>
                          <a:cs typeface="Arial"/>
                        </a:rPr>
                        <a:t>Journées-participants </a:t>
                      </a:r>
                    </a:p>
                    <a:p>
                      <a:pPr marL="0" algn="ctr" defTabSz="914400" rtl="0" eaLnBrk="1" fontAlgn="ctr" latinLnBrk="0" hangingPunct="1"/>
                      <a:r>
                        <a:rPr lang="fr-FR" sz="1200" b="0" i="0" u="none" strike="noStrike" kern="1200" dirty="0" smtClean="0">
                          <a:solidFill>
                            <a:srgbClr val="FFFFFF"/>
                          </a:solidFill>
                          <a:latin typeface="Arial"/>
                          <a:ea typeface="+mn-ea"/>
                          <a:cs typeface="Arial"/>
                        </a:rPr>
                        <a:t>(échantillon)</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200" b="0" i="0" u="none" strike="noStrike" kern="1200" dirty="0" smtClean="0">
                          <a:solidFill>
                            <a:srgbClr val="FFFFFF"/>
                          </a:solidFill>
                          <a:latin typeface="Arial"/>
                          <a:ea typeface="+mn-ea"/>
                          <a:cs typeface="Arial"/>
                        </a:rPr>
                        <a:t>Jours (échantillon)</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200" b="0" i="0" u="none" strike="noStrike" kern="1200" dirty="0" smtClean="0">
                          <a:solidFill>
                            <a:srgbClr val="FFFFFF"/>
                          </a:solidFill>
                          <a:latin typeface="Arial"/>
                          <a:ea typeface="+mn-ea"/>
                          <a:cs typeface="Arial"/>
                        </a:rPr>
                        <a:t>m</a:t>
                      </a:r>
                      <a:r>
                        <a:rPr lang="fr-FR" sz="1200" b="0" i="0" u="none" strike="noStrike" kern="1200" baseline="30000" dirty="0" smtClean="0">
                          <a:solidFill>
                            <a:srgbClr val="FFFFFF"/>
                          </a:solidFill>
                          <a:latin typeface="Arial"/>
                          <a:ea typeface="+mn-ea"/>
                          <a:cs typeface="Arial"/>
                        </a:rPr>
                        <a:t>2</a:t>
                      </a:r>
                      <a:r>
                        <a:rPr lang="fr-FR" sz="1200" b="0" i="0" u="none" strike="noStrike" kern="1200" baseline="0" dirty="0" smtClean="0">
                          <a:solidFill>
                            <a:srgbClr val="FFFFFF"/>
                          </a:solidFill>
                          <a:latin typeface="Arial"/>
                          <a:ea typeface="+mn-ea"/>
                          <a:cs typeface="Arial"/>
                        </a:rPr>
                        <a:t> </a:t>
                      </a:r>
                    </a:p>
                    <a:p>
                      <a:pPr marL="0" algn="ctr" defTabSz="914400" rtl="0" eaLnBrk="1" fontAlgn="ctr" latinLnBrk="0" hangingPunct="1"/>
                      <a:r>
                        <a:rPr lang="fr-FR" sz="1200" b="0" i="0" u="none" strike="noStrike" kern="1200" baseline="0" dirty="0" smtClean="0">
                          <a:solidFill>
                            <a:srgbClr val="FFFFFF"/>
                          </a:solidFill>
                          <a:latin typeface="Arial"/>
                          <a:ea typeface="+mn-ea"/>
                          <a:cs typeface="Arial"/>
                        </a:rPr>
                        <a:t>(échantillon)</a:t>
                      </a:r>
                      <a:endParaRPr lang="fr-FR" sz="1200" b="0" i="0" u="none" strike="noStrike" kern="1200" dirty="0" smtClean="0">
                        <a:solidFill>
                          <a:srgbClr val="FFFFFF"/>
                        </a:solidFill>
                        <a:latin typeface="Arial"/>
                        <a:ea typeface="+mn-ea"/>
                        <a:cs typeface="Arial"/>
                      </a:endParaRP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200" b="0" i="0" u="none" strike="noStrike" kern="1200" dirty="0" smtClean="0">
                          <a:solidFill>
                            <a:srgbClr val="FFFFFF"/>
                          </a:solidFill>
                          <a:latin typeface="Arial"/>
                          <a:ea typeface="+mn-ea"/>
                          <a:cs typeface="Arial"/>
                        </a:rPr>
                        <a:t>Journées-participants </a:t>
                      </a:r>
                    </a:p>
                    <a:p>
                      <a:pPr marL="0" algn="ctr" defTabSz="914400" rtl="0" eaLnBrk="1" fontAlgn="ctr" latinLnBrk="0" hangingPunct="1"/>
                      <a:r>
                        <a:rPr lang="fr-FR" sz="1200" b="0" i="0" u="none" strike="noStrike" kern="1200" dirty="0" smtClean="0">
                          <a:solidFill>
                            <a:srgbClr val="FFFFFF"/>
                          </a:solidFill>
                          <a:latin typeface="Arial"/>
                          <a:ea typeface="+mn-ea"/>
                          <a:cs typeface="Arial"/>
                        </a:rPr>
                        <a:t>/ m</a:t>
                      </a:r>
                      <a:r>
                        <a:rPr lang="fr-FR" sz="1200" b="0" i="0" u="none" strike="noStrike" kern="1200" baseline="30000" dirty="0" smtClean="0">
                          <a:solidFill>
                            <a:srgbClr val="FFFFFF"/>
                          </a:solidFill>
                          <a:latin typeface="Arial"/>
                          <a:ea typeface="+mn-ea"/>
                          <a:cs typeface="Arial"/>
                        </a:rPr>
                        <a:t>2</a:t>
                      </a:r>
                      <a:endParaRPr lang="fr-FR" sz="1200" b="0" i="0" u="none" strike="noStrike" kern="1200" dirty="0" smtClean="0">
                        <a:solidFill>
                          <a:srgbClr val="FFFFFF"/>
                        </a:solidFill>
                        <a:latin typeface="Arial"/>
                        <a:ea typeface="+mn-ea"/>
                        <a:cs typeface="Arial"/>
                      </a:endParaRP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200" b="0" i="0" u="none" strike="noStrike" kern="1200" dirty="0" smtClean="0">
                          <a:solidFill>
                            <a:srgbClr val="FFFFFF"/>
                          </a:solidFill>
                          <a:latin typeface="Arial"/>
                          <a:ea typeface="+mn-ea"/>
                          <a:cs typeface="Arial"/>
                        </a:rPr>
                        <a:t>m</a:t>
                      </a:r>
                      <a:r>
                        <a:rPr lang="fr-FR" sz="1200" b="0" i="0" u="none" strike="noStrike" kern="1200" baseline="30000" dirty="0" smtClean="0">
                          <a:solidFill>
                            <a:srgbClr val="FFFFFF"/>
                          </a:solidFill>
                          <a:latin typeface="Arial"/>
                          <a:ea typeface="+mn-ea"/>
                          <a:cs typeface="Arial"/>
                        </a:rPr>
                        <a:t>2</a:t>
                      </a:r>
                      <a:r>
                        <a:rPr lang="fr-FR" sz="1200" b="0" i="0" u="none" strike="noStrike" kern="1200" baseline="0" dirty="0" smtClean="0">
                          <a:solidFill>
                            <a:srgbClr val="FFFFFF"/>
                          </a:solidFill>
                          <a:latin typeface="Arial"/>
                          <a:ea typeface="+mn-ea"/>
                          <a:cs typeface="Arial"/>
                        </a:rPr>
                        <a:t> </a:t>
                      </a:r>
                    </a:p>
                    <a:p>
                      <a:pPr marL="0" algn="ctr" defTabSz="914400" rtl="0" eaLnBrk="1" fontAlgn="ctr" latinLnBrk="0" hangingPunct="1"/>
                      <a:r>
                        <a:rPr lang="fr-FR" sz="1200" b="0" i="0" u="none" strike="noStrike" kern="1200" baseline="0" dirty="0" smtClean="0">
                          <a:solidFill>
                            <a:srgbClr val="FFFFFF"/>
                          </a:solidFill>
                          <a:latin typeface="Arial"/>
                          <a:ea typeface="+mn-ea"/>
                          <a:cs typeface="Arial"/>
                        </a:rPr>
                        <a:t>(total)</a:t>
                      </a:r>
                      <a:endParaRPr lang="fr-FR" sz="1200" b="0" i="0" u="none" strike="noStrike" kern="1200" dirty="0" smtClean="0">
                        <a:solidFill>
                          <a:srgbClr val="FFFFFF"/>
                        </a:solidFill>
                        <a:latin typeface="Arial"/>
                        <a:ea typeface="+mn-ea"/>
                        <a:cs typeface="Arial"/>
                      </a:endParaRP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200" b="0" i="0" u="none" strike="noStrike" kern="1200" dirty="0" smtClean="0">
                          <a:solidFill>
                            <a:srgbClr val="FFFFFF"/>
                          </a:solidFill>
                          <a:latin typeface="Arial"/>
                          <a:ea typeface="+mn-ea"/>
                          <a:cs typeface="Arial"/>
                        </a:rPr>
                        <a:t>Journées-participants </a:t>
                      </a:r>
                    </a:p>
                    <a:p>
                      <a:pPr marL="0" algn="ctr" defTabSz="914400" rtl="0" eaLnBrk="1" fontAlgn="ctr" latinLnBrk="0" hangingPunct="1"/>
                      <a:r>
                        <a:rPr lang="fr-FR" sz="1200" b="0" i="0" u="none" strike="noStrike" kern="1200" dirty="0" smtClean="0">
                          <a:solidFill>
                            <a:srgbClr val="FFFFFF"/>
                          </a:solidFill>
                          <a:latin typeface="Arial"/>
                          <a:ea typeface="+mn-ea"/>
                          <a:cs typeface="Arial"/>
                        </a:rPr>
                        <a:t>(redressé)</a:t>
                      </a:r>
                    </a:p>
                  </a:txBody>
                  <a:tcPr marL="9525" marR="9525" marT="9525" marB="0" anchor="ctr">
                    <a:lnL>
                      <a:noFill/>
                    </a:lnL>
                    <a:lnR w="9525" cap="flat" cmpd="sng" algn="ctr">
                      <a:noFill/>
                      <a:prstDash val="solid"/>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r>
              <a:tr h="306089">
                <a:tc>
                  <a:txBody>
                    <a:bodyPr/>
                    <a:lstStyle/>
                    <a:p>
                      <a:pPr algn="ctr" fontAlgn="b"/>
                      <a:r>
                        <a:rPr lang="fr-FR" sz="1200" b="0" i="0" u="none" strike="noStrike" kern="1200" dirty="0" smtClean="0">
                          <a:solidFill>
                            <a:srgbClr val="404040"/>
                          </a:solidFill>
                          <a:latin typeface="Arial"/>
                          <a:ea typeface="+mn-ea"/>
                          <a:cs typeface="Arial"/>
                        </a:rPr>
                        <a:t>Espaces de réunion intégrés à un hébergement</a:t>
                      </a:r>
                      <a:endParaRPr lang="fr-FR" sz="1200" b="0" i="0" u="none" strike="noStrike" kern="1200" dirty="0">
                        <a:solidFill>
                          <a:srgbClr val="404040"/>
                        </a:solidFill>
                        <a:latin typeface="Arial"/>
                        <a:ea typeface="+mn-ea"/>
                        <a:cs typeface="Arial"/>
                      </a:endParaRP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algn="ctr" fontAlgn="ctr"/>
                      <a:r>
                        <a:rPr lang="fr-FR" sz="1200" b="0" i="0" u="none" strike="noStrike" dirty="0" smtClean="0">
                          <a:solidFill>
                            <a:srgbClr val="4D4D4D"/>
                          </a:solidFill>
                          <a:effectLst/>
                          <a:latin typeface="Arial"/>
                        </a:rPr>
                        <a:t>8 465</a:t>
                      </a:r>
                      <a:endParaRPr lang="fr-FR" sz="1200" b="0" i="0" u="none" strike="noStrike" dirty="0">
                        <a:solidFill>
                          <a:srgbClr val="4D4D4D"/>
                        </a:solidFill>
                        <a:effectLst/>
                        <a:latin typeface="Arial"/>
                      </a:endParaRPr>
                    </a:p>
                  </a:txBody>
                  <a:tcPr marL="12700" marR="12700" marT="12700"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algn="ctr" fontAlgn="b"/>
                      <a:r>
                        <a:rPr lang="fr-FR" sz="1200" b="0" i="0" u="none" strike="noStrike">
                          <a:solidFill>
                            <a:srgbClr val="4D4D4D"/>
                          </a:solidFill>
                          <a:effectLst/>
                          <a:latin typeface="Arial"/>
                        </a:rPr>
                        <a:t>356 059</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algn="ctr" fontAlgn="ctr"/>
                      <a:r>
                        <a:rPr lang="fr-FR" sz="1200" b="0" i="0" u="none" strike="noStrike" dirty="0" smtClean="0">
                          <a:solidFill>
                            <a:srgbClr val="4D4D4D"/>
                          </a:solidFill>
                          <a:effectLst/>
                          <a:latin typeface="Arial"/>
                        </a:rPr>
                        <a:t>8 465</a:t>
                      </a:r>
                      <a:endParaRPr lang="fr-FR" sz="1200" b="0" i="0" u="none" strike="noStrike" dirty="0">
                        <a:solidFill>
                          <a:srgbClr val="4D4D4D"/>
                        </a:solidFill>
                        <a:effectLst/>
                        <a:latin typeface="Arial"/>
                      </a:endParaRP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algn="ctr" fontAlgn="ctr"/>
                      <a:r>
                        <a:rPr lang="fr-FR" sz="1200" b="0" i="0" u="none" strike="noStrike" dirty="0" smtClean="0">
                          <a:solidFill>
                            <a:srgbClr val="4D4D4D"/>
                          </a:solidFill>
                          <a:effectLst/>
                          <a:latin typeface="Arial"/>
                        </a:rPr>
                        <a:t>12 346</a:t>
                      </a:r>
                      <a:endParaRPr lang="fr-FR" sz="1200" b="0" i="0" u="none" strike="noStrike" dirty="0">
                        <a:solidFill>
                          <a:srgbClr val="4D4D4D"/>
                        </a:solidFill>
                        <a:effectLst/>
                        <a:latin typeface="Arial"/>
                      </a:endParaRP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algn="ctr" fontAlgn="ctr"/>
                      <a:r>
                        <a:rPr lang="fr-FR" sz="1200" b="0" i="0" u="none" strike="noStrike">
                          <a:solidFill>
                            <a:srgbClr val="4D4D4D"/>
                          </a:solidFill>
                          <a:effectLst/>
                          <a:latin typeface="Arial"/>
                        </a:rPr>
                        <a:t>28,8</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algn="ctr" fontAlgn="b"/>
                      <a:r>
                        <a:rPr lang="fr-FR" sz="1200" b="0" i="0" u="none" strike="noStrike" dirty="0">
                          <a:solidFill>
                            <a:srgbClr val="4D4D4D"/>
                          </a:solidFill>
                          <a:effectLst/>
                          <a:latin typeface="Arial"/>
                        </a:rPr>
                        <a:t>20 473</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algn="ctr" fontAlgn="b"/>
                      <a:r>
                        <a:rPr lang="fr-FR" sz="1200" b="0" i="0" u="none" strike="noStrike" dirty="0">
                          <a:solidFill>
                            <a:srgbClr val="4D4D4D"/>
                          </a:solidFill>
                          <a:effectLst/>
                          <a:latin typeface="Arial"/>
                        </a:rPr>
                        <a:t>590 442</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r>
              <a:tr h="306089">
                <a:tc>
                  <a:txBody>
                    <a:bodyPr/>
                    <a:lstStyle/>
                    <a:p>
                      <a:pPr algn="ctr" fontAlgn="b"/>
                      <a:r>
                        <a:rPr lang="fr-FR" sz="1200" b="0" i="0" u="none" strike="noStrike" kern="1200" dirty="0" smtClean="0">
                          <a:solidFill>
                            <a:srgbClr val="404040"/>
                          </a:solidFill>
                          <a:latin typeface="Arial"/>
                          <a:ea typeface="+mn-ea"/>
                          <a:cs typeface="Arial"/>
                        </a:rPr>
                        <a:t>Espaces de</a:t>
                      </a:r>
                      <a:r>
                        <a:rPr lang="fr-FR" sz="1200" b="0" i="0" u="none" strike="noStrike" kern="1200" baseline="0" dirty="0" smtClean="0">
                          <a:solidFill>
                            <a:srgbClr val="404040"/>
                          </a:solidFill>
                          <a:latin typeface="Arial"/>
                          <a:ea typeface="+mn-ea"/>
                          <a:cs typeface="Arial"/>
                        </a:rPr>
                        <a:t> r</a:t>
                      </a:r>
                      <a:r>
                        <a:rPr lang="fr-FR" sz="1200" b="0" i="0" u="none" strike="noStrike" kern="1200" dirty="0" smtClean="0">
                          <a:solidFill>
                            <a:srgbClr val="404040"/>
                          </a:solidFill>
                          <a:latin typeface="Arial"/>
                          <a:ea typeface="+mn-ea"/>
                          <a:cs typeface="Arial"/>
                        </a:rPr>
                        <a:t>éunion</a:t>
                      </a:r>
                      <a:r>
                        <a:rPr lang="fr-FR" sz="1200" b="0" i="0" u="none" strike="noStrike" kern="1200" baseline="0" dirty="0" smtClean="0">
                          <a:solidFill>
                            <a:srgbClr val="404040"/>
                          </a:solidFill>
                          <a:latin typeface="Arial"/>
                          <a:ea typeface="+mn-ea"/>
                          <a:cs typeface="Arial"/>
                        </a:rPr>
                        <a:t> non </a:t>
                      </a:r>
                      <a:r>
                        <a:rPr lang="fr-FR" sz="1200" b="0" i="0" u="none" strike="noStrike" kern="1200" dirty="0" smtClean="0">
                          <a:solidFill>
                            <a:srgbClr val="404040"/>
                          </a:solidFill>
                          <a:latin typeface="Arial"/>
                          <a:ea typeface="+mn-ea"/>
                          <a:cs typeface="Arial"/>
                        </a:rPr>
                        <a:t>intégrés à un hébergement</a:t>
                      </a:r>
                      <a:endParaRPr lang="fr-FR" sz="1200" b="0" i="0" u="none" strike="noStrike" kern="1200" dirty="0">
                        <a:solidFill>
                          <a:srgbClr val="404040"/>
                        </a:solidFill>
                        <a:latin typeface="Arial"/>
                        <a:ea typeface="+mn-ea"/>
                        <a:cs typeface="Arial"/>
                      </a:endParaRP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rowSpan="3">
                  <a:txBody>
                    <a:bodyPr/>
                    <a:lstStyle/>
                    <a:p>
                      <a:pPr algn="ctr" fontAlgn="ctr"/>
                      <a:r>
                        <a:rPr lang="fr-FR" sz="1200" b="0" i="0" u="none" strike="noStrike" dirty="0" smtClean="0">
                          <a:solidFill>
                            <a:srgbClr val="4D4D4D"/>
                          </a:solidFill>
                          <a:effectLst/>
                          <a:latin typeface="Arial"/>
                        </a:rPr>
                        <a:t>1 263</a:t>
                      </a:r>
                      <a:endParaRPr lang="fr-FR" sz="1200" b="0" i="0" u="none" strike="noStrike" dirty="0">
                        <a:solidFill>
                          <a:srgbClr val="4D4D4D"/>
                        </a:solidFill>
                        <a:effectLst/>
                        <a:latin typeface="Arial"/>
                      </a:endParaRPr>
                    </a:p>
                  </a:txBody>
                  <a:tcPr marL="12700" marR="12700" marT="12700"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rowSpan="3">
                  <a:txBody>
                    <a:bodyPr/>
                    <a:lstStyle/>
                    <a:p>
                      <a:pPr algn="ctr" fontAlgn="ctr"/>
                      <a:r>
                        <a:rPr lang="fr-FR" sz="1200" b="0" i="0" u="none" strike="noStrike" dirty="0" smtClean="0">
                          <a:solidFill>
                            <a:srgbClr val="4D4D4D"/>
                          </a:solidFill>
                          <a:effectLst/>
                          <a:latin typeface="Arial"/>
                        </a:rPr>
                        <a:t>91 015</a:t>
                      </a:r>
                      <a:endParaRPr lang="fr-FR" sz="1200" b="0" i="0" u="none" strike="noStrike" dirty="0">
                        <a:solidFill>
                          <a:srgbClr val="4D4D4D"/>
                        </a:solidFill>
                        <a:effectLst/>
                        <a:latin typeface="Arial"/>
                      </a:endParaRP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rowSpan="3">
                  <a:txBody>
                    <a:bodyPr/>
                    <a:lstStyle/>
                    <a:p>
                      <a:pPr algn="ctr" fontAlgn="ctr"/>
                      <a:r>
                        <a:rPr lang="fr-FR" sz="1200" b="0" i="0" u="none" strike="noStrike" dirty="0" smtClean="0">
                          <a:solidFill>
                            <a:srgbClr val="4D4D4D"/>
                          </a:solidFill>
                          <a:effectLst/>
                          <a:latin typeface="Arial"/>
                        </a:rPr>
                        <a:t>1 263</a:t>
                      </a:r>
                      <a:endParaRPr lang="fr-FR" sz="1200" b="0" i="0" u="none" strike="noStrike" dirty="0">
                        <a:solidFill>
                          <a:srgbClr val="4D4D4D"/>
                        </a:solidFill>
                        <a:effectLst/>
                        <a:latin typeface="Arial"/>
                      </a:endParaRP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rowSpan="3">
                  <a:txBody>
                    <a:bodyPr/>
                    <a:lstStyle/>
                    <a:p>
                      <a:pPr algn="ctr" fontAlgn="ctr"/>
                      <a:r>
                        <a:rPr lang="fr-FR" sz="1200" b="0" i="0" u="none" strike="noStrike" dirty="0" smtClean="0">
                          <a:solidFill>
                            <a:srgbClr val="4D4D4D"/>
                          </a:solidFill>
                          <a:effectLst/>
                          <a:latin typeface="Arial"/>
                        </a:rPr>
                        <a:t>8 595</a:t>
                      </a:r>
                      <a:endParaRPr lang="fr-FR" sz="1200" b="0" i="0" u="none" strike="noStrike" dirty="0">
                        <a:solidFill>
                          <a:srgbClr val="4D4D4D"/>
                        </a:solidFill>
                        <a:effectLst/>
                        <a:latin typeface="Arial"/>
                      </a:endParaRP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rowSpan="3">
                  <a:txBody>
                    <a:bodyPr/>
                    <a:lstStyle/>
                    <a:p>
                      <a:pPr algn="ctr" fontAlgn="ctr"/>
                      <a:r>
                        <a:rPr lang="fr-FR" sz="1200" b="0" i="0" u="none" strike="noStrike">
                          <a:solidFill>
                            <a:srgbClr val="4D4D4D"/>
                          </a:solidFill>
                          <a:effectLst/>
                          <a:latin typeface="Arial"/>
                        </a:rPr>
                        <a:t>10,6</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rowSpan="3">
                  <a:txBody>
                    <a:bodyPr/>
                    <a:lstStyle/>
                    <a:p>
                      <a:pPr algn="ctr" fontAlgn="ctr"/>
                      <a:r>
                        <a:rPr lang="fr-FR" sz="1200" b="0" i="0" u="none" strike="noStrike" dirty="0">
                          <a:solidFill>
                            <a:srgbClr val="4D4D4D"/>
                          </a:solidFill>
                          <a:effectLst/>
                          <a:latin typeface="Arial"/>
                        </a:rPr>
                        <a:t>23 766</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rowSpan="3">
                  <a:txBody>
                    <a:bodyPr/>
                    <a:lstStyle/>
                    <a:p>
                      <a:pPr algn="ctr" fontAlgn="ctr"/>
                      <a:r>
                        <a:rPr lang="fr-FR" sz="1200" b="0" i="0" u="none" strike="noStrike" dirty="0">
                          <a:solidFill>
                            <a:srgbClr val="4D4D4D"/>
                          </a:solidFill>
                          <a:effectLst/>
                          <a:latin typeface="Arial"/>
                        </a:rPr>
                        <a:t>251 665</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r>
              <a:tr h="306089">
                <a:tc>
                  <a:txBody>
                    <a:bodyPr/>
                    <a:lstStyle/>
                    <a:p>
                      <a:pPr algn="ctr" fontAlgn="b"/>
                      <a:r>
                        <a:rPr lang="fr-FR" sz="1200" b="0" i="0" u="none" strike="noStrike" kern="1200" dirty="0" smtClean="0">
                          <a:solidFill>
                            <a:srgbClr val="404040"/>
                          </a:solidFill>
                          <a:latin typeface="Arial"/>
                          <a:ea typeface="+mn-ea"/>
                          <a:cs typeface="Arial"/>
                        </a:rPr>
                        <a:t>Espaces de réunion flottants ou mobiles </a:t>
                      </a: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vMerge="1">
                  <a:txBody>
                    <a:bodyPr/>
                    <a:lstStyle/>
                    <a:p>
                      <a:endParaRPr lang="fr-FR"/>
                    </a:p>
                  </a:txBody>
                  <a:tcP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vMerge="1">
                  <a:txBody>
                    <a:bodyPr/>
                    <a:lstStyle/>
                    <a:p>
                      <a:endParaRPr lang="fr-FR"/>
                    </a:p>
                  </a:txBody>
                  <a:tcP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vMerge="1">
                  <a:txBody>
                    <a:bodyPr/>
                    <a:lstStyle/>
                    <a:p>
                      <a:endParaRPr lang="fr-FR"/>
                    </a:p>
                  </a:txBody>
                  <a:tcPr/>
                </a:tc>
                <a:tc vMerge="1">
                  <a:txBody>
                    <a:bodyPr/>
                    <a:lstStyle/>
                    <a:p>
                      <a:endParaRPr lang="fr-FR"/>
                    </a:p>
                  </a:txBody>
                  <a:tcPr/>
                </a:tc>
                <a:tc vMerge="1">
                  <a:txBody>
                    <a:bodyPr/>
                    <a:lstStyle/>
                    <a:p>
                      <a:endParaRPr lang="fr-FR"/>
                    </a:p>
                  </a:txBody>
                  <a:tcP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vMerge="1">
                  <a:txBody>
                    <a:bodyPr/>
                    <a:lstStyle/>
                    <a:p>
                      <a:endParaRPr lang="fr-FR"/>
                    </a:p>
                  </a:txBody>
                  <a:tcPr/>
                </a:tc>
                <a:tc vMerge="1">
                  <a:txBody>
                    <a:bodyPr/>
                    <a:lstStyle/>
                    <a:p>
                      <a:endParaRPr lang="fr-FR"/>
                    </a:p>
                  </a:txBody>
                  <a:tcP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r>
              <a:tr h="306089">
                <a:tc>
                  <a:txBody>
                    <a:bodyPr/>
                    <a:lstStyle/>
                    <a:p>
                      <a:pPr algn="ctr" fontAlgn="b"/>
                      <a:r>
                        <a:rPr lang="fr-FR" sz="1200" b="0" i="0" u="none" strike="noStrike" kern="1200" dirty="0" smtClean="0">
                          <a:solidFill>
                            <a:srgbClr val="404040"/>
                          </a:solidFill>
                          <a:latin typeface="Arial"/>
                          <a:ea typeface="+mn-ea"/>
                          <a:cs typeface="Arial"/>
                        </a:rPr>
                        <a:t>Centres d’Affaires</a:t>
                      </a: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vMerge="1">
                  <a:txBody>
                    <a:bodyPr/>
                    <a:lstStyle/>
                    <a:p>
                      <a:endParaRPr lang="fr-FR"/>
                    </a:p>
                  </a:txBody>
                  <a:tcP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vMerge="1">
                  <a:txBody>
                    <a:bodyPr/>
                    <a:lstStyle/>
                    <a:p>
                      <a:endParaRPr lang="fr-FR"/>
                    </a:p>
                  </a:txBody>
                  <a:tcP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vMerge="1">
                  <a:txBody>
                    <a:bodyPr/>
                    <a:lstStyle/>
                    <a:p>
                      <a:endParaRPr lang="fr-FR"/>
                    </a:p>
                  </a:txBody>
                  <a:tcPr/>
                </a:tc>
                <a:tc vMerge="1">
                  <a:txBody>
                    <a:bodyPr/>
                    <a:lstStyle/>
                    <a:p>
                      <a:endParaRPr lang="fr-FR"/>
                    </a:p>
                  </a:txBody>
                  <a:tcPr/>
                </a:tc>
                <a:tc vMerge="1">
                  <a:txBody>
                    <a:bodyPr/>
                    <a:lstStyle/>
                    <a:p>
                      <a:endParaRPr lang="fr-FR"/>
                    </a:p>
                  </a:txBody>
                  <a:tcP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c vMerge="1">
                  <a:txBody>
                    <a:bodyPr/>
                    <a:lstStyle/>
                    <a:p>
                      <a:endParaRPr lang="fr-FR"/>
                    </a:p>
                  </a:txBody>
                  <a:tcPr/>
                </a:tc>
                <a:tc vMerge="1">
                  <a:txBody>
                    <a:bodyPr/>
                    <a:lstStyle/>
                    <a:p>
                      <a:endParaRPr lang="fr-FR"/>
                    </a:p>
                  </a:txBody>
                  <a:tcP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E7F3F4"/>
                    </a:solidFill>
                  </a:tcPr>
                </a:tc>
              </a:tr>
              <a:tr h="306089">
                <a:tc>
                  <a:txBody>
                    <a:bodyPr/>
                    <a:lstStyle/>
                    <a:p>
                      <a:pPr algn="ctr" fontAlgn="b"/>
                      <a:r>
                        <a:rPr lang="fr-FR" sz="1200" b="1" i="0" u="none" strike="noStrike" kern="1200" dirty="0" smtClean="0">
                          <a:solidFill>
                            <a:schemeClr val="bg1"/>
                          </a:solidFill>
                          <a:latin typeface="Arial"/>
                          <a:ea typeface="+mn-ea"/>
                          <a:cs typeface="Arial"/>
                        </a:rPr>
                        <a:t>Total</a:t>
                      </a:r>
                      <a:r>
                        <a:rPr lang="fr-FR" sz="1200" b="1" i="0" u="none" strike="noStrike" kern="1200" baseline="0" dirty="0" smtClean="0">
                          <a:solidFill>
                            <a:schemeClr val="bg1"/>
                          </a:solidFill>
                          <a:latin typeface="Arial"/>
                          <a:ea typeface="+mn-ea"/>
                          <a:cs typeface="Arial"/>
                        </a:rPr>
                        <a:t> A</a:t>
                      </a:r>
                      <a:r>
                        <a:rPr lang="fr-FR" sz="1200" b="1" i="0" u="none" strike="noStrike" kern="1200" dirty="0" smtClean="0">
                          <a:solidFill>
                            <a:schemeClr val="bg1"/>
                          </a:solidFill>
                          <a:latin typeface="Arial"/>
                          <a:ea typeface="+mn-ea"/>
                          <a:cs typeface="Arial"/>
                        </a:rPr>
                        <a:t>utres Structures</a:t>
                      </a: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algn="ctr" fontAlgn="ctr"/>
                      <a:r>
                        <a:rPr lang="fr-FR" sz="1200" b="1" i="0" u="none" strike="noStrike" dirty="0" smtClean="0">
                          <a:solidFill>
                            <a:schemeClr val="bg1"/>
                          </a:solidFill>
                          <a:effectLst/>
                          <a:latin typeface="Arial"/>
                        </a:rPr>
                        <a:t>9 728</a:t>
                      </a:r>
                      <a:endParaRPr lang="fr-FR" sz="1200" b="1" i="0" u="none" strike="noStrike" dirty="0">
                        <a:solidFill>
                          <a:schemeClr val="bg1"/>
                        </a:solidFill>
                        <a:effectLst/>
                        <a:latin typeface="Arial"/>
                      </a:endParaRPr>
                    </a:p>
                  </a:txBody>
                  <a:tcPr marL="12700" marR="12700" marT="12700"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algn="ctr" fontAlgn="ctr"/>
                      <a:r>
                        <a:rPr lang="fr-FR" sz="1200" b="1" i="0" u="none" strike="noStrike" dirty="0" smtClean="0">
                          <a:solidFill>
                            <a:schemeClr val="bg1"/>
                          </a:solidFill>
                          <a:effectLst/>
                          <a:latin typeface="Arial"/>
                        </a:rPr>
                        <a:t>447 074</a:t>
                      </a:r>
                      <a:endParaRPr lang="fr-FR" sz="1200" b="1" i="0" u="none" strike="noStrike" dirty="0">
                        <a:solidFill>
                          <a:schemeClr val="bg1"/>
                        </a:solidFill>
                        <a:effectLst/>
                        <a:latin typeface="Arial"/>
                      </a:endParaRP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algn="ctr" fontAlgn="ctr"/>
                      <a:r>
                        <a:rPr lang="fr-FR" sz="1200" b="1" i="0" u="none" strike="noStrike" dirty="0" smtClean="0">
                          <a:solidFill>
                            <a:schemeClr val="bg1"/>
                          </a:solidFill>
                          <a:effectLst/>
                          <a:latin typeface="Arial"/>
                        </a:rPr>
                        <a:t>9 728</a:t>
                      </a:r>
                      <a:endParaRPr lang="fr-FR" sz="1200" b="1" i="0" u="none" strike="noStrike" dirty="0">
                        <a:solidFill>
                          <a:schemeClr val="bg1"/>
                        </a:solidFill>
                        <a:effectLst/>
                        <a:latin typeface="Arial"/>
                      </a:endParaRP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algn="ctr" fontAlgn="ctr"/>
                      <a:r>
                        <a:rPr lang="fr-FR" sz="1200" b="1" i="0" u="none" strike="noStrike" dirty="0" smtClean="0">
                          <a:solidFill>
                            <a:schemeClr val="bg1"/>
                          </a:solidFill>
                          <a:effectLst/>
                          <a:latin typeface="Arial"/>
                        </a:rPr>
                        <a:t>20 941</a:t>
                      </a:r>
                      <a:endParaRPr lang="fr-FR" sz="1200" b="1" i="0" u="none" strike="noStrike" dirty="0">
                        <a:solidFill>
                          <a:schemeClr val="bg1"/>
                        </a:solidFill>
                        <a:effectLst/>
                        <a:latin typeface="Arial"/>
                      </a:endParaRP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algn="ctr" fontAlgn="ctr"/>
                      <a:r>
                        <a:rPr lang="fr-FR" sz="1400" b="1" i="0" u="none" strike="noStrike">
                          <a:solidFill>
                            <a:srgbClr val="FFFFFF"/>
                          </a:solidFill>
                          <a:effectLst/>
                          <a:latin typeface="Arial"/>
                        </a:rPr>
                        <a:t>19,0</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algn="ctr" fontAlgn="ctr"/>
                      <a:r>
                        <a:rPr lang="fr-FR" sz="1400" b="1" i="0" u="none" strike="noStrike" dirty="0">
                          <a:solidFill>
                            <a:srgbClr val="FFFFFF"/>
                          </a:solidFill>
                          <a:effectLst/>
                          <a:latin typeface="Arial"/>
                        </a:rPr>
                        <a:t>44 239</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algn="ctr" fontAlgn="ctr"/>
                      <a:r>
                        <a:rPr lang="fr-FR" sz="1400" b="1" i="0" u="none" strike="noStrike" dirty="0">
                          <a:solidFill>
                            <a:srgbClr val="FFFFFF"/>
                          </a:solidFill>
                          <a:effectLst/>
                          <a:latin typeface="Arial"/>
                        </a:rPr>
                        <a:t>842 107</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r>
              <a:tr h="306089">
                <a:tc>
                  <a:txBody>
                    <a:bodyPr/>
                    <a:lstStyle/>
                    <a:p>
                      <a:pPr algn="ctr" fontAlgn="b"/>
                      <a:r>
                        <a:rPr lang="fr-FR" sz="1200" b="0" i="0" u="none" strike="noStrike" kern="1200" dirty="0" smtClean="0">
                          <a:solidFill>
                            <a:srgbClr val="4D4D4D"/>
                          </a:solidFill>
                          <a:latin typeface="Arial"/>
                          <a:ea typeface="+mn-ea"/>
                          <a:cs typeface="Arial"/>
                        </a:rPr>
                        <a:t>Données 2010</a:t>
                      </a:r>
                    </a:p>
                  </a:txBody>
                  <a:tcPr marL="9525" marR="9525" marT="9525"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algn="ctr" fontAlgn="ctr"/>
                      <a:r>
                        <a:rPr lang="fr-FR" sz="1200" b="0" i="0" u="none" strike="noStrike" dirty="0" smtClean="0">
                          <a:solidFill>
                            <a:srgbClr val="4D4D4D"/>
                          </a:solidFill>
                          <a:effectLst/>
                          <a:latin typeface="Arial"/>
                        </a:rPr>
                        <a:t>9 173</a:t>
                      </a:r>
                      <a:endParaRPr lang="fr-FR" sz="1200" b="0" i="0" u="none" strike="noStrike" dirty="0">
                        <a:solidFill>
                          <a:srgbClr val="4D4D4D"/>
                        </a:solidFill>
                        <a:effectLst/>
                        <a:latin typeface="Arial"/>
                      </a:endParaRPr>
                    </a:p>
                  </a:txBody>
                  <a:tcPr marL="12700" marR="12700" marT="12700"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algn="ctr" fontAlgn="ctr"/>
                      <a:r>
                        <a:rPr lang="fr-FR" sz="1200" b="0" i="0" u="none" strike="noStrike" dirty="0" smtClean="0">
                          <a:solidFill>
                            <a:srgbClr val="4D4D4D"/>
                          </a:solidFill>
                          <a:effectLst/>
                          <a:latin typeface="Arial"/>
                        </a:rPr>
                        <a:t>315 712</a:t>
                      </a:r>
                      <a:endParaRPr lang="fr-FR" sz="1200" b="0" i="0" u="none" strike="noStrike" dirty="0">
                        <a:solidFill>
                          <a:srgbClr val="4D4D4D"/>
                        </a:solidFill>
                        <a:effectLst/>
                        <a:latin typeface="Arial"/>
                      </a:endParaRP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algn="ctr" fontAlgn="ctr"/>
                      <a:r>
                        <a:rPr lang="fr-FR" sz="1200" b="0" i="0" u="none" strike="noStrike" dirty="0" smtClean="0">
                          <a:solidFill>
                            <a:srgbClr val="4D4D4D"/>
                          </a:solidFill>
                          <a:effectLst/>
                          <a:latin typeface="Arial"/>
                        </a:rPr>
                        <a:t>9 483</a:t>
                      </a:r>
                      <a:endParaRPr lang="fr-FR" sz="1200" b="0" i="0" u="none" strike="noStrike" dirty="0">
                        <a:solidFill>
                          <a:srgbClr val="4D4D4D"/>
                        </a:solidFill>
                        <a:effectLst/>
                        <a:latin typeface="Arial"/>
                      </a:endParaRP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algn="ctr" fontAlgn="ctr"/>
                      <a:r>
                        <a:rPr lang="fr-FR" sz="1200" b="0" i="0" u="none" strike="noStrike" dirty="0" smtClean="0">
                          <a:solidFill>
                            <a:srgbClr val="4D4D4D"/>
                          </a:solidFill>
                          <a:effectLst/>
                          <a:latin typeface="Arial"/>
                        </a:rPr>
                        <a:t>18 613</a:t>
                      </a:r>
                      <a:endParaRPr lang="fr-FR" sz="1200" b="0" i="0" u="none" strike="noStrike" dirty="0">
                        <a:solidFill>
                          <a:srgbClr val="4D4D4D"/>
                        </a:solidFill>
                        <a:effectLst/>
                        <a:latin typeface="Arial"/>
                      </a:endParaRP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algn="ctr" fontAlgn="ctr"/>
                      <a:r>
                        <a:rPr lang="fr-FR" sz="1200" b="1" i="1" u="none" strike="noStrike" dirty="0" smtClean="0">
                          <a:solidFill>
                            <a:srgbClr val="4D4D4D"/>
                          </a:solidFill>
                          <a:effectLst/>
                          <a:latin typeface="Arial"/>
                        </a:rPr>
                        <a:t>17,0</a:t>
                      </a:r>
                      <a:endParaRPr lang="fr-FR" sz="1200" b="1" i="1" u="none" strike="noStrike" dirty="0">
                        <a:solidFill>
                          <a:srgbClr val="4D4D4D"/>
                        </a:solidFill>
                        <a:effectLst/>
                        <a:latin typeface="Arial"/>
                      </a:endParaRP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algn="ctr" fontAlgn="ctr"/>
                      <a:r>
                        <a:rPr lang="fr-FR" sz="1200" b="1" i="1" u="none" strike="noStrike" dirty="0" smtClean="0">
                          <a:solidFill>
                            <a:srgbClr val="4D4D4D"/>
                          </a:solidFill>
                          <a:effectLst/>
                          <a:latin typeface="Arial"/>
                        </a:rPr>
                        <a:t>44 239</a:t>
                      </a:r>
                      <a:endParaRPr lang="fr-FR" sz="1200" b="1" i="1" u="none" strike="noStrike" dirty="0">
                        <a:solidFill>
                          <a:srgbClr val="4D4D4D"/>
                        </a:solidFill>
                        <a:effectLst/>
                        <a:latin typeface="Arial"/>
                      </a:endParaRP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algn="ctr" fontAlgn="ctr"/>
                      <a:r>
                        <a:rPr lang="fr-FR" sz="1200" b="1" i="1" u="none" strike="noStrike" dirty="0" smtClean="0">
                          <a:solidFill>
                            <a:srgbClr val="4D4D4D"/>
                          </a:solidFill>
                          <a:effectLst/>
                          <a:latin typeface="Arial"/>
                        </a:rPr>
                        <a:t>750 378</a:t>
                      </a:r>
                      <a:endParaRPr lang="fr-FR" sz="1200" b="1" i="1" u="none" strike="noStrike" dirty="0">
                        <a:solidFill>
                          <a:srgbClr val="4D4D4D"/>
                        </a:solidFill>
                        <a:effectLst/>
                        <a:latin typeface="Arial"/>
                      </a:endParaRP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r>
            </a:tbl>
          </a:graphicData>
        </a:graphic>
      </p:graphicFrame>
      <p:sp>
        <p:nvSpPr>
          <p:cNvPr id="8" name="Espace réservé du contenu 2"/>
          <p:cNvSpPr>
            <a:spLocks noGrp="1"/>
          </p:cNvSpPr>
          <p:nvPr>
            <p:ph idx="1"/>
          </p:nvPr>
        </p:nvSpPr>
        <p:spPr>
          <a:xfrm>
            <a:off x="551823" y="4388556"/>
            <a:ext cx="7851775" cy="2342443"/>
          </a:xfrm>
        </p:spPr>
        <p:txBody>
          <a:bodyPr numCol="1">
            <a:normAutofit lnSpcReduction="10000"/>
          </a:bodyPr>
          <a:lstStyle/>
          <a:p>
            <a:pPr marL="176400" indent="-176400" algn="just">
              <a:buClr>
                <a:srgbClr val="00A6C8"/>
              </a:buClr>
              <a:buFont typeface="Arial" pitchFamily="34" charset="0"/>
              <a:buChar char="•"/>
            </a:pPr>
            <a:r>
              <a:rPr lang="fr-FR" sz="1400" b="0" dirty="0" smtClean="0">
                <a:solidFill>
                  <a:srgbClr val="404040"/>
                </a:solidFill>
                <a:latin typeface="Arial"/>
                <a:cs typeface="Arial"/>
              </a:rPr>
              <a:t>Les autres structures ont enregistré en 2011 une fréquentation de </a:t>
            </a:r>
            <a:r>
              <a:rPr lang="fr-FR" sz="1400" b="1" dirty="0" smtClean="0">
                <a:solidFill>
                  <a:srgbClr val="0092BB"/>
                </a:solidFill>
                <a:latin typeface="Arial"/>
                <a:cs typeface="Arial"/>
              </a:rPr>
              <a:t>19,0 journées-participants par m</a:t>
            </a:r>
            <a:r>
              <a:rPr lang="fr-FR" sz="1400" b="1" baseline="30000" dirty="0" smtClean="0">
                <a:solidFill>
                  <a:srgbClr val="0092BB"/>
                </a:solidFill>
                <a:latin typeface="Arial"/>
                <a:cs typeface="Arial"/>
              </a:rPr>
              <a:t>2</a:t>
            </a:r>
            <a:r>
              <a:rPr lang="fr-FR" sz="1400" b="1" dirty="0">
                <a:solidFill>
                  <a:srgbClr val="0092BB"/>
                </a:solidFill>
                <a:latin typeface="Arial"/>
                <a:cs typeface="Arial"/>
              </a:rPr>
              <a:t> </a:t>
            </a:r>
            <a:r>
              <a:rPr lang="fr-FR" sz="1400" b="1" dirty="0" smtClean="0">
                <a:solidFill>
                  <a:srgbClr val="0092BB"/>
                </a:solidFill>
                <a:latin typeface="Arial"/>
                <a:cs typeface="Arial"/>
              </a:rPr>
              <a:t>disponible</a:t>
            </a:r>
          </a:p>
          <a:p>
            <a:pPr marL="176400" indent="-176400" algn="just">
              <a:buClr>
                <a:srgbClr val="00A6C8"/>
              </a:buClr>
              <a:buFont typeface="Arial" pitchFamily="34" charset="0"/>
              <a:buChar char="•"/>
            </a:pPr>
            <a:r>
              <a:rPr lang="fr-FR" sz="1400" dirty="0" smtClean="0">
                <a:solidFill>
                  <a:srgbClr val="404040"/>
                </a:solidFill>
                <a:latin typeface="Arial"/>
                <a:cs typeface="Arial"/>
              </a:rPr>
              <a:t>Au regard de l’offre globale présente (44 239 m</a:t>
            </a:r>
            <a:r>
              <a:rPr lang="fr-FR" sz="1400" baseline="30000" dirty="0" smtClean="0">
                <a:solidFill>
                  <a:srgbClr val="404040"/>
                </a:solidFill>
                <a:latin typeface="Arial"/>
                <a:cs typeface="Arial"/>
              </a:rPr>
              <a:t>2</a:t>
            </a:r>
            <a:r>
              <a:rPr lang="fr-FR" sz="1400" dirty="0" smtClean="0">
                <a:solidFill>
                  <a:srgbClr val="404040"/>
                </a:solidFill>
                <a:latin typeface="Arial"/>
                <a:cs typeface="Arial"/>
              </a:rPr>
              <a:t>), cela se traduit par une fréquentation de     </a:t>
            </a:r>
            <a:r>
              <a:rPr lang="fr-FR" sz="1400" b="1" dirty="0" smtClean="0">
                <a:solidFill>
                  <a:srgbClr val="0092BB"/>
                </a:solidFill>
                <a:latin typeface="Arial"/>
                <a:cs typeface="Arial"/>
              </a:rPr>
              <a:t>842 107 journées-participants</a:t>
            </a:r>
            <a:r>
              <a:rPr lang="fr-FR" sz="1400" dirty="0" smtClean="0">
                <a:solidFill>
                  <a:srgbClr val="404040"/>
                </a:solidFill>
                <a:latin typeface="Arial"/>
                <a:cs typeface="Arial"/>
              </a:rPr>
              <a:t>.</a:t>
            </a:r>
          </a:p>
          <a:p>
            <a:pPr marL="176400" indent="-176400" algn="just">
              <a:buClr>
                <a:srgbClr val="00A6C8"/>
              </a:buClr>
              <a:buFont typeface="Arial" pitchFamily="34" charset="0"/>
              <a:buChar char="•"/>
            </a:pPr>
            <a:r>
              <a:rPr lang="fr-FR" sz="1400" dirty="0" smtClean="0">
                <a:solidFill>
                  <a:srgbClr val="404040"/>
                </a:solidFill>
                <a:latin typeface="Arial"/>
                <a:cs typeface="Arial"/>
              </a:rPr>
              <a:t>1,7% de ces journées-participants sont imputables à des congrès associatifs, 14,5% à des conventions d’entreprise, </a:t>
            </a:r>
            <a:r>
              <a:rPr lang="fr-FR" sz="1400" b="1" dirty="0" smtClean="0">
                <a:solidFill>
                  <a:srgbClr val="0092BB"/>
                </a:solidFill>
                <a:latin typeface="Arial"/>
                <a:cs typeface="Arial"/>
              </a:rPr>
              <a:t>et 83,8% à des séminaires et réunions</a:t>
            </a:r>
            <a:r>
              <a:rPr lang="fr-FR" sz="1400" dirty="0" smtClean="0">
                <a:solidFill>
                  <a:srgbClr val="404040"/>
                </a:solidFill>
                <a:latin typeface="Arial"/>
                <a:cs typeface="Arial"/>
              </a:rPr>
              <a:t>.</a:t>
            </a:r>
          </a:p>
          <a:p>
            <a:pPr marL="176400" indent="-176400" algn="just">
              <a:buClr>
                <a:srgbClr val="00A6C8"/>
              </a:buClr>
              <a:buFont typeface="Arial" pitchFamily="34" charset="0"/>
              <a:buChar char="•"/>
            </a:pPr>
            <a:r>
              <a:rPr lang="fr-FR" sz="1400" dirty="0" smtClean="0">
                <a:solidFill>
                  <a:srgbClr val="404040"/>
                </a:solidFill>
                <a:latin typeface="Arial"/>
                <a:cs typeface="Arial"/>
              </a:rPr>
              <a:t>En 2011, la fréquentation globale de ces structures était de 19,0 journées-participants / m</a:t>
            </a:r>
            <a:r>
              <a:rPr lang="fr-FR" sz="1400" baseline="30000" dirty="0" smtClean="0">
                <a:solidFill>
                  <a:srgbClr val="404040"/>
                </a:solidFill>
                <a:latin typeface="Arial"/>
                <a:cs typeface="Arial"/>
              </a:rPr>
              <a:t>2</a:t>
            </a:r>
            <a:r>
              <a:rPr lang="fr-FR" sz="1400" dirty="0" smtClean="0">
                <a:solidFill>
                  <a:srgbClr val="404040"/>
                </a:solidFill>
                <a:latin typeface="Arial"/>
                <a:cs typeface="Arial"/>
              </a:rPr>
              <a:t>, contre 17,0 en 2010. </a:t>
            </a:r>
          </a:p>
          <a:p>
            <a:pPr marL="176400" indent="-176400" algn="just">
              <a:buClr>
                <a:srgbClr val="00A6C8"/>
              </a:buClr>
              <a:buFont typeface="Arial" pitchFamily="34" charset="0"/>
              <a:buChar char="•"/>
            </a:pPr>
            <a:r>
              <a:rPr lang="fr-FR" sz="1400" dirty="0" smtClean="0">
                <a:solidFill>
                  <a:srgbClr val="404040"/>
                </a:solidFill>
                <a:latin typeface="Arial"/>
                <a:cs typeface="Arial"/>
              </a:rPr>
              <a:t>Cela correspond à une hausse de  </a:t>
            </a:r>
            <a:r>
              <a:rPr lang="fr-FR" sz="1400" b="1" dirty="0" smtClean="0">
                <a:solidFill>
                  <a:srgbClr val="FF0000"/>
                </a:solidFill>
                <a:latin typeface="Arial"/>
                <a:cs typeface="Arial"/>
              </a:rPr>
              <a:t>+12,2%</a:t>
            </a:r>
            <a:r>
              <a:rPr lang="fr-FR" sz="1400" dirty="0" smtClean="0">
                <a:solidFill>
                  <a:srgbClr val="404040"/>
                </a:solidFill>
                <a:latin typeface="Arial"/>
                <a:cs typeface="Arial"/>
              </a:rPr>
              <a:t> du nombre de journées-participants MICE dans les structures d’accueil du Grand Lyon hors Centres des Congrès et Parcs des Expositions.</a:t>
            </a:r>
          </a:p>
        </p:txBody>
      </p:sp>
    </p:spTree>
    <p:extLst>
      <p:ext uri="{BB962C8B-B14F-4D97-AF65-F5344CB8AC3E}">
        <p14:creationId xmlns="" xmlns:p14="http://schemas.microsoft.com/office/powerpoint/2010/main" val="16190543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extLst>
              <p:ext uri="{D42A27DB-BD31-4B8C-83A1-F6EECF244321}">
                <p14:modId xmlns="" xmlns:p14="http://schemas.microsoft.com/office/powerpoint/2010/main" val="1766107968"/>
              </p:ext>
            </p:extLst>
          </p:nvPr>
        </p:nvGraphicFramePr>
        <p:xfrm>
          <a:off x="594361" y="1505523"/>
          <a:ext cx="8055862" cy="2867463"/>
        </p:xfrm>
        <a:graphic>
          <a:graphicData uri="http://schemas.openxmlformats.org/drawingml/2006/table">
            <a:tbl>
              <a:tblPr firstRow="1" bandRow="1"/>
              <a:tblGrid>
                <a:gridCol w="1654918"/>
                <a:gridCol w="1776277"/>
                <a:gridCol w="1490457"/>
                <a:gridCol w="1567105"/>
                <a:gridCol w="1567105"/>
              </a:tblGrid>
              <a:tr h="701740">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Catégorie</a:t>
                      </a:r>
                    </a:p>
                  </a:txBody>
                  <a:tcPr marL="9525" marR="9525" marT="9525" marB="0" anchor="ctr">
                    <a:lnL>
                      <a:noFill/>
                    </a:lnL>
                    <a:lnR>
                      <a:noFill/>
                    </a:lnR>
                    <a:lnT w="12700" cap="flat" cmpd="sng" algn="ctr">
                      <a:solidFill>
                        <a:srgbClr val="00A6C8"/>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Manifestations</a:t>
                      </a:r>
                    </a:p>
                  </a:txBody>
                  <a:tcPr marL="9525" marR="9525" marT="9525" marB="0" anchor="ctr">
                    <a:lnL>
                      <a:noFill/>
                    </a:lnL>
                    <a:lnR w="9525" cap="flat" cmpd="sng" algn="ctr">
                      <a:noFill/>
                      <a:prstDash val="solid"/>
                    </a:lnR>
                    <a:lnT w="12700" cap="flat" cmpd="sng" algn="ctr">
                      <a:solidFill>
                        <a:srgbClr val="00A6C8"/>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Journées-Participants</a:t>
                      </a:r>
                    </a:p>
                  </a:txBody>
                  <a:tcPr marL="9525" marR="9525" marT="9525" marB="0" anchor="ctr">
                    <a:lnL>
                      <a:noFill/>
                    </a:lnL>
                    <a:lnR w="9525" cap="flat" cmpd="sng" algn="ctr">
                      <a:noFill/>
                      <a:prstDash val="solid"/>
                    </a:lnR>
                    <a:lnT w="12700" cap="flat" cmpd="sng" algn="ctr">
                      <a:solidFill>
                        <a:srgbClr val="00A6C8"/>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Jours</a:t>
                      </a:r>
                    </a:p>
                  </a:txBody>
                  <a:tcPr marL="9525" marR="9525" marT="9525" marB="0" anchor="ctr">
                    <a:lnL>
                      <a:noFill/>
                    </a:lnL>
                    <a:lnR w="9525" cap="flat" cmpd="sng" algn="ctr">
                      <a:noFill/>
                      <a:prstDash val="solid"/>
                    </a:lnR>
                    <a:lnT w="12700" cap="flat" cmpd="sng" algn="ctr">
                      <a:solidFill>
                        <a:srgbClr val="00A6C8"/>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marL="0" algn="ctr" defTabSz="914400" rtl="0" eaLnBrk="1" fontAlgn="ctr" latinLnBrk="0" hangingPunct="1"/>
                      <a:r>
                        <a:rPr lang="fr-FR" sz="1400" b="0" i="0" u="none" strike="noStrike" kern="1200" dirty="0" smtClean="0">
                          <a:solidFill>
                            <a:schemeClr val="bg1"/>
                          </a:solidFill>
                          <a:latin typeface="Arial"/>
                          <a:ea typeface="+mn-ea"/>
                          <a:cs typeface="+mn-cs"/>
                        </a:rPr>
                        <a:t>Durée Moyenne </a:t>
                      </a:r>
                    </a:p>
                  </a:txBody>
                  <a:tcPr marL="9525" marR="9525" marT="9525" marB="0" anchor="ctr">
                    <a:lnL>
                      <a:noFill/>
                    </a:lnL>
                    <a:lnR w="12700" cap="flat" cmpd="sng" algn="ctr">
                      <a:solidFill>
                        <a:srgbClr val="00A6C8"/>
                      </a:solidFill>
                      <a:prstDash val="solid"/>
                      <a:round/>
                      <a:headEnd type="none" w="med" len="med"/>
                      <a:tailEnd type="none" w="med" len="med"/>
                    </a:lnR>
                    <a:lnT w="12700" cap="flat" cmpd="sng" algn="ctr">
                      <a:solidFill>
                        <a:srgbClr val="00A6C8"/>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r>
              <a:tr h="481703">
                <a:tc>
                  <a:txBody>
                    <a:bodyPr/>
                    <a:lstStyle/>
                    <a:p>
                      <a:pPr algn="ctr" fontAlgn="b"/>
                      <a:r>
                        <a:rPr lang="fr-FR" sz="1200" b="0" i="0" u="none" strike="noStrike" kern="1200" dirty="0" smtClean="0">
                          <a:solidFill>
                            <a:srgbClr val="404040"/>
                          </a:solidFill>
                          <a:latin typeface="Arial"/>
                          <a:ea typeface="+mn-ea"/>
                          <a:cs typeface="Arial"/>
                        </a:rPr>
                        <a:t>Espaces de réunion intégrés à un hébergement</a:t>
                      </a:r>
                      <a:endParaRPr lang="fr-FR" sz="1200" b="0" i="0" u="none" strike="noStrike" kern="1200" dirty="0">
                        <a:solidFill>
                          <a:srgbClr val="404040"/>
                        </a:solidFill>
                        <a:latin typeface="Arial"/>
                        <a:ea typeface="+mn-ea"/>
                        <a:cs typeface="Arial"/>
                      </a:endParaRP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400" b="0" i="0" u="none" strike="noStrike">
                          <a:solidFill>
                            <a:srgbClr val="404040"/>
                          </a:solidFill>
                          <a:effectLst/>
                          <a:latin typeface="Arial"/>
                          <a:cs typeface="Arial"/>
                        </a:rPr>
                        <a:t>14 037</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p>
                      <a:pPr algn="ctr" fontAlgn="b"/>
                      <a:r>
                        <a:rPr lang="fr-FR" sz="1400" b="0" i="0" u="none" strike="noStrike">
                          <a:solidFill>
                            <a:srgbClr val="404040"/>
                          </a:solidFill>
                          <a:effectLst/>
                          <a:latin typeface="Arial"/>
                          <a:cs typeface="Arial"/>
                        </a:rPr>
                        <a:t>590 442</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400" b="0" i="0" u="none" strike="noStrike">
                          <a:solidFill>
                            <a:srgbClr val="404040"/>
                          </a:solidFill>
                          <a:effectLst/>
                          <a:latin typeface="Arial"/>
                          <a:cs typeface="Arial"/>
                        </a:rPr>
                        <a:t>20 775</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p>
                      <a:pPr algn="ctr" fontAlgn="b"/>
                      <a:r>
                        <a:rPr lang="fr-FR" sz="1400" b="0" i="0" u="none" strike="noStrike">
                          <a:solidFill>
                            <a:srgbClr val="404040"/>
                          </a:solidFill>
                          <a:effectLst/>
                          <a:latin typeface="Arial"/>
                          <a:cs typeface="Arial"/>
                        </a:rPr>
                        <a:t>1,5</a:t>
                      </a:r>
                    </a:p>
                  </a:txBody>
                  <a:tcPr marL="12700" marR="12700" marT="12700" marB="0" anchor="ctr">
                    <a:lnL>
                      <a:noFill/>
                    </a:lnL>
                    <a:lnR w="12700" cap="flat" cmpd="sng" algn="ctr">
                      <a:solidFill>
                        <a:srgbClr val="00A6C8"/>
                      </a:solidFill>
                      <a:prstDash val="solid"/>
                      <a:round/>
                      <a:headEnd type="none" w="med" len="med"/>
                      <a:tailEnd type="none" w="med" len="me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0568">
                <a:tc>
                  <a:txBody>
                    <a:bodyPr/>
                    <a:lstStyle/>
                    <a:p>
                      <a:pPr algn="ctr" fontAlgn="b"/>
                      <a:r>
                        <a:rPr lang="fr-FR" sz="1200" b="0" i="0" u="none" strike="noStrike" kern="1200" dirty="0" smtClean="0">
                          <a:solidFill>
                            <a:srgbClr val="404040"/>
                          </a:solidFill>
                          <a:latin typeface="Arial"/>
                          <a:ea typeface="+mn-ea"/>
                          <a:cs typeface="Arial"/>
                        </a:rPr>
                        <a:t>Espaces de</a:t>
                      </a:r>
                      <a:r>
                        <a:rPr lang="fr-FR" sz="1200" b="0" i="0" u="none" strike="noStrike" kern="1200" baseline="0" dirty="0" smtClean="0">
                          <a:solidFill>
                            <a:srgbClr val="404040"/>
                          </a:solidFill>
                          <a:latin typeface="Arial"/>
                          <a:ea typeface="+mn-ea"/>
                          <a:cs typeface="Arial"/>
                        </a:rPr>
                        <a:t> r</a:t>
                      </a:r>
                      <a:r>
                        <a:rPr lang="fr-FR" sz="1200" b="0" i="0" u="none" strike="noStrike" kern="1200" dirty="0" smtClean="0">
                          <a:solidFill>
                            <a:srgbClr val="404040"/>
                          </a:solidFill>
                          <a:latin typeface="Arial"/>
                          <a:ea typeface="+mn-ea"/>
                          <a:cs typeface="Arial"/>
                        </a:rPr>
                        <a:t>éunion</a:t>
                      </a:r>
                      <a:r>
                        <a:rPr lang="fr-FR" sz="1200" b="0" i="0" u="none" strike="noStrike" kern="1200" baseline="0" dirty="0" smtClean="0">
                          <a:solidFill>
                            <a:srgbClr val="404040"/>
                          </a:solidFill>
                          <a:latin typeface="Arial"/>
                          <a:ea typeface="+mn-ea"/>
                          <a:cs typeface="Arial"/>
                        </a:rPr>
                        <a:t> non </a:t>
                      </a:r>
                      <a:r>
                        <a:rPr lang="fr-FR" sz="1200" b="0" i="0" u="none" strike="noStrike" kern="1200" dirty="0" smtClean="0">
                          <a:solidFill>
                            <a:srgbClr val="404040"/>
                          </a:solidFill>
                          <a:latin typeface="Arial"/>
                          <a:ea typeface="+mn-ea"/>
                          <a:cs typeface="Arial"/>
                        </a:rPr>
                        <a:t>intégrés à un hébergement</a:t>
                      </a:r>
                      <a:endParaRPr lang="fr-FR" sz="1200" b="0" i="0" u="none" strike="noStrike" kern="1200" dirty="0">
                        <a:solidFill>
                          <a:srgbClr val="404040"/>
                        </a:solidFill>
                        <a:latin typeface="Arial"/>
                        <a:ea typeface="+mn-ea"/>
                        <a:cs typeface="Arial"/>
                      </a:endParaRP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fontAlgn="b"/>
                      <a:r>
                        <a:rPr lang="fr-FR" sz="1400" b="0" i="0" u="none" strike="noStrike">
                          <a:solidFill>
                            <a:srgbClr val="404040"/>
                          </a:solidFill>
                          <a:effectLst/>
                          <a:latin typeface="Arial"/>
                          <a:cs typeface="Arial"/>
                        </a:rPr>
                        <a:t>3 492</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rowSpan="3">
                  <a:txBody>
                    <a:bodyPr/>
                    <a:lstStyle/>
                    <a:p>
                      <a:pPr algn="ctr" fontAlgn="ctr"/>
                      <a:r>
                        <a:rPr lang="fr-FR" sz="1400" b="0" i="0" u="none" strike="noStrike" dirty="0">
                          <a:solidFill>
                            <a:srgbClr val="404040"/>
                          </a:solidFill>
                          <a:effectLst/>
                          <a:latin typeface="Arial"/>
                          <a:cs typeface="Arial"/>
                        </a:rPr>
                        <a:t>251 665</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fontAlgn="b"/>
                      <a:r>
                        <a:rPr lang="fr-FR" sz="1400" b="0" i="0" u="none" strike="noStrike">
                          <a:solidFill>
                            <a:srgbClr val="404040"/>
                          </a:solidFill>
                          <a:effectLst/>
                          <a:latin typeface="Arial"/>
                          <a:cs typeface="Arial"/>
                        </a:rPr>
                        <a:t>2 925</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rowSpan="3">
                  <a:txBody>
                    <a:bodyPr/>
                    <a:lstStyle/>
                    <a:p>
                      <a:pPr algn="ctr" fontAlgn="b"/>
                      <a:r>
                        <a:rPr lang="fr-FR" sz="1400" b="0" i="0" u="none" strike="noStrike" dirty="0">
                          <a:solidFill>
                            <a:srgbClr val="404040"/>
                          </a:solidFill>
                          <a:effectLst/>
                          <a:latin typeface="Arial"/>
                          <a:cs typeface="Arial"/>
                        </a:rPr>
                        <a:t>0,8</a:t>
                      </a:r>
                    </a:p>
                  </a:txBody>
                  <a:tcPr marL="12700" marR="12700" marT="12700" marB="0" anchor="ctr">
                    <a:lnL>
                      <a:noFill/>
                    </a:lnL>
                    <a:lnR w="12700" cap="flat" cmpd="sng" algn="ctr">
                      <a:solidFill>
                        <a:srgbClr val="00A6C8"/>
                      </a:solidFill>
                      <a:prstDash val="solid"/>
                      <a:round/>
                      <a:headEnd type="none" w="med" len="med"/>
                      <a:tailEnd type="none" w="med" len="me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0567">
                <a:tc>
                  <a:txBody>
                    <a:bodyPr/>
                    <a:lstStyle/>
                    <a:p>
                      <a:pPr algn="ctr" fontAlgn="b"/>
                      <a:r>
                        <a:rPr lang="fr-FR" sz="1200" b="0" i="0" u="none" strike="noStrike" kern="1200" dirty="0" smtClean="0">
                          <a:solidFill>
                            <a:srgbClr val="404040"/>
                          </a:solidFill>
                          <a:latin typeface="Arial"/>
                          <a:ea typeface="+mn-ea"/>
                          <a:cs typeface="Arial"/>
                        </a:rPr>
                        <a:t>Espaces de réunion flottants ou mobiles </a:t>
                      </a: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r>
              <a:tr h="160568">
                <a:tc>
                  <a:txBody>
                    <a:bodyPr/>
                    <a:lstStyle/>
                    <a:p>
                      <a:pPr algn="ctr" fontAlgn="b"/>
                      <a:r>
                        <a:rPr lang="fr-FR" sz="1200" b="0" i="0" u="none" strike="noStrike" kern="1200" dirty="0" smtClean="0">
                          <a:solidFill>
                            <a:srgbClr val="404040"/>
                          </a:solidFill>
                          <a:latin typeface="Arial"/>
                          <a:ea typeface="+mn-ea"/>
                          <a:cs typeface="Arial"/>
                        </a:rPr>
                        <a:t>Centres d’Affaires</a:t>
                      </a:r>
                    </a:p>
                  </a:txBody>
                  <a:tcPr marL="9525" marR="9525" marT="9525"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r>
              <a:tr h="481703">
                <a:tc>
                  <a:txBody>
                    <a:bodyPr/>
                    <a:lstStyle/>
                    <a:p>
                      <a:pPr algn="ctr" fontAlgn="b"/>
                      <a:r>
                        <a:rPr lang="fr-FR" sz="1200" b="1" i="0" u="none" strike="noStrike" kern="1200" dirty="0" smtClean="0">
                          <a:solidFill>
                            <a:schemeClr val="bg1"/>
                          </a:solidFill>
                          <a:latin typeface="Arial"/>
                          <a:ea typeface="+mn-ea"/>
                          <a:cs typeface="Arial"/>
                        </a:rPr>
                        <a:t>Total</a:t>
                      </a:r>
                      <a:r>
                        <a:rPr lang="fr-FR" sz="1200" b="1" i="0" u="none" strike="noStrike" kern="1200" baseline="0" dirty="0" smtClean="0">
                          <a:solidFill>
                            <a:schemeClr val="bg1"/>
                          </a:solidFill>
                          <a:latin typeface="Arial"/>
                          <a:ea typeface="+mn-ea"/>
                          <a:cs typeface="Arial"/>
                        </a:rPr>
                        <a:t> A</a:t>
                      </a:r>
                      <a:r>
                        <a:rPr lang="fr-FR" sz="1200" b="1" i="0" u="none" strike="noStrike" kern="1200" dirty="0" smtClean="0">
                          <a:solidFill>
                            <a:schemeClr val="bg1"/>
                          </a:solidFill>
                          <a:latin typeface="Arial"/>
                          <a:ea typeface="+mn-ea"/>
                          <a:cs typeface="Arial"/>
                        </a:rPr>
                        <a:t>utres Structures</a:t>
                      </a:r>
                    </a:p>
                  </a:txBody>
                  <a:tcPr marL="9525" marR="9525" marT="9525" marB="0" anchor="ctr">
                    <a:lnL w="12700" cap="flat" cmpd="sng" algn="ctr">
                      <a:solidFill>
                        <a:srgbClr val="00A6C8"/>
                      </a:solidFill>
                      <a:prstDash val="solid"/>
                      <a:round/>
                      <a:headEnd type="none" w="med" len="med"/>
                      <a:tailEnd type="none" w="med" len="me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algn="ctr" fontAlgn="ctr"/>
                      <a:r>
                        <a:rPr lang="fr-FR" sz="1400" b="1" i="0" u="none" strike="noStrike" dirty="0">
                          <a:solidFill>
                            <a:schemeClr val="bg1"/>
                          </a:solidFill>
                          <a:effectLst/>
                          <a:latin typeface="Arial"/>
                          <a:cs typeface="Arial"/>
                        </a:rPr>
                        <a:t>17 530</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algn="ctr" fontAlgn="ctr"/>
                      <a:r>
                        <a:rPr lang="fr-FR" sz="1400" b="1" i="0" u="none" strike="noStrike" dirty="0">
                          <a:solidFill>
                            <a:schemeClr val="bg1"/>
                          </a:solidFill>
                          <a:effectLst/>
                          <a:latin typeface="Arial"/>
                          <a:cs typeface="Arial"/>
                        </a:rPr>
                        <a:t>842 107</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algn="ctr" fontAlgn="ctr"/>
                      <a:r>
                        <a:rPr lang="fr-FR" sz="1400" b="1" i="0" u="none" strike="noStrike" dirty="0">
                          <a:solidFill>
                            <a:schemeClr val="bg1"/>
                          </a:solidFill>
                          <a:effectLst/>
                          <a:latin typeface="Arial"/>
                          <a:cs typeface="Arial"/>
                        </a:rPr>
                        <a:t>23 700</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algn="ctr" fontAlgn="b"/>
                      <a:r>
                        <a:rPr lang="fr-FR" sz="1400" b="1" i="0" u="none" strike="noStrike" dirty="0">
                          <a:solidFill>
                            <a:schemeClr val="bg1"/>
                          </a:solidFill>
                          <a:effectLst/>
                          <a:latin typeface="Arial"/>
                          <a:cs typeface="Arial"/>
                        </a:rPr>
                        <a:t>1,4</a:t>
                      </a:r>
                    </a:p>
                  </a:txBody>
                  <a:tcPr marL="12700" marR="12700" marT="12700" marB="0" anchor="ctr">
                    <a:lnL>
                      <a:noFill/>
                    </a:lnL>
                    <a:lnR w="12700" cap="flat" cmpd="sng" algn="ctr">
                      <a:solidFill>
                        <a:srgbClr val="00A6C8"/>
                      </a:solidFill>
                      <a:prstDash val="solid"/>
                      <a:round/>
                      <a:headEnd type="none" w="med" len="med"/>
                      <a:tailEnd type="none" w="med" len="me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r>
            </a:tbl>
          </a:graphicData>
        </a:graphic>
      </p:graphicFrame>
      <p:sp>
        <p:nvSpPr>
          <p:cNvPr id="10" name="Titre 1"/>
          <p:cNvSpPr txBox="1">
            <a:spLocks/>
          </p:cNvSpPr>
          <p:nvPr/>
        </p:nvSpPr>
        <p:spPr bwMode="auto">
          <a:xfrm>
            <a:off x="1572768" y="-1"/>
            <a:ext cx="7324344"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dirty="0">
                <a:solidFill>
                  <a:schemeClr val="bg1"/>
                </a:solidFill>
                <a:latin typeface="Arial" pitchFamily="34" charset="0"/>
                <a:cs typeface="Arial" pitchFamily="34" charset="0"/>
              </a:rPr>
              <a:t>Fréquentation </a:t>
            </a:r>
            <a:r>
              <a:rPr lang="fr-FR" sz="2600" b="1" dirty="0" smtClean="0">
                <a:solidFill>
                  <a:schemeClr val="bg1"/>
                </a:solidFill>
                <a:latin typeface="Arial" pitchFamily="34" charset="0"/>
                <a:cs typeface="Arial" pitchFamily="34" charset="0"/>
              </a:rPr>
              <a:t>2011 des </a:t>
            </a:r>
            <a:r>
              <a:rPr lang="fr-FR" sz="2600" b="1" dirty="0">
                <a:solidFill>
                  <a:schemeClr val="bg1"/>
                </a:solidFill>
                <a:latin typeface="Arial" pitchFamily="34" charset="0"/>
                <a:cs typeface="Arial" pitchFamily="34" charset="0"/>
              </a:rPr>
              <a:t>autres structures après redressement</a:t>
            </a:r>
          </a:p>
        </p:txBody>
      </p:sp>
      <p:sp>
        <p:nvSpPr>
          <p:cNvPr id="5" name="Espace réservé du contenu 2"/>
          <p:cNvSpPr>
            <a:spLocks noGrp="1"/>
          </p:cNvSpPr>
          <p:nvPr>
            <p:ph idx="1"/>
          </p:nvPr>
        </p:nvSpPr>
        <p:spPr>
          <a:xfrm>
            <a:off x="551823" y="4529667"/>
            <a:ext cx="7999510" cy="2201332"/>
          </a:xfrm>
        </p:spPr>
        <p:txBody>
          <a:bodyPr numCol="1">
            <a:noAutofit/>
          </a:bodyPr>
          <a:lstStyle/>
          <a:p>
            <a:pPr marL="176400" indent="-176400" algn="just">
              <a:buClr>
                <a:srgbClr val="00A6C8"/>
              </a:buClr>
              <a:buFont typeface="Arial" pitchFamily="34" charset="0"/>
              <a:buChar char="•"/>
            </a:pPr>
            <a:r>
              <a:rPr lang="fr-FR" sz="1400" b="0" dirty="0" smtClean="0">
                <a:latin typeface="Arial"/>
                <a:cs typeface="Arial"/>
              </a:rPr>
              <a:t>La durée moyenne d’un événement est d</a:t>
            </a:r>
            <a:r>
              <a:rPr lang="fr-FR" sz="1400" dirty="0" smtClean="0">
                <a:latin typeface="Arial"/>
                <a:cs typeface="Arial"/>
              </a:rPr>
              <a:t>’</a:t>
            </a:r>
            <a:r>
              <a:rPr lang="fr-FR" sz="1400" dirty="0" smtClean="0">
                <a:solidFill>
                  <a:srgbClr val="0092BB"/>
                </a:solidFill>
                <a:latin typeface="Arial"/>
                <a:cs typeface="Arial"/>
              </a:rPr>
              <a:t>1,4 jour </a:t>
            </a:r>
            <a:r>
              <a:rPr lang="fr-FR" sz="1400" b="0" dirty="0" smtClean="0">
                <a:latin typeface="Arial"/>
                <a:cs typeface="Arial"/>
              </a:rPr>
              <a:t>; la durée est plus longue dans les structures avec hébergement (1,5 jour) que dans les structures sans hébergement (0,8 jour)</a:t>
            </a:r>
          </a:p>
          <a:p>
            <a:pPr marL="176400" indent="-176400" algn="just">
              <a:buClr>
                <a:srgbClr val="00A6C8"/>
              </a:buClr>
              <a:buFont typeface="Arial" pitchFamily="34" charset="0"/>
              <a:buChar char="•"/>
            </a:pPr>
            <a:r>
              <a:rPr lang="fr-FR" sz="1400" b="0" dirty="0" smtClean="0">
                <a:latin typeface="Arial"/>
                <a:cs typeface="Arial"/>
              </a:rPr>
              <a:t>Le nombre de participants par jour de manifestation (36) relativement aux Centres de Congrès et Parcs des Expositions traduit le fait que ces sites sont dédiés à l’accueil de petites et moyennes manifestations, même si quelques-uns peuvent accueillir des évènements d’envergure.</a:t>
            </a:r>
          </a:p>
          <a:p>
            <a:pPr marL="176400" indent="-176400" algn="just">
              <a:buClr>
                <a:srgbClr val="00A6C8"/>
              </a:buClr>
              <a:buFont typeface="Arial" pitchFamily="34" charset="0"/>
              <a:buChar char="•"/>
            </a:pPr>
            <a:r>
              <a:rPr lang="fr-FR" sz="1400" b="0" dirty="0" smtClean="0">
                <a:latin typeface="Arial"/>
                <a:cs typeface="Arial"/>
              </a:rPr>
              <a:t>Alors que les espaces de réunion non intégrés à un hébergement offrent une superficie au sol supérieure aux espaces intégrés à un hébergement, la différence d’intensité d’utilisation fait que </a:t>
            </a:r>
            <a:r>
              <a:rPr lang="fr-FR" sz="1400" dirty="0" smtClean="0">
                <a:solidFill>
                  <a:srgbClr val="0092BB"/>
                </a:solidFill>
                <a:latin typeface="Arial"/>
                <a:cs typeface="Arial"/>
              </a:rPr>
              <a:t>les sites avec hébergement représentent 70% des journées-participants MICE </a:t>
            </a:r>
            <a:r>
              <a:rPr lang="fr-FR" sz="1400" b="0" dirty="0" smtClean="0">
                <a:latin typeface="Arial"/>
                <a:cs typeface="Arial"/>
              </a:rPr>
              <a:t>du Grand Lyon accueillies </a:t>
            </a:r>
            <a:r>
              <a:rPr lang="fr-FR" sz="1400" dirty="0" smtClean="0">
                <a:solidFill>
                  <a:srgbClr val="0092BB"/>
                </a:solidFill>
                <a:latin typeface="Arial"/>
                <a:cs typeface="Arial"/>
              </a:rPr>
              <a:t>dans un site autre qu’un Centre des Congrès ou Parc des Expositions.</a:t>
            </a:r>
          </a:p>
        </p:txBody>
      </p:sp>
    </p:spTree>
    <p:extLst>
      <p:ext uri="{BB962C8B-B14F-4D97-AF65-F5344CB8AC3E}">
        <p14:creationId xmlns="" xmlns:p14="http://schemas.microsoft.com/office/powerpoint/2010/main" val="23846440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ole\Partages\ETUDES\Dossiers en cours\DOSSIER PARTAGE\Lyon Réunion\Photos\Foule Congrès N&amp;B.jpg"/>
          <p:cNvPicPr>
            <a:picLocks noChangeAspect="1" noChangeArrowheads="1"/>
          </p:cNvPicPr>
          <p:nvPr/>
        </p:nvPicPr>
        <p:blipFill>
          <a:blip r:embed="rId2" cstate="screen"/>
          <a:srcRect/>
          <a:stretch>
            <a:fillRect/>
          </a:stretch>
        </p:blipFill>
        <p:spPr bwMode="auto">
          <a:xfrm>
            <a:off x="0" y="769090"/>
            <a:ext cx="9144000" cy="6088910"/>
          </a:xfrm>
          <a:prstGeom prst="rect">
            <a:avLst/>
          </a:prstGeom>
          <a:noFill/>
        </p:spPr>
      </p:pic>
      <p:pic>
        <p:nvPicPr>
          <p:cNvPr id="5" name="Image 4" descr="bandeau-noir.jpg"/>
          <p:cNvPicPr>
            <a:picLocks noChangeAspect="1"/>
          </p:cNvPicPr>
          <p:nvPr/>
        </p:nvPicPr>
        <p:blipFill>
          <a:blip r:embed="rId3" cstate="email"/>
          <a:srcRect/>
          <a:stretch>
            <a:fillRect/>
          </a:stretch>
        </p:blipFill>
        <p:spPr bwMode="auto">
          <a:xfrm>
            <a:off x="0" y="0"/>
            <a:ext cx="9144000" cy="1203325"/>
          </a:xfrm>
          <a:prstGeom prst="rect">
            <a:avLst/>
          </a:prstGeom>
          <a:noFill/>
          <a:ln w="9525">
            <a:noFill/>
            <a:miter lim="800000"/>
            <a:headEnd/>
            <a:tailEnd/>
          </a:ln>
        </p:spPr>
      </p:pic>
      <p:sp>
        <p:nvSpPr>
          <p:cNvPr id="4" name="Titre 1"/>
          <p:cNvSpPr txBox="1">
            <a:spLocks/>
          </p:cNvSpPr>
          <p:nvPr/>
        </p:nvSpPr>
        <p:spPr bwMode="auto">
          <a:xfrm>
            <a:off x="1469877" y="-1"/>
            <a:ext cx="7674124" cy="982768"/>
          </a:xfrm>
          <a:prstGeom prst="rect">
            <a:avLst/>
          </a:prstGeom>
          <a:noFill/>
          <a:ln w="9525">
            <a:noFill/>
            <a:miter lim="800000"/>
            <a:headEnd/>
            <a:tailEnd/>
          </a:ln>
          <a:effectLst/>
        </p:spPr>
        <p:txBody>
          <a:bodyPr vert="horz" wrap="square" lIns="91440" tIns="16200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V) Fréquentation tourisme d’affaires 2011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6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du</a:t>
            </a:r>
            <a:r>
              <a:rPr kumimoji="0" lang="fr-FR" sz="2600" b="1" i="0" u="none" strike="noStrike" kern="1200" cap="none" spc="0" normalizeH="0" noProof="0" dirty="0" smtClean="0">
                <a:ln>
                  <a:noFill/>
                </a:ln>
                <a:solidFill>
                  <a:schemeClr val="bg1"/>
                </a:solidFill>
                <a:effectLst/>
                <a:uLnTx/>
                <a:uFillTx/>
                <a:latin typeface="Arial" pitchFamily="34" charset="0"/>
                <a:ea typeface="+mj-ea"/>
                <a:cs typeface="Arial" pitchFamily="34" charset="0"/>
              </a:rPr>
              <a:t> Grand</a:t>
            </a:r>
            <a:r>
              <a:rPr kumimoji="0" lang="fr-FR" sz="26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Lyon</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p:cNvGraphicFramePr>
            <a:graphicFrameLocks noGrp="1"/>
          </p:cNvGraphicFramePr>
          <p:nvPr>
            <p:extLst>
              <p:ext uri="{D42A27DB-BD31-4B8C-83A1-F6EECF244321}">
                <p14:modId xmlns="" xmlns:p14="http://schemas.microsoft.com/office/powerpoint/2010/main" val="3279417303"/>
              </p:ext>
            </p:extLst>
          </p:nvPr>
        </p:nvGraphicFramePr>
        <p:xfrm>
          <a:off x="719666" y="1329203"/>
          <a:ext cx="7571004" cy="4322659"/>
        </p:xfrm>
        <a:graphic>
          <a:graphicData uri="http://schemas.openxmlformats.org/drawingml/2006/table">
            <a:tbl>
              <a:tblPr/>
              <a:tblGrid>
                <a:gridCol w="518299"/>
                <a:gridCol w="925899"/>
                <a:gridCol w="1625570"/>
                <a:gridCol w="1098353"/>
                <a:gridCol w="1640820"/>
                <a:gridCol w="953777"/>
                <a:gridCol w="808286"/>
              </a:tblGrid>
              <a:tr h="514664">
                <a:tc rowSpan="10">
                  <a:txBody>
                    <a:bodyPr/>
                    <a:lstStyle/>
                    <a:p>
                      <a:pPr algn="ctr" fontAlgn="ctr"/>
                      <a:r>
                        <a:rPr lang="fr-FR" sz="1200" b="0" i="0" u="none" strike="noStrike" dirty="0" smtClean="0">
                          <a:solidFill>
                            <a:srgbClr val="FFFFFF"/>
                          </a:solidFill>
                          <a:effectLst/>
                          <a:latin typeface="Arial"/>
                        </a:rPr>
                        <a:t>Centres des</a:t>
                      </a:r>
                      <a:r>
                        <a:rPr lang="fr-FR" sz="1200" b="0" i="0" u="none" strike="noStrike" baseline="0" dirty="0" smtClean="0">
                          <a:solidFill>
                            <a:srgbClr val="FFFFFF"/>
                          </a:solidFill>
                          <a:effectLst/>
                          <a:latin typeface="Arial"/>
                        </a:rPr>
                        <a:t> Congrès &amp; Parcs des Expositions</a:t>
                      </a:r>
                      <a:endParaRPr lang="fr-FR" sz="1200" b="0" i="0" u="none" strike="noStrike" dirty="0">
                        <a:solidFill>
                          <a:srgbClr val="FFFFFF"/>
                        </a:solidFill>
                        <a:effectLst/>
                        <a:latin typeface="Arial"/>
                      </a:endParaRPr>
                    </a:p>
                  </a:txBody>
                  <a:tcPr marL="8259" marR="8259" marT="8259" marB="0" vert="vert270" anchor="ctr">
                    <a:lnL w="6350" cap="flat" cmpd="sng" algn="ctr">
                      <a:solidFill>
                        <a:srgbClr val="46AAC5"/>
                      </a:solid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dirty="0">
                          <a:solidFill>
                            <a:srgbClr val="404040"/>
                          </a:solidFill>
                          <a:effectLst/>
                          <a:latin typeface="Arial"/>
                        </a:rPr>
                        <a:t> </a:t>
                      </a:r>
                      <a:r>
                        <a:rPr lang="fr-FR" sz="1200" b="0" i="0" u="none" strike="noStrike" dirty="0" smtClean="0">
                          <a:solidFill>
                            <a:srgbClr val="404040"/>
                          </a:solidFill>
                          <a:effectLst/>
                          <a:latin typeface="Arial"/>
                        </a:rPr>
                        <a:t> </a:t>
                      </a:r>
                      <a:endParaRPr lang="fr-FR" sz="1200" b="0" i="0" u="none" strike="noStrike" dirty="0">
                        <a:solidFill>
                          <a:srgbClr val="404040"/>
                        </a:solidFill>
                        <a:effectLst/>
                        <a:latin typeface="Arial"/>
                      </a:endParaRPr>
                    </a:p>
                  </a:txBody>
                  <a:tcPr marL="8259" marR="8259" marT="8259" marB="0" anchor="ctr">
                    <a:lnL w="635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a:solidFill>
                            <a:srgbClr val="FFFFFF"/>
                          </a:solidFill>
                          <a:effectLst/>
                          <a:latin typeface="Arial"/>
                        </a:rPr>
                        <a:t>Segment </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a:solidFill>
                            <a:srgbClr val="FFFFFF"/>
                          </a:solidFill>
                          <a:effectLst/>
                          <a:latin typeface="Arial"/>
                        </a:rPr>
                        <a:t>Manifestations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dirty="0" smtClean="0">
                          <a:solidFill>
                            <a:srgbClr val="FFFFFF"/>
                          </a:solidFill>
                          <a:effectLst/>
                          <a:latin typeface="Arial"/>
                        </a:rPr>
                        <a:t>Journées-participants*</a:t>
                      </a:r>
                      <a:endParaRPr lang="fr-FR" sz="1200" b="0" i="0" u="none" strike="noStrike" dirty="0">
                        <a:solidFill>
                          <a:srgbClr val="FFFFFF"/>
                        </a:solidFill>
                        <a:effectLst/>
                        <a:latin typeface="Arial"/>
                      </a:endParaRP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a:solidFill>
                            <a:srgbClr val="FFFFFF"/>
                          </a:solidFill>
                          <a:effectLst/>
                          <a:latin typeface="Arial"/>
                        </a:rPr>
                        <a:t>Jours</a:t>
                      </a:r>
                    </a:p>
                  </a:txBody>
                  <a:tcPr marL="8259" marR="8259" marT="8259" marB="0" anchor="ctr">
                    <a:lnL>
                      <a:noFill/>
                    </a:lnL>
                    <a:lnR w="635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0" i="0" u="none" strike="noStrike" dirty="0">
                          <a:solidFill>
                            <a:srgbClr val="FFFFFF"/>
                          </a:solidFill>
                          <a:effectLst/>
                          <a:latin typeface="Arial"/>
                        </a:rPr>
                        <a:t>Durée Moyenne</a:t>
                      </a:r>
                    </a:p>
                  </a:txBody>
                  <a:tcPr marL="8259" marR="8259" marT="8259" marB="0" anchor="ctr">
                    <a:lnL>
                      <a:noFill/>
                    </a:lnL>
                    <a:lnR w="6350" cap="flat" cmpd="sng" algn="ctr">
                      <a:solidFill>
                        <a:srgbClr val="46AAC5"/>
                      </a:solid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367952">
                <a:tc vMerge="1">
                  <a:txBody>
                    <a:bodyPr/>
                    <a:lstStyle/>
                    <a:p>
                      <a:pPr algn="ctr" fontAlgn="ctr"/>
                      <a:endParaRPr lang="fr-FR" sz="1200" b="0" i="0" u="none" strike="noStrike" dirty="0">
                        <a:solidFill>
                          <a:srgbClr val="404040"/>
                        </a:solidFill>
                        <a:effectLst/>
                        <a:latin typeface="Arial"/>
                      </a:endParaRPr>
                    </a:p>
                  </a:txBody>
                  <a:tcPr marL="8259" marR="8259" marT="8259" marB="0" anchor="ctr">
                    <a:lnL w="6350" cap="flat" cmpd="sng" algn="ctr">
                      <a:solidFill>
                        <a:srgbClr val="46AAC5"/>
                      </a:solid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7DEE8"/>
                    </a:solidFill>
                  </a:tcPr>
                </a:tc>
                <a:tc rowSpan="3">
                  <a:txBody>
                    <a:bodyPr/>
                    <a:lstStyle/>
                    <a:p>
                      <a:pPr algn="ctr" fontAlgn="ctr"/>
                      <a:r>
                        <a:rPr lang="fr-FR" sz="1200" b="0" i="0" u="none" strike="noStrike" dirty="0">
                          <a:solidFill>
                            <a:srgbClr val="404040"/>
                          </a:solidFill>
                          <a:effectLst/>
                          <a:latin typeface="Arial"/>
                        </a:rPr>
                        <a:t>Foires &amp; Salons</a:t>
                      </a:r>
                    </a:p>
                  </a:txBody>
                  <a:tcPr marL="8259" marR="8259" marT="8259" marB="0" anchor="ctr">
                    <a:lnL w="635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7DEE8"/>
                    </a:solidFill>
                  </a:tcPr>
                </a:tc>
                <a:tc>
                  <a:txBody>
                    <a:bodyPr/>
                    <a:lstStyle/>
                    <a:p>
                      <a:pPr algn="ctr" fontAlgn="ctr"/>
                      <a:r>
                        <a:rPr lang="fr-FR" sz="1200" b="0" i="0" u="none" strike="noStrike">
                          <a:solidFill>
                            <a:srgbClr val="404040"/>
                          </a:solidFill>
                          <a:effectLst/>
                          <a:latin typeface="Arial"/>
                        </a:rPr>
                        <a:t>Salons grand public</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74</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dirty="0">
                          <a:solidFill>
                            <a:srgbClr val="404040"/>
                          </a:solidFill>
                          <a:effectLst/>
                          <a:latin typeface="Arial"/>
                        </a:rPr>
                        <a:t>1 136 649</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b"/>
                      <a:r>
                        <a:rPr lang="fr-FR" sz="1200" b="0" i="0" u="none" strike="noStrike">
                          <a:solidFill>
                            <a:srgbClr val="404040"/>
                          </a:solidFill>
                          <a:effectLst/>
                          <a:latin typeface="Arial"/>
                        </a:rPr>
                        <a:t>234</a:t>
                      </a:r>
                    </a:p>
                  </a:txBody>
                  <a:tcPr marL="12700" marR="12700" marT="12700" marB="0" anchor="ctr">
                    <a:lnL>
                      <a:noFill/>
                    </a:lnL>
                    <a:lnR w="635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a:solidFill>
                            <a:srgbClr val="404040"/>
                          </a:solidFill>
                          <a:effectLst/>
                          <a:latin typeface="Arial"/>
                        </a:rPr>
                        <a:t>3,2</a:t>
                      </a:r>
                    </a:p>
                  </a:txBody>
                  <a:tcPr marL="12700" marR="12700" marT="12700" marB="0" anchor="ctr">
                    <a:lnL>
                      <a:noFill/>
                    </a:lnL>
                    <a:lnR w="6350" cap="flat" cmpd="sng" algn="ctr">
                      <a:solidFill>
                        <a:srgbClr val="46AAC5"/>
                      </a:solid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367952">
                <a:tc vMerge="1">
                  <a:txBody>
                    <a:bodyPr/>
                    <a:lstStyle/>
                    <a:p>
                      <a:endParaRPr lang="fr-FR"/>
                    </a:p>
                  </a:txBody>
                  <a:tcPr/>
                </a:tc>
                <a:tc vMerge="1">
                  <a:txBody>
                    <a:bodyPr/>
                    <a:lstStyle/>
                    <a:p>
                      <a:endParaRPr lang="fr-FR"/>
                    </a:p>
                  </a:txBody>
                  <a:tcPr/>
                </a:tc>
                <a:tc>
                  <a:txBody>
                    <a:bodyPr/>
                    <a:lstStyle/>
                    <a:p>
                      <a:pPr algn="ctr" fontAlgn="ctr"/>
                      <a:r>
                        <a:rPr lang="fr-FR" sz="1200" b="0" i="0" u="none" strike="noStrike">
                          <a:solidFill>
                            <a:srgbClr val="404040"/>
                          </a:solidFill>
                          <a:effectLst/>
                          <a:latin typeface="Arial"/>
                        </a:rPr>
                        <a:t>Salons professionnels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73</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a:solidFill>
                            <a:srgbClr val="404040"/>
                          </a:solidFill>
                          <a:effectLst/>
                          <a:latin typeface="Arial"/>
                        </a:rPr>
                        <a:t>443 292</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b"/>
                      <a:r>
                        <a:rPr lang="fr-FR" sz="1200" b="0" i="0" u="none" strike="noStrike">
                          <a:solidFill>
                            <a:srgbClr val="404040"/>
                          </a:solidFill>
                          <a:effectLst/>
                          <a:latin typeface="Arial"/>
                        </a:rPr>
                        <a:t>181</a:t>
                      </a:r>
                    </a:p>
                  </a:txBody>
                  <a:tcPr marL="12700" marR="12700" marT="12700" marB="0" anchor="ctr">
                    <a:lnL>
                      <a:noFill/>
                    </a:lnL>
                    <a:lnR w="635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a:solidFill>
                            <a:srgbClr val="404040"/>
                          </a:solidFill>
                          <a:effectLst/>
                          <a:latin typeface="Arial"/>
                        </a:rPr>
                        <a:t>2,5</a:t>
                      </a:r>
                    </a:p>
                  </a:txBody>
                  <a:tcPr marL="12700" marR="12700" marT="12700" marB="0" anchor="ctr">
                    <a:lnL>
                      <a:noFill/>
                    </a:lnL>
                    <a:lnR w="6350" cap="flat" cmpd="sng" algn="ctr">
                      <a:solidFill>
                        <a:srgbClr val="46AAC5"/>
                      </a:solid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367952">
                <a:tc vMerge="1">
                  <a:txBody>
                    <a:bodyPr/>
                    <a:lstStyle/>
                    <a:p>
                      <a:endParaRPr lang="fr-FR"/>
                    </a:p>
                  </a:txBody>
                  <a:tcPr/>
                </a:tc>
                <a:tc vMerge="1">
                  <a:txBody>
                    <a:bodyPr/>
                    <a:lstStyle/>
                    <a:p>
                      <a:endParaRPr lang="fr-FR"/>
                    </a:p>
                  </a:txBody>
                  <a:tcPr/>
                </a:tc>
                <a:tc>
                  <a:txBody>
                    <a:bodyPr/>
                    <a:lstStyle/>
                    <a:p>
                      <a:pPr algn="ctr" fontAlgn="ctr"/>
                      <a:r>
                        <a:rPr lang="fr-FR" sz="1200" b="0" i="0" u="none" strike="noStrike">
                          <a:solidFill>
                            <a:srgbClr val="404040"/>
                          </a:solidFill>
                          <a:effectLst/>
                          <a:latin typeface="Arial"/>
                        </a:rPr>
                        <a:t>Autres évènements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b"/>
                      <a:r>
                        <a:rPr lang="fr-FR" sz="1200" b="0" i="0" u="none" strike="noStrike">
                          <a:solidFill>
                            <a:srgbClr val="404040"/>
                          </a:solidFill>
                          <a:effectLst/>
                          <a:latin typeface="Arial"/>
                        </a:rPr>
                        <a:t>6</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a:solidFill>
                            <a:srgbClr val="404040"/>
                          </a:solidFill>
                          <a:effectLst/>
                          <a:latin typeface="Arial"/>
                        </a:rPr>
                        <a:t>29 214</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b"/>
                      <a:r>
                        <a:rPr lang="fr-FR" sz="1200" b="0" i="0" u="none" strike="noStrike">
                          <a:solidFill>
                            <a:srgbClr val="404040"/>
                          </a:solidFill>
                          <a:effectLst/>
                          <a:latin typeface="Arial"/>
                        </a:rPr>
                        <a:t>38</a:t>
                      </a:r>
                    </a:p>
                  </a:txBody>
                  <a:tcPr marL="12700" marR="12700" marT="12700" marB="0" anchor="ctr">
                    <a:lnL>
                      <a:noFill/>
                    </a:lnL>
                    <a:lnR w="635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a:solidFill>
                            <a:srgbClr val="404040"/>
                          </a:solidFill>
                          <a:effectLst/>
                          <a:latin typeface="Arial"/>
                        </a:rPr>
                        <a:t>6,3</a:t>
                      </a:r>
                    </a:p>
                  </a:txBody>
                  <a:tcPr marL="12700" marR="12700" marT="12700" marB="0" anchor="ctr">
                    <a:lnL>
                      <a:noFill/>
                    </a:lnL>
                    <a:lnR w="6350" cap="flat" cmpd="sng" algn="ctr">
                      <a:solidFill>
                        <a:srgbClr val="46AAC5"/>
                      </a:solid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334183">
                <a:tc vMerge="1">
                  <a:txBody>
                    <a:bodyPr/>
                    <a:lstStyle/>
                    <a:p>
                      <a:pPr algn="ctr" fontAlgn="ctr"/>
                      <a:endParaRPr lang="fr-FR" sz="1200" b="0" i="0" u="none" strike="noStrike" dirty="0">
                        <a:solidFill>
                          <a:srgbClr val="FFFFFF"/>
                        </a:solidFill>
                        <a:effectLst/>
                        <a:latin typeface="Arial"/>
                      </a:endParaRPr>
                    </a:p>
                  </a:txBody>
                  <a:tcPr marL="8259" marR="8259" marT="8259" marB="0" anchor="ctr">
                    <a:lnL w="6350" cap="flat" cmpd="sng" algn="ctr">
                      <a:solidFill>
                        <a:srgbClr val="46AAC5"/>
                      </a:solid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gridSpan="2">
                  <a:txBody>
                    <a:bodyPr/>
                    <a:lstStyle/>
                    <a:p>
                      <a:pPr algn="ctr" fontAlgn="ctr"/>
                      <a:r>
                        <a:rPr lang="fr-FR" sz="1200" b="0" i="0" u="none" strike="noStrike" dirty="0">
                          <a:solidFill>
                            <a:srgbClr val="FFFFFF"/>
                          </a:solidFill>
                          <a:effectLst/>
                          <a:latin typeface="Arial"/>
                        </a:rPr>
                        <a:t>Total Foires &amp; Salons</a:t>
                      </a:r>
                    </a:p>
                  </a:txBody>
                  <a:tcPr marL="8259" marR="8259" marT="8259" marB="0" anchor="ctr">
                    <a:lnL w="635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200" b="0" i="0" u="none" strike="noStrike" dirty="0">
                          <a:solidFill>
                            <a:srgbClr val="FFFFFF"/>
                          </a:solidFill>
                          <a:effectLst/>
                          <a:latin typeface="Arial"/>
                        </a:rPr>
                        <a:t>153</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dirty="0">
                          <a:solidFill>
                            <a:srgbClr val="FFFFFF"/>
                          </a:solidFill>
                          <a:effectLst/>
                          <a:latin typeface="Arial"/>
                        </a:rPr>
                        <a:t>1 609 155</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dirty="0">
                          <a:solidFill>
                            <a:srgbClr val="FFFFFF"/>
                          </a:solidFill>
                          <a:effectLst/>
                          <a:latin typeface="Arial"/>
                        </a:rPr>
                        <a:t>453</a:t>
                      </a:r>
                    </a:p>
                  </a:txBody>
                  <a:tcPr marL="12700" marR="12700" marT="12700" marB="0" anchor="ctr">
                    <a:lnL>
                      <a:noFill/>
                    </a:lnL>
                    <a:lnR w="635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dirty="0">
                          <a:solidFill>
                            <a:srgbClr val="FFFFFF"/>
                          </a:solidFill>
                          <a:effectLst/>
                          <a:latin typeface="Arial"/>
                        </a:rPr>
                        <a:t>3,0</a:t>
                      </a:r>
                    </a:p>
                  </a:txBody>
                  <a:tcPr marL="12700" marR="12700" marT="12700" marB="0" anchor="ctr">
                    <a:lnL>
                      <a:noFill/>
                    </a:lnL>
                    <a:lnR w="6350" cap="flat" cmpd="sng" algn="ctr">
                      <a:solidFill>
                        <a:srgbClr val="46AAC5"/>
                      </a:solid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45301">
                <a:tc vMerge="1">
                  <a:txBody>
                    <a:bodyPr/>
                    <a:lstStyle/>
                    <a:p>
                      <a:pPr algn="ctr" fontAlgn="ctr"/>
                      <a:endParaRPr lang="fr-FR" sz="1200" b="0" i="0" u="none" strike="noStrike" dirty="0">
                        <a:solidFill>
                          <a:srgbClr val="404040"/>
                        </a:solidFill>
                        <a:effectLst/>
                        <a:latin typeface="Arial"/>
                      </a:endParaRPr>
                    </a:p>
                  </a:txBody>
                  <a:tcPr marL="8259" marR="8259" marT="8259" marB="0" anchor="ctr">
                    <a:lnL w="6350" cap="flat" cmpd="sng" algn="ctr">
                      <a:solidFill>
                        <a:srgbClr val="46AAC5"/>
                      </a:solid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rowSpan="3">
                  <a:txBody>
                    <a:bodyPr/>
                    <a:lstStyle/>
                    <a:p>
                      <a:pPr algn="ctr" fontAlgn="ctr"/>
                      <a:r>
                        <a:rPr lang="fr-FR" sz="1200" b="0" i="0" u="none" strike="noStrike" dirty="0">
                          <a:solidFill>
                            <a:srgbClr val="404040"/>
                          </a:solidFill>
                          <a:effectLst/>
                          <a:latin typeface="Arial"/>
                        </a:rPr>
                        <a:t>Réunions &amp; Congrès</a:t>
                      </a:r>
                    </a:p>
                  </a:txBody>
                  <a:tcPr marL="8259" marR="8259" marT="8259" marB="0" anchor="ctr">
                    <a:lnL w="635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200" b="0" i="0" u="none" strike="noStrike" dirty="0">
                          <a:solidFill>
                            <a:srgbClr val="404040"/>
                          </a:solidFill>
                          <a:effectLst/>
                          <a:latin typeface="Arial"/>
                        </a:rPr>
                        <a:t>Réunions et séminaires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509</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a:solidFill>
                            <a:srgbClr val="404040"/>
                          </a:solidFill>
                          <a:effectLst/>
                          <a:latin typeface="Arial"/>
                        </a:rPr>
                        <a:t>140 770</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748</a:t>
                      </a:r>
                    </a:p>
                  </a:txBody>
                  <a:tcPr marL="12700" marR="12700" marT="12700" marB="0" anchor="ctr">
                    <a:lnL>
                      <a:noFill/>
                    </a:lnL>
                    <a:lnR w="635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a:solidFill>
                            <a:srgbClr val="404040"/>
                          </a:solidFill>
                          <a:effectLst/>
                          <a:latin typeface="Arial"/>
                        </a:rPr>
                        <a:t>1,5</a:t>
                      </a:r>
                    </a:p>
                  </a:txBody>
                  <a:tcPr marL="12700" marR="12700" marT="12700" marB="0" anchor="ctr">
                    <a:lnL>
                      <a:noFill/>
                    </a:lnL>
                    <a:lnR w="6350" cap="flat" cmpd="sng" algn="ctr">
                      <a:solidFill>
                        <a:srgbClr val="46AAC5"/>
                      </a:solid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45301">
                <a:tc vMerge="1">
                  <a:txBody>
                    <a:bodyPr/>
                    <a:lstStyle/>
                    <a:p>
                      <a:endParaRPr lang="fr-FR"/>
                    </a:p>
                  </a:txBody>
                  <a:tcPr/>
                </a:tc>
                <a:tc vMerge="1">
                  <a:txBody>
                    <a:bodyPr/>
                    <a:lstStyle/>
                    <a:p>
                      <a:endParaRPr lang="fr-FR"/>
                    </a:p>
                  </a:txBody>
                  <a:tcPr/>
                </a:tc>
                <a:tc>
                  <a:txBody>
                    <a:bodyPr/>
                    <a:lstStyle/>
                    <a:p>
                      <a:pPr algn="ctr" fontAlgn="ctr"/>
                      <a:r>
                        <a:rPr lang="fr-FR" sz="1200" b="0" i="0" u="none" strike="noStrike">
                          <a:solidFill>
                            <a:srgbClr val="404040"/>
                          </a:solidFill>
                          <a:effectLst/>
                          <a:latin typeface="Arial"/>
                        </a:rPr>
                        <a:t>Congrès Associatifs</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65</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a:solidFill>
                            <a:srgbClr val="404040"/>
                          </a:solidFill>
                          <a:effectLst/>
                          <a:latin typeface="Arial"/>
                        </a:rPr>
                        <a:t>135 665</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195</a:t>
                      </a:r>
                    </a:p>
                  </a:txBody>
                  <a:tcPr marL="12700" marR="12700" marT="12700" marB="0" anchor="ctr">
                    <a:lnL>
                      <a:noFill/>
                    </a:lnL>
                    <a:lnR w="635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a:solidFill>
                            <a:srgbClr val="404040"/>
                          </a:solidFill>
                          <a:effectLst/>
                          <a:latin typeface="Arial"/>
                        </a:rPr>
                        <a:t>3,0</a:t>
                      </a:r>
                    </a:p>
                  </a:txBody>
                  <a:tcPr marL="12700" marR="12700" marT="12700" marB="0" anchor="ctr">
                    <a:lnL>
                      <a:noFill/>
                    </a:lnL>
                    <a:lnR w="6350" cap="flat" cmpd="sng" algn="ctr">
                      <a:solidFill>
                        <a:srgbClr val="46AAC5"/>
                      </a:solid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45301">
                <a:tc vMerge="1">
                  <a:txBody>
                    <a:bodyPr/>
                    <a:lstStyle/>
                    <a:p>
                      <a:endParaRPr lang="fr-FR"/>
                    </a:p>
                  </a:txBody>
                  <a:tcPr/>
                </a:tc>
                <a:tc vMerge="1">
                  <a:txBody>
                    <a:bodyPr/>
                    <a:lstStyle/>
                    <a:p>
                      <a:endParaRPr lang="fr-FR"/>
                    </a:p>
                  </a:txBody>
                  <a:tcPr/>
                </a:tc>
                <a:tc>
                  <a:txBody>
                    <a:bodyPr/>
                    <a:lstStyle/>
                    <a:p>
                      <a:pPr algn="ctr" fontAlgn="ctr"/>
                      <a:r>
                        <a:rPr lang="fr-FR" sz="1200" b="0" i="0" u="none" strike="noStrike">
                          <a:solidFill>
                            <a:srgbClr val="404040"/>
                          </a:solidFill>
                          <a:effectLst/>
                          <a:latin typeface="Arial"/>
                        </a:rPr>
                        <a:t>Conventions d’entreprise</a:t>
                      </a:r>
                    </a:p>
                  </a:txBody>
                  <a:tcPr marL="8259" marR="8259" marT="8259"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dirty="0">
                          <a:solidFill>
                            <a:srgbClr val="404040"/>
                          </a:solidFill>
                          <a:effectLst/>
                          <a:latin typeface="Arial"/>
                        </a:rPr>
                        <a:t>93</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a:solidFill>
                            <a:srgbClr val="404040"/>
                          </a:solidFill>
                          <a:effectLst/>
                          <a:latin typeface="Arial"/>
                        </a:rPr>
                        <a:t>59 527</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200" b="0" i="0" u="none" strike="noStrike">
                          <a:solidFill>
                            <a:srgbClr val="404040"/>
                          </a:solidFill>
                          <a:effectLst/>
                          <a:latin typeface="Arial"/>
                        </a:rPr>
                        <a:t>142</a:t>
                      </a:r>
                    </a:p>
                  </a:txBody>
                  <a:tcPr marL="12700" marR="12700" marT="12700" marB="0" anchor="ctr">
                    <a:lnL>
                      <a:noFill/>
                    </a:lnL>
                    <a:lnR w="635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b"/>
                      <a:r>
                        <a:rPr lang="fr-FR" sz="1200" b="0" i="0" u="none" strike="noStrike">
                          <a:solidFill>
                            <a:srgbClr val="404040"/>
                          </a:solidFill>
                          <a:effectLst/>
                          <a:latin typeface="Arial"/>
                        </a:rPr>
                        <a:t>1,5</a:t>
                      </a:r>
                    </a:p>
                  </a:txBody>
                  <a:tcPr marL="12700" marR="12700" marT="12700" marB="0" anchor="ctr">
                    <a:lnL>
                      <a:noFill/>
                    </a:lnL>
                    <a:lnR w="6350" cap="flat" cmpd="sng" algn="ctr">
                      <a:solidFill>
                        <a:srgbClr val="46AAC5"/>
                      </a:solid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56140">
                <a:tc vMerge="1">
                  <a:txBody>
                    <a:bodyPr/>
                    <a:lstStyle/>
                    <a:p>
                      <a:pPr algn="ctr" fontAlgn="ctr"/>
                      <a:endParaRPr lang="fr-FR" sz="1200" b="0" i="0" u="none" strike="noStrike" dirty="0">
                        <a:solidFill>
                          <a:srgbClr val="FFFFFF"/>
                        </a:solidFill>
                        <a:effectLst/>
                        <a:latin typeface="Arial"/>
                      </a:endParaRPr>
                    </a:p>
                  </a:txBody>
                  <a:tcPr marL="8259" marR="8259" marT="8259" marB="0" anchor="ctr">
                    <a:lnL w="6350" cap="flat" cmpd="sng" algn="ctr">
                      <a:solidFill>
                        <a:srgbClr val="46AAC5"/>
                      </a:solid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gridSpan="2">
                  <a:txBody>
                    <a:bodyPr/>
                    <a:lstStyle/>
                    <a:p>
                      <a:pPr algn="ctr" fontAlgn="ctr"/>
                      <a:r>
                        <a:rPr lang="fr-FR" sz="1200" b="0" i="0" u="none" strike="noStrike" dirty="0">
                          <a:solidFill>
                            <a:srgbClr val="FFFFFF"/>
                          </a:solidFill>
                          <a:effectLst/>
                          <a:latin typeface="Arial"/>
                        </a:rPr>
                        <a:t>Total Réunions &amp; Congrès</a:t>
                      </a:r>
                    </a:p>
                  </a:txBody>
                  <a:tcPr marL="8259" marR="8259" marT="8259" marB="0" anchor="ctr">
                    <a:lnL w="635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200" b="0" i="0" u="none" strike="noStrike" dirty="0">
                          <a:solidFill>
                            <a:srgbClr val="FFFFFF"/>
                          </a:solidFill>
                          <a:effectLst/>
                          <a:latin typeface="Arial"/>
                        </a:rPr>
                        <a:t>667</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dirty="0">
                          <a:solidFill>
                            <a:srgbClr val="FFFFFF"/>
                          </a:solidFill>
                          <a:effectLst/>
                          <a:latin typeface="Arial"/>
                        </a:rPr>
                        <a:t>335 962</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dirty="0" smtClean="0">
                          <a:solidFill>
                            <a:srgbClr val="FFFFFF"/>
                          </a:solidFill>
                          <a:effectLst/>
                          <a:latin typeface="Arial"/>
                        </a:rPr>
                        <a:t>1 084</a:t>
                      </a:r>
                      <a:endParaRPr lang="fr-FR" sz="1200" b="0" i="0" u="none" strike="noStrike" dirty="0">
                        <a:solidFill>
                          <a:srgbClr val="FFFFFF"/>
                        </a:solidFill>
                        <a:effectLst/>
                        <a:latin typeface="Arial"/>
                      </a:endParaRPr>
                    </a:p>
                  </a:txBody>
                  <a:tcPr marL="12700" marR="12700" marT="12700" marB="0" anchor="ctr">
                    <a:lnL>
                      <a:noFill/>
                    </a:lnL>
                    <a:lnR w="635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200" b="0" i="0" u="none" strike="noStrike" dirty="0">
                          <a:solidFill>
                            <a:srgbClr val="FFFFFF"/>
                          </a:solidFill>
                          <a:effectLst/>
                          <a:latin typeface="Arial"/>
                        </a:rPr>
                        <a:t>1,6</a:t>
                      </a:r>
                    </a:p>
                  </a:txBody>
                  <a:tcPr marL="12700" marR="12700" marT="12700" marB="0" anchor="ctr">
                    <a:lnL>
                      <a:noFill/>
                    </a:lnL>
                    <a:lnR w="6350" cap="flat" cmpd="sng" algn="ctr">
                      <a:solidFill>
                        <a:srgbClr val="46AAC5"/>
                      </a:solid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425473">
                <a:tc vMerge="1">
                  <a:txBody>
                    <a:bodyPr/>
                    <a:lstStyle/>
                    <a:p>
                      <a:pPr algn="ctr" fontAlgn="ctr"/>
                      <a:endParaRPr lang="fr-FR" sz="1200" b="0" i="0" u="none" strike="noStrike" dirty="0">
                        <a:solidFill>
                          <a:srgbClr val="FFFFFF"/>
                        </a:solidFill>
                        <a:effectLst/>
                        <a:latin typeface="Arial"/>
                      </a:endParaRPr>
                    </a:p>
                  </a:txBody>
                  <a:tcPr marL="8259" marR="8259" marT="8259" marB="0" vert="vert270" anchor="ctr">
                    <a:lnL w="6350" cap="flat" cmpd="sng" algn="ctr">
                      <a:solidFill>
                        <a:srgbClr val="46AAC5"/>
                      </a:solid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gridSpan="2">
                  <a:txBody>
                    <a:bodyPr/>
                    <a:lstStyle/>
                    <a:p>
                      <a:pPr algn="ctr" fontAlgn="ctr"/>
                      <a:r>
                        <a:rPr lang="fr-FR" sz="1200" b="1" i="0" u="none" strike="noStrike" dirty="0">
                          <a:solidFill>
                            <a:srgbClr val="FFFFFF"/>
                          </a:solidFill>
                          <a:effectLst/>
                          <a:latin typeface="Arial"/>
                        </a:rPr>
                        <a:t>Total </a:t>
                      </a:r>
                      <a:r>
                        <a:rPr lang="fr-FR" sz="1200" b="1" i="0" u="none" strike="noStrike" dirty="0" smtClean="0">
                          <a:solidFill>
                            <a:srgbClr val="FFFFFF"/>
                          </a:solidFill>
                          <a:effectLst/>
                          <a:latin typeface="Arial"/>
                        </a:rPr>
                        <a:t>Centres des Congrès </a:t>
                      </a:r>
                    </a:p>
                    <a:p>
                      <a:pPr algn="ctr" fontAlgn="ctr"/>
                      <a:r>
                        <a:rPr lang="fr-FR" sz="1200" b="1" i="0" u="none" strike="noStrike" dirty="0" smtClean="0">
                          <a:solidFill>
                            <a:srgbClr val="FFFFFF"/>
                          </a:solidFill>
                          <a:effectLst/>
                          <a:latin typeface="Arial"/>
                        </a:rPr>
                        <a:t>&amp; Parcs des Expositions</a:t>
                      </a:r>
                      <a:endParaRPr lang="fr-FR" sz="1200" b="1" i="0" u="none" strike="noStrike" dirty="0">
                        <a:solidFill>
                          <a:srgbClr val="FFFFFF"/>
                        </a:solidFill>
                        <a:effectLst/>
                        <a:latin typeface="Arial"/>
                      </a:endParaRPr>
                    </a:p>
                  </a:txBody>
                  <a:tcPr marL="8259" marR="8259" marT="8259" marB="0" anchor="ctr">
                    <a:lnL w="635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hMerge="1">
                  <a:txBody>
                    <a:bodyPr/>
                    <a:lstStyle/>
                    <a:p>
                      <a:endParaRPr lang="fr-FR"/>
                    </a:p>
                  </a:txBody>
                  <a:tcPr/>
                </a:tc>
                <a:tc>
                  <a:txBody>
                    <a:bodyPr/>
                    <a:lstStyle/>
                    <a:p>
                      <a:pPr algn="ctr" fontAlgn="ctr"/>
                      <a:r>
                        <a:rPr lang="fr-FR" sz="1200" b="1" i="0" u="none" strike="noStrike" dirty="0">
                          <a:solidFill>
                            <a:srgbClr val="FFFFFF"/>
                          </a:solidFill>
                          <a:effectLst/>
                          <a:latin typeface="Arial"/>
                        </a:rPr>
                        <a:t>820</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1" i="0" u="none" strike="noStrike" dirty="0">
                          <a:solidFill>
                            <a:srgbClr val="FFFFFF"/>
                          </a:solidFill>
                          <a:effectLst/>
                          <a:latin typeface="Arial"/>
                        </a:rPr>
                        <a:t>1 945 117</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1" i="0" u="none" strike="noStrike" dirty="0" smtClean="0">
                          <a:solidFill>
                            <a:srgbClr val="FFFFFF"/>
                          </a:solidFill>
                          <a:effectLst/>
                          <a:latin typeface="Arial"/>
                        </a:rPr>
                        <a:t>1 537</a:t>
                      </a:r>
                      <a:endParaRPr lang="fr-FR" sz="1200" b="1" i="0" u="none" strike="noStrike" dirty="0">
                        <a:solidFill>
                          <a:srgbClr val="FFFFFF"/>
                        </a:solidFill>
                        <a:effectLst/>
                        <a:latin typeface="Arial"/>
                      </a:endParaRPr>
                    </a:p>
                  </a:txBody>
                  <a:tcPr marL="12700" marR="12700" marT="12700" marB="0" anchor="ctr">
                    <a:lnL>
                      <a:noFill/>
                    </a:lnL>
                    <a:lnR w="635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1" i="0" u="none" strike="noStrike" dirty="0">
                          <a:solidFill>
                            <a:srgbClr val="FFFFFF"/>
                          </a:solidFill>
                          <a:effectLst/>
                          <a:latin typeface="Arial"/>
                        </a:rPr>
                        <a:t>1,9</a:t>
                      </a:r>
                    </a:p>
                  </a:txBody>
                  <a:tcPr marL="12700" marR="12700" marT="12700" marB="0" anchor="ctr">
                    <a:lnL>
                      <a:noFill/>
                    </a:lnL>
                    <a:lnR w="6350" cap="flat" cmpd="sng" algn="ctr">
                      <a:solidFill>
                        <a:srgbClr val="46AAC5"/>
                      </a:solid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70556">
                <a:tc>
                  <a:txBody>
                    <a:bodyPr/>
                    <a:lstStyle/>
                    <a:p>
                      <a:pPr algn="ctr" rtl="0" fontAlgn="ctr"/>
                      <a:endParaRPr lang="fr-FR" sz="600" b="1" i="0" u="none" strike="noStrike" kern="1200" dirty="0" smtClean="0">
                        <a:solidFill>
                          <a:schemeClr val="bg1"/>
                        </a:solidFill>
                        <a:latin typeface="Arial"/>
                        <a:ea typeface="+mn-ea"/>
                        <a:cs typeface="+mn-cs"/>
                      </a:endParaRPr>
                    </a:p>
                  </a:txBody>
                  <a:tcPr marL="7934" marR="7934" marT="7934" marB="0" anchor="ctr">
                    <a:lnL w="6350" cap="flat" cmpd="sng" algn="ctr">
                      <a:solidFill>
                        <a:srgbClr val="46AAC5"/>
                      </a:solid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noFill/>
                  </a:tcPr>
                </a:tc>
                <a:tc gridSpan="2">
                  <a:txBody>
                    <a:bodyPr/>
                    <a:lstStyle/>
                    <a:p>
                      <a:pPr algn="ctr" rtl="0" fontAlgn="ctr"/>
                      <a:endParaRPr lang="fr-FR" sz="600" b="1" i="0" u="none" strike="noStrike" kern="1200" dirty="0" smtClean="0">
                        <a:solidFill>
                          <a:schemeClr val="bg1"/>
                        </a:solidFill>
                        <a:latin typeface="Arial"/>
                        <a:ea typeface="+mn-ea"/>
                        <a:cs typeface="+mn-cs"/>
                      </a:endParaRPr>
                    </a:p>
                  </a:txBody>
                  <a:tcPr marL="7934" marR="7934" marT="7934" marB="0" anchor="ctr">
                    <a:lnL w="635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noFill/>
                  </a:tcPr>
                </a:tc>
                <a:tc hMerge="1">
                  <a:txBody>
                    <a:bodyPr/>
                    <a:lstStyle/>
                    <a:p>
                      <a:endParaRPr lang="fr-FR"/>
                    </a:p>
                  </a:txBody>
                  <a:tcPr/>
                </a:tc>
                <a:tc>
                  <a:txBody>
                    <a:bodyPr/>
                    <a:lstStyle/>
                    <a:p>
                      <a:pPr algn="ctr" rtl="0" fontAlgn="ctr"/>
                      <a:endParaRPr lang="fr-FR" sz="600" b="1" i="0" u="none" strike="noStrike" dirty="0">
                        <a:solidFill>
                          <a:srgbClr val="FFFFFF"/>
                        </a:solidFill>
                        <a:latin typeface="Arial"/>
                      </a:endParaRPr>
                    </a:p>
                  </a:txBody>
                  <a:tcPr marL="9525" marR="9525" marT="9525"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noFill/>
                  </a:tcPr>
                </a:tc>
                <a:tc>
                  <a:txBody>
                    <a:bodyPr/>
                    <a:lstStyle/>
                    <a:p>
                      <a:pPr algn="ctr" rtl="0" fontAlgn="ctr"/>
                      <a:endParaRPr lang="fr-FR" sz="600" b="1" i="0" u="none" strike="noStrike" dirty="0">
                        <a:solidFill>
                          <a:srgbClr val="FFFFFF"/>
                        </a:solidFill>
                        <a:latin typeface="Arial"/>
                      </a:endParaRPr>
                    </a:p>
                  </a:txBody>
                  <a:tcPr marL="9525" marR="9525" marT="9525"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noFill/>
                  </a:tcPr>
                </a:tc>
                <a:tc>
                  <a:txBody>
                    <a:bodyPr/>
                    <a:lstStyle/>
                    <a:p>
                      <a:pPr algn="ctr" rtl="0" fontAlgn="ctr"/>
                      <a:endParaRPr lang="fr-FR" sz="600" b="1" i="0" u="none" strike="noStrike" dirty="0">
                        <a:solidFill>
                          <a:srgbClr val="FFFFFF"/>
                        </a:solidFill>
                        <a:latin typeface="Arial"/>
                      </a:endParaRPr>
                    </a:p>
                  </a:txBody>
                  <a:tcPr marL="9525" marR="9525" marT="9525" marB="0" anchor="ctr">
                    <a:lnL>
                      <a:noFill/>
                    </a:lnL>
                    <a:lnR w="635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noFill/>
                  </a:tcPr>
                </a:tc>
                <a:tc>
                  <a:txBody>
                    <a:bodyPr/>
                    <a:lstStyle/>
                    <a:p>
                      <a:pPr algn="ctr" rtl="0" fontAlgn="ctr"/>
                      <a:endParaRPr lang="fr-FR" sz="600" b="1" i="0" u="none" strike="noStrike" dirty="0">
                        <a:solidFill>
                          <a:srgbClr val="FFFFFF"/>
                        </a:solidFill>
                        <a:latin typeface="Arial"/>
                      </a:endParaRPr>
                    </a:p>
                  </a:txBody>
                  <a:tcPr marL="9525" marR="9525" marT="9525" marB="0" anchor="ctr">
                    <a:lnL>
                      <a:noFill/>
                    </a:lnL>
                    <a:lnR w="6350" cap="flat" cmpd="sng" algn="ctr">
                      <a:solidFill>
                        <a:srgbClr val="46AAC5"/>
                      </a:solid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noFill/>
                  </a:tcPr>
                </a:tc>
              </a:tr>
              <a:tr h="310896">
                <a:tc>
                  <a:txBody>
                    <a:bodyPr/>
                    <a:lstStyle/>
                    <a:p>
                      <a:pPr algn="ctr" rtl="0" fontAlgn="ctr"/>
                      <a:endParaRPr lang="fr-FR" sz="1400" b="1" i="0" u="none" strike="noStrike" kern="1200" dirty="0" smtClean="0">
                        <a:solidFill>
                          <a:schemeClr val="bg1"/>
                        </a:solidFill>
                        <a:latin typeface="Arial"/>
                        <a:ea typeface="+mn-ea"/>
                        <a:cs typeface="+mn-cs"/>
                      </a:endParaRPr>
                    </a:p>
                  </a:txBody>
                  <a:tcPr marL="7934" marR="7934" marT="7934" marB="0" anchor="ctr">
                    <a:lnL w="6350" cap="flat" cmpd="sng" algn="ctr">
                      <a:solidFill>
                        <a:srgbClr val="46AAC5"/>
                      </a:solid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gridSpan="2">
                  <a:txBody>
                    <a:bodyPr/>
                    <a:lstStyle/>
                    <a:p>
                      <a:pPr algn="ctr" fontAlgn="b"/>
                      <a:r>
                        <a:rPr lang="fr-FR" sz="1200" b="1" i="0" u="none" strike="noStrike" kern="1200" dirty="0" smtClean="0">
                          <a:solidFill>
                            <a:schemeClr val="bg1"/>
                          </a:solidFill>
                          <a:latin typeface="Arial"/>
                          <a:ea typeface="+mn-ea"/>
                          <a:cs typeface="Arial"/>
                        </a:rPr>
                        <a:t>Total</a:t>
                      </a:r>
                      <a:r>
                        <a:rPr lang="fr-FR" sz="1200" b="1" i="0" u="none" strike="noStrike" kern="1200" baseline="0" dirty="0" smtClean="0">
                          <a:solidFill>
                            <a:schemeClr val="bg1"/>
                          </a:solidFill>
                          <a:latin typeface="Arial"/>
                          <a:ea typeface="+mn-ea"/>
                          <a:cs typeface="Arial"/>
                        </a:rPr>
                        <a:t> A</a:t>
                      </a:r>
                      <a:r>
                        <a:rPr lang="fr-FR" sz="1200" b="1" i="0" u="none" strike="noStrike" kern="1200" dirty="0" smtClean="0">
                          <a:solidFill>
                            <a:schemeClr val="bg1"/>
                          </a:solidFill>
                          <a:latin typeface="Arial"/>
                          <a:ea typeface="+mn-ea"/>
                          <a:cs typeface="Arial"/>
                        </a:rPr>
                        <a:t>utres Structures</a:t>
                      </a:r>
                    </a:p>
                  </a:txBody>
                  <a:tcPr marL="9525" marR="9525" marT="9525" marB="0" anchor="ctr">
                    <a:lnL w="635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hMerge="1">
                  <a:txBody>
                    <a:bodyPr/>
                    <a:lstStyle/>
                    <a:p>
                      <a:endParaRPr lang="fr-FR" dirty="0"/>
                    </a:p>
                  </a:txBody>
                  <a:tcPr marL="12700" marR="12700" marT="12700" marB="0" anchor="ctr">
                    <a:lnR w="12700" cmpd="sng">
                      <a:noFill/>
                      <a:prstDash val="solid"/>
                    </a:lnR>
                  </a:tcPr>
                </a:tc>
                <a:tc>
                  <a:txBody>
                    <a:bodyPr/>
                    <a:lstStyle/>
                    <a:p>
                      <a:pPr algn="ctr" fontAlgn="ctr"/>
                      <a:r>
                        <a:rPr lang="fr-FR" sz="1200" b="1" i="0" u="none" strike="noStrike" dirty="0">
                          <a:solidFill>
                            <a:schemeClr val="bg1"/>
                          </a:solidFill>
                          <a:effectLst/>
                          <a:latin typeface="Arial"/>
                          <a:cs typeface="Arial"/>
                        </a:rPr>
                        <a:t>17 530</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1" i="0" u="none" strike="noStrike" dirty="0">
                          <a:solidFill>
                            <a:schemeClr val="bg1"/>
                          </a:solidFill>
                          <a:effectLst/>
                          <a:latin typeface="Arial"/>
                          <a:cs typeface="Arial"/>
                        </a:rPr>
                        <a:t>842 107</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200" b="1" i="0" u="none" strike="noStrike" dirty="0">
                          <a:solidFill>
                            <a:schemeClr val="bg1"/>
                          </a:solidFill>
                          <a:effectLst/>
                          <a:latin typeface="Arial"/>
                          <a:cs typeface="Arial"/>
                        </a:rPr>
                        <a:t>23 700</a:t>
                      </a:r>
                    </a:p>
                  </a:txBody>
                  <a:tcPr marL="12700" marR="12700" marT="12700" marB="0" anchor="ctr">
                    <a:lnL>
                      <a:noFill/>
                    </a:lnL>
                    <a:lnR w="635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b"/>
                      <a:r>
                        <a:rPr lang="fr-FR" sz="1200" b="1" i="0" u="none" strike="noStrike" dirty="0">
                          <a:solidFill>
                            <a:schemeClr val="bg1"/>
                          </a:solidFill>
                          <a:effectLst/>
                          <a:latin typeface="Arial"/>
                          <a:cs typeface="Arial"/>
                        </a:rPr>
                        <a:t>1,4</a:t>
                      </a:r>
                    </a:p>
                  </a:txBody>
                  <a:tcPr marL="12700" marR="12700" marT="12700" marB="0" anchor="ctr">
                    <a:lnL>
                      <a:noFill/>
                    </a:lnL>
                    <a:lnR w="6350" cap="flat" cmpd="sng" algn="ctr">
                      <a:solidFill>
                        <a:srgbClr val="46AAC5"/>
                      </a:solid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67917">
                <a:tc>
                  <a:txBody>
                    <a:bodyPr/>
                    <a:lstStyle/>
                    <a:p>
                      <a:pPr algn="ctr" rtl="0" fontAlgn="ctr"/>
                      <a:endParaRPr lang="fr-FR" sz="600" b="1" i="0" u="none" strike="noStrike" kern="1200" dirty="0" smtClean="0">
                        <a:solidFill>
                          <a:schemeClr val="bg1"/>
                        </a:solidFill>
                        <a:latin typeface="Arial"/>
                        <a:ea typeface="+mn-ea"/>
                        <a:cs typeface="+mn-cs"/>
                      </a:endParaRPr>
                    </a:p>
                  </a:txBody>
                  <a:tcPr marL="7934" marR="7934" marT="7934" marB="0" anchor="ctr">
                    <a:lnL w="6350" cap="flat" cmpd="sng" algn="ctr">
                      <a:solidFill>
                        <a:srgbClr val="46AAC5"/>
                      </a:solid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noFill/>
                  </a:tcPr>
                </a:tc>
                <a:tc gridSpan="2">
                  <a:txBody>
                    <a:bodyPr/>
                    <a:lstStyle/>
                    <a:p>
                      <a:pPr algn="ctr" rtl="0" fontAlgn="ctr"/>
                      <a:endParaRPr lang="fr-FR" sz="600" b="1" i="0" u="none" strike="noStrike" kern="1200" dirty="0" smtClean="0">
                        <a:solidFill>
                          <a:schemeClr val="bg1"/>
                        </a:solidFill>
                        <a:latin typeface="Arial"/>
                        <a:ea typeface="+mn-ea"/>
                        <a:cs typeface="+mn-cs"/>
                      </a:endParaRPr>
                    </a:p>
                  </a:txBody>
                  <a:tcPr marL="7934" marR="7934" marT="7934" marB="0" anchor="ctr">
                    <a:lnL w="635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noFill/>
                  </a:tcPr>
                </a:tc>
                <a:tc hMerge="1">
                  <a:txBody>
                    <a:bodyPr/>
                    <a:lstStyle/>
                    <a:p>
                      <a:endParaRPr lang="fr-FR"/>
                    </a:p>
                  </a:txBody>
                  <a:tcPr/>
                </a:tc>
                <a:tc>
                  <a:txBody>
                    <a:bodyPr/>
                    <a:lstStyle/>
                    <a:p>
                      <a:pPr algn="ctr" rtl="0" fontAlgn="ctr"/>
                      <a:endParaRPr lang="fr-FR" sz="600" b="1" i="0" u="none" strike="noStrike">
                        <a:solidFill>
                          <a:srgbClr val="FFFFFF"/>
                        </a:solidFill>
                        <a:latin typeface="Arial"/>
                      </a:endParaRPr>
                    </a:p>
                  </a:txBody>
                  <a:tcPr marL="9525" marR="9525" marT="9525"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noFill/>
                  </a:tcPr>
                </a:tc>
                <a:tc>
                  <a:txBody>
                    <a:bodyPr/>
                    <a:lstStyle/>
                    <a:p>
                      <a:pPr algn="ctr" rtl="0" fontAlgn="ctr"/>
                      <a:endParaRPr lang="fr-FR" sz="600" b="1" i="0" u="none" strike="noStrike">
                        <a:solidFill>
                          <a:srgbClr val="FFFFFF"/>
                        </a:solidFill>
                        <a:latin typeface="Arial"/>
                      </a:endParaRPr>
                    </a:p>
                  </a:txBody>
                  <a:tcPr marL="9525" marR="9525" marT="9525"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noFill/>
                  </a:tcPr>
                </a:tc>
                <a:tc>
                  <a:txBody>
                    <a:bodyPr/>
                    <a:lstStyle/>
                    <a:p>
                      <a:pPr algn="ctr" rtl="0" fontAlgn="ctr"/>
                      <a:endParaRPr lang="fr-FR" sz="600" b="1" i="0" u="none" strike="noStrike" dirty="0">
                        <a:solidFill>
                          <a:srgbClr val="FFFFFF"/>
                        </a:solidFill>
                        <a:latin typeface="Arial"/>
                      </a:endParaRPr>
                    </a:p>
                  </a:txBody>
                  <a:tcPr marL="9525" marR="9525" marT="9525" marB="0" anchor="ctr">
                    <a:lnL>
                      <a:noFill/>
                    </a:lnL>
                    <a:lnR w="635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noFill/>
                  </a:tcPr>
                </a:tc>
                <a:tc>
                  <a:txBody>
                    <a:bodyPr/>
                    <a:lstStyle/>
                    <a:p>
                      <a:pPr algn="ctr" rtl="0" fontAlgn="ctr"/>
                      <a:endParaRPr lang="fr-FR" sz="600" b="1" i="0" u="none" strike="noStrike" dirty="0">
                        <a:solidFill>
                          <a:srgbClr val="FFFFFF"/>
                        </a:solidFill>
                        <a:latin typeface="Arial"/>
                      </a:endParaRPr>
                    </a:p>
                  </a:txBody>
                  <a:tcPr marL="9525" marR="9525" marT="9525" marB="0" anchor="ctr">
                    <a:lnL>
                      <a:noFill/>
                    </a:lnL>
                    <a:lnR w="6350" cap="flat" cmpd="sng" algn="ctr">
                      <a:solidFill>
                        <a:srgbClr val="46AAC5"/>
                      </a:solid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noFill/>
                  </a:tcPr>
                </a:tc>
              </a:tr>
              <a:tr h="310896">
                <a:tc>
                  <a:txBody>
                    <a:bodyPr/>
                    <a:lstStyle/>
                    <a:p>
                      <a:pPr algn="ctr" rtl="0" fontAlgn="ctr"/>
                      <a:endParaRPr lang="fr-FR" sz="1400" b="1" i="0" u="none" strike="noStrike" kern="1200" dirty="0" smtClean="0">
                        <a:solidFill>
                          <a:schemeClr val="bg1"/>
                        </a:solidFill>
                        <a:latin typeface="Arial"/>
                        <a:ea typeface="+mn-ea"/>
                        <a:cs typeface="+mn-cs"/>
                      </a:endParaRPr>
                    </a:p>
                  </a:txBody>
                  <a:tcPr marL="7934" marR="7934" marT="7934" marB="0" anchor="ctr">
                    <a:lnL w="6350" cap="flat" cmpd="sng" algn="ctr">
                      <a:solidFill>
                        <a:srgbClr val="46AAC5"/>
                      </a:solid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gridSpan="2">
                  <a:txBody>
                    <a:bodyPr/>
                    <a:lstStyle/>
                    <a:p>
                      <a:pPr algn="ctr" rtl="0" fontAlgn="ctr"/>
                      <a:r>
                        <a:rPr lang="fr-FR" sz="1200" b="1" i="0" u="none" strike="noStrike" kern="1200" dirty="0" smtClean="0">
                          <a:solidFill>
                            <a:schemeClr val="bg1"/>
                          </a:solidFill>
                          <a:latin typeface="Arial"/>
                          <a:ea typeface="+mn-ea"/>
                          <a:cs typeface="+mn-cs"/>
                        </a:rPr>
                        <a:t>Total </a:t>
                      </a:r>
                    </a:p>
                  </a:txBody>
                  <a:tcPr marL="7934" marR="7934" marT="7934" marB="0" anchor="ctr">
                    <a:lnL w="635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hMerge="1">
                  <a:txBody>
                    <a:bodyPr/>
                    <a:lstStyle/>
                    <a:p>
                      <a:endParaRPr lang="fr-FR"/>
                    </a:p>
                  </a:txBody>
                  <a:tcPr/>
                </a:tc>
                <a:tc>
                  <a:txBody>
                    <a:bodyPr/>
                    <a:lstStyle/>
                    <a:p>
                      <a:pPr algn="ctr" fontAlgn="b"/>
                      <a:r>
                        <a:rPr lang="fr-FR" sz="1200" b="1" i="0" u="none" strike="noStrike">
                          <a:solidFill>
                            <a:srgbClr val="FFFFFF"/>
                          </a:solidFill>
                          <a:effectLst/>
                          <a:latin typeface="Arial"/>
                          <a:cs typeface="Arial"/>
                        </a:rPr>
                        <a:t>18 350</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b"/>
                      <a:r>
                        <a:rPr lang="fr-FR" sz="1200" b="1" i="0" u="none" strike="noStrike">
                          <a:solidFill>
                            <a:srgbClr val="FFFFFF"/>
                          </a:solidFill>
                          <a:effectLst/>
                          <a:latin typeface="Arial"/>
                          <a:cs typeface="Arial"/>
                        </a:rPr>
                        <a:t>2 787 224</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b"/>
                      <a:r>
                        <a:rPr lang="fr-FR" sz="1200" b="1" i="0" u="none" strike="noStrike">
                          <a:solidFill>
                            <a:srgbClr val="FFFFFF"/>
                          </a:solidFill>
                          <a:effectLst/>
                          <a:latin typeface="Arial"/>
                          <a:cs typeface="Arial"/>
                        </a:rPr>
                        <a:t>25 237</a:t>
                      </a:r>
                    </a:p>
                  </a:txBody>
                  <a:tcPr marL="12700" marR="12700" marT="12700" marB="0" anchor="ctr">
                    <a:lnL>
                      <a:noFill/>
                    </a:lnL>
                    <a:lnR w="635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b"/>
                      <a:r>
                        <a:rPr lang="fr-FR" sz="1200" b="1" i="0" u="none" strike="noStrike" dirty="0">
                          <a:solidFill>
                            <a:srgbClr val="FFFFFF"/>
                          </a:solidFill>
                          <a:effectLst/>
                          <a:latin typeface="Arial"/>
                          <a:cs typeface="Arial"/>
                        </a:rPr>
                        <a:t>1,4</a:t>
                      </a:r>
                    </a:p>
                  </a:txBody>
                  <a:tcPr marL="12700" marR="12700" marT="12700" marB="0" anchor="ctr">
                    <a:lnL>
                      <a:noFill/>
                    </a:lnL>
                    <a:lnR w="6350" cap="flat" cmpd="sng" algn="ctr">
                      <a:solidFill>
                        <a:srgbClr val="46AAC5"/>
                      </a:solid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bl>
          </a:graphicData>
        </a:graphic>
      </p:graphicFrame>
      <p:sp>
        <p:nvSpPr>
          <p:cNvPr id="6" name="Titre 1"/>
          <p:cNvSpPr txBox="1">
            <a:spLocks/>
          </p:cNvSpPr>
          <p:nvPr/>
        </p:nvSpPr>
        <p:spPr bwMode="auto">
          <a:xfrm>
            <a:off x="1572768" y="-1"/>
            <a:ext cx="7324344"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dirty="0" smtClean="0">
                <a:solidFill>
                  <a:schemeClr val="bg1"/>
                </a:solidFill>
                <a:latin typeface="Arial" pitchFamily="34" charset="0"/>
                <a:ea typeface="+mj-ea"/>
                <a:cs typeface="Arial" pitchFamily="34" charset="0"/>
              </a:rPr>
              <a:t>Récapitulatif de l’activité MICE</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1" name="ZoneTexte 10"/>
          <p:cNvSpPr txBox="1"/>
          <p:nvPr/>
        </p:nvSpPr>
        <p:spPr>
          <a:xfrm>
            <a:off x="155448" y="5728172"/>
            <a:ext cx="8778240" cy="1031051"/>
          </a:xfrm>
          <a:prstGeom prst="rect">
            <a:avLst/>
          </a:prstGeom>
          <a:noFill/>
        </p:spPr>
        <p:txBody>
          <a:bodyPr wrap="square" rtlCol="0">
            <a:spAutoFit/>
          </a:bodyPr>
          <a:lstStyle/>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En 2011, le Grand Lyon </a:t>
            </a:r>
            <a:r>
              <a:rPr lang="fr-FR" sz="1400" i="1" dirty="0" smtClean="0">
                <a:solidFill>
                  <a:srgbClr val="4D4D4D"/>
                </a:solidFill>
                <a:latin typeface="Arial" pitchFamily="34" charset="0"/>
                <a:cs typeface="Arial" pitchFamily="34" charset="0"/>
              </a:rPr>
              <a:t>dans son ensemble (y compris hors échantillon) </a:t>
            </a:r>
            <a:r>
              <a:rPr lang="fr-FR" sz="1400" dirty="0" smtClean="0">
                <a:solidFill>
                  <a:srgbClr val="4D4D4D"/>
                </a:solidFill>
                <a:latin typeface="Arial" pitchFamily="34" charset="0"/>
                <a:cs typeface="Arial" pitchFamily="34" charset="0"/>
              </a:rPr>
              <a:t>a accueilli près de </a:t>
            </a:r>
            <a:r>
              <a:rPr lang="fr-FR" sz="1400" b="1" dirty="0" smtClean="0">
                <a:solidFill>
                  <a:srgbClr val="FF0000"/>
                </a:solidFill>
                <a:latin typeface="Arial" pitchFamily="34" charset="0"/>
                <a:cs typeface="Arial" pitchFamily="34" charset="0"/>
              </a:rPr>
              <a:t>2,8 millions de journées-participants </a:t>
            </a:r>
            <a:r>
              <a:rPr lang="fr-FR" sz="1400" dirty="0" smtClean="0">
                <a:solidFill>
                  <a:srgbClr val="4D4D4D"/>
                </a:solidFill>
                <a:latin typeface="Arial" pitchFamily="34" charset="0"/>
                <a:cs typeface="Arial" pitchFamily="34" charset="0"/>
              </a:rPr>
              <a:t>pour </a:t>
            </a:r>
            <a:r>
              <a:rPr lang="fr-FR" sz="1400" b="1" dirty="0" smtClean="0">
                <a:solidFill>
                  <a:srgbClr val="FF0000"/>
                </a:solidFill>
                <a:latin typeface="Arial" pitchFamily="34" charset="0"/>
                <a:cs typeface="Arial" pitchFamily="34" charset="0"/>
              </a:rPr>
              <a:t>plus de 18 000 manifestations </a:t>
            </a:r>
            <a:r>
              <a:rPr lang="fr-FR" sz="1400" dirty="0" smtClean="0">
                <a:solidFill>
                  <a:srgbClr val="4D4D4D"/>
                </a:solidFill>
                <a:latin typeface="Arial" pitchFamily="34" charset="0"/>
                <a:cs typeface="Arial" pitchFamily="34" charset="0"/>
              </a:rPr>
              <a:t>à travers ses différentes structures.</a:t>
            </a:r>
          </a:p>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Les Centres des Congrès &amp; Parcs des Expositions, qui représentent 80% de la superficie au sol, représentent </a:t>
            </a:r>
            <a:r>
              <a:rPr lang="fr-FR" sz="1400" b="1" dirty="0" smtClean="0">
                <a:solidFill>
                  <a:srgbClr val="00A6C8"/>
                </a:solidFill>
                <a:latin typeface="Arial" pitchFamily="34" charset="0"/>
                <a:cs typeface="Arial" pitchFamily="34" charset="0"/>
              </a:rPr>
              <a:t>70% des journées-participants de l’agglomération</a:t>
            </a:r>
            <a:r>
              <a:rPr lang="fr-FR" sz="1400" dirty="0" smtClean="0">
                <a:solidFill>
                  <a:srgbClr val="4D4D4D"/>
                </a:solidFill>
                <a:latin typeface="Arial" pitchFamily="34" charset="0"/>
                <a:cs typeface="Arial" pitchFamily="34" charset="0"/>
              </a:rPr>
              <a:t>.</a:t>
            </a:r>
          </a:p>
        </p:txBody>
      </p:sp>
    </p:spTree>
    <p:extLst>
      <p:ext uri="{BB962C8B-B14F-4D97-AF65-F5344CB8AC3E}">
        <p14:creationId xmlns="" xmlns:p14="http://schemas.microsoft.com/office/powerpoint/2010/main" val="1734725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496" y="1320546"/>
            <a:ext cx="7863840" cy="3918966"/>
          </a:xfrm>
        </p:spPr>
        <p:txBody>
          <a:bodyPr/>
          <a:lstStyle/>
          <a:p>
            <a:pPr marL="0" algn="just">
              <a:spcBef>
                <a:spcPts val="0"/>
              </a:spcBef>
            </a:pPr>
            <a:r>
              <a:rPr lang="fr-FR" sz="1400" dirty="0" smtClean="0">
                <a:latin typeface="+mj-lt"/>
              </a:rPr>
              <a:t>Les évènements hébergés au sein des différentes structures d’accueil ont été segmentés en 2 grandes catégories, « Réunions &amp; Congrès », et « Foires &amp; Salons » ; elles-mêmes divisées en plusieurs sous-catégories. L’étude quantitative a ainsi été menée auprès des professionnels afin de recenser leur activité relative aux segments suivants :</a:t>
            </a:r>
          </a:p>
          <a:p>
            <a:pPr lvl="0" algn="just">
              <a:defRPr/>
            </a:pPr>
            <a:endParaRPr lang="fr-FR" sz="600" dirty="0" smtClean="0">
              <a:latin typeface="+mj-lt"/>
            </a:endParaRPr>
          </a:p>
          <a:p>
            <a:pPr marL="1344613" indent="-901700">
              <a:buClr>
                <a:srgbClr val="00A6C8"/>
              </a:buClr>
            </a:pPr>
            <a:r>
              <a:rPr lang="fr-FR" sz="1800" dirty="0" smtClean="0">
                <a:solidFill>
                  <a:srgbClr val="00A6C8"/>
                </a:solidFill>
                <a:latin typeface="+mj-lt"/>
              </a:rPr>
              <a:t>Foires &amp; Salons</a:t>
            </a:r>
          </a:p>
          <a:p>
            <a:pPr marL="1704975" lvl="1" indent="-901700">
              <a:spcBef>
                <a:spcPts val="0"/>
              </a:spcBef>
              <a:buNone/>
            </a:pPr>
            <a:r>
              <a:rPr lang="fr-FR" sz="1600" dirty="0" smtClean="0">
                <a:solidFill>
                  <a:srgbClr val="4D4D4D"/>
                </a:solidFill>
                <a:latin typeface="+mj-lt"/>
              </a:rPr>
              <a:t>« Salons grand public »</a:t>
            </a:r>
          </a:p>
          <a:p>
            <a:pPr marL="1704975" lvl="1" indent="-901700">
              <a:spcBef>
                <a:spcPts val="0"/>
              </a:spcBef>
              <a:buNone/>
            </a:pPr>
            <a:r>
              <a:rPr lang="fr-FR" sz="1600" dirty="0" smtClean="0">
                <a:solidFill>
                  <a:srgbClr val="4D4D4D"/>
                </a:solidFill>
                <a:latin typeface="+mj-lt"/>
              </a:rPr>
              <a:t>« Salons professionnels » </a:t>
            </a:r>
          </a:p>
          <a:p>
            <a:pPr marL="1704975" lvl="1" indent="-901700">
              <a:spcBef>
                <a:spcPts val="0"/>
              </a:spcBef>
              <a:buNone/>
            </a:pPr>
            <a:r>
              <a:rPr lang="fr-FR" sz="1600" dirty="0" smtClean="0">
                <a:solidFill>
                  <a:srgbClr val="4D4D4D"/>
                </a:solidFill>
                <a:latin typeface="+mj-lt"/>
              </a:rPr>
              <a:t>« Autres évènements »</a:t>
            </a:r>
          </a:p>
          <a:p>
            <a:pPr marL="1344613" indent="-901700">
              <a:buClr>
                <a:srgbClr val="00A6C8"/>
              </a:buClr>
            </a:pPr>
            <a:r>
              <a:rPr lang="fr-FR" sz="1800" dirty="0">
                <a:solidFill>
                  <a:srgbClr val="00A6C8"/>
                </a:solidFill>
                <a:latin typeface="+mj-lt"/>
              </a:rPr>
              <a:t>Réunions &amp; Congrès</a:t>
            </a:r>
          </a:p>
          <a:p>
            <a:pPr marL="1704975" lvl="1" indent="-901700">
              <a:spcBef>
                <a:spcPts val="0"/>
              </a:spcBef>
              <a:buNone/>
            </a:pPr>
            <a:r>
              <a:rPr lang="fr-FR" sz="1600" dirty="0">
                <a:solidFill>
                  <a:srgbClr val="4D4D4D"/>
                </a:solidFill>
                <a:latin typeface="+mj-lt"/>
              </a:rPr>
              <a:t>« Réunions professionnelles, séminaires, conférences »</a:t>
            </a:r>
          </a:p>
          <a:p>
            <a:pPr marL="1704975" lvl="1" indent="-901700">
              <a:spcBef>
                <a:spcPts val="0"/>
              </a:spcBef>
              <a:buNone/>
            </a:pPr>
            <a:r>
              <a:rPr lang="fr-FR" sz="1600" dirty="0">
                <a:solidFill>
                  <a:srgbClr val="4D4D4D"/>
                </a:solidFill>
                <a:latin typeface="+mj-lt"/>
              </a:rPr>
              <a:t>« Congrès associatifs »</a:t>
            </a:r>
          </a:p>
          <a:p>
            <a:pPr marL="1704975" lvl="1" indent="-901700">
              <a:spcBef>
                <a:spcPts val="0"/>
              </a:spcBef>
              <a:buNone/>
            </a:pPr>
            <a:r>
              <a:rPr lang="fr-FR" sz="1600" dirty="0">
                <a:solidFill>
                  <a:srgbClr val="4D4D4D"/>
                </a:solidFill>
                <a:latin typeface="+mj-lt"/>
              </a:rPr>
              <a:t>« Conventions d’entreprises »</a:t>
            </a:r>
          </a:p>
          <a:p>
            <a:pPr marL="1344613" indent="-901700">
              <a:buClr>
                <a:srgbClr val="00A6C8"/>
              </a:buClr>
            </a:pPr>
            <a:r>
              <a:rPr lang="fr-FR" sz="1800" dirty="0" smtClean="0">
                <a:solidFill>
                  <a:srgbClr val="00A6C8"/>
                </a:solidFill>
                <a:latin typeface="+mj-lt"/>
              </a:rPr>
              <a:t>Autres (Hors MICE)*</a:t>
            </a:r>
          </a:p>
          <a:p>
            <a:pPr marL="1704975" lvl="1" indent="-901700">
              <a:spcBef>
                <a:spcPts val="0"/>
              </a:spcBef>
              <a:buNone/>
            </a:pPr>
            <a:r>
              <a:rPr lang="fr-FR" sz="1600" dirty="0" smtClean="0">
                <a:solidFill>
                  <a:srgbClr val="4D4D4D"/>
                </a:solidFill>
                <a:latin typeface="+mj-lt"/>
              </a:rPr>
              <a:t>« Examens et concours »</a:t>
            </a:r>
          </a:p>
          <a:p>
            <a:pPr marL="1704975" lvl="1" indent="-901700">
              <a:spcBef>
                <a:spcPts val="0"/>
              </a:spcBef>
              <a:buNone/>
            </a:pPr>
            <a:r>
              <a:rPr lang="fr-FR" sz="1600" dirty="0" smtClean="0">
                <a:solidFill>
                  <a:srgbClr val="4D4D4D"/>
                </a:solidFill>
                <a:latin typeface="+mj-lt"/>
              </a:rPr>
              <a:t>« Spectacles et évènements festifs »</a:t>
            </a:r>
          </a:p>
          <a:p>
            <a:pPr>
              <a:buClr>
                <a:srgbClr val="00A6C8"/>
              </a:buClr>
            </a:pPr>
            <a:endParaRPr lang="fr-FR" sz="600" dirty="0" smtClean="0">
              <a:latin typeface="+mj-lt"/>
            </a:endParaRPr>
          </a:p>
          <a:p>
            <a:pPr marL="0" algn="just">
              <a:spcBef>
                <a:spcPts val="0"/>
              </a:spcBef>
              <a:buClr>
                <a:srgbClr val="00A6C8"/>
              </a:buClr>
              <a:buFontTx/>
              <a:buChar char="•"/>
            </a:pPr>
            <a:r>
              <a:rPr lang="fr-FR" sz="1200" dirty="0" smtClean="0">
                <a:latin typeface="+mj-lt"/>
              </a:rPr>
              <a:t>Les évènements de la typologie « Autres » ne font pas partie du tourisme d’affaires stricto sensu. Toutefois, il s’agit d’une activité ayant un impact significatif sur l’activité des établissements d’accueil étudiés, il a donc été considéré utile de recenser ces manifestations, à des fins éventuelles de suivi pluriannuel. Ces éléments ne sont en revanche </a:t>
            </a:r>
            <a:r>
              <a:rPr lang="fr-FR" sz="1200" i="1" dirty="0" smtClean="0">
                <a:latin typeface="+mj-lt"/>
              </a:rPr>
              <a:t>pas intégrés aux chiffres du tourisme d’affaires</a:t>
            </a:r>
            <a:r>
              <a:rPr lang="fr-FR" sz="1200" dirty="0" smtClean="0">
                <a:latin typeface="+mj-lt"/>
              </a:rPr>
              <a:t>, catégorie à laquelle ils n’appartiennent pas. </a:t>
            </a:r>
          </a:p>
          <a:p>
            <a:pPr marL="0" indent="0" algn="just">
              <a:spcBef>
                <a:spcPts val="0"/>
              </a:spcBef>
              <a:buClr>
                <a:srgbClr val="00A6C8"/>
              </a:buClr>
            </a:pPr>
            <a:endParaRPr lang="fr-FR" sz="400" dirty="0" smtClean="0">
              <a:latin typeface="+mj-lt"/>
            </a:endParaRPr>
          </a:p>
          <a:p>
            <a:pPr marL="0" algn="just">
              <a:spcBef>
                <a:spcPts val="0"/>
              </a:spcBef>
              <a:buClr>
                <a:srgbClr val="00A6C8"/>
              </a:buClr>
            </a:pPr>
            <a:r>
              <a:rPr lang="fr-FR" sz="1000" i="1" dirty="0" smtClean="0">
                <a:latin typeface="+mj-lt"/>
              </a:rPr>
              <a:t>MICE: Meetings, Incentives, Conventions, </a:t>
            </a:r>
            <a:r>
              <a:rPr lang="fr-FR" sz="1000" i="1" dirty="0" err="1" smtClean="0">
                <a:latin typeface="+mj-lt"/>
              </a:rPr>
              <a:t>Conferences</a:t>
            </a:r>
            <a:r>
              <a:rPr lang="fr-FR" sz="1000" i="1" dirty="0" smtClean="0">
                <a:latin typeface="+mj-lt"/>
              </a:rPr>
              <a:t> &amp; Exhibitions</a:t>
            </a:r>
          </a:p>
          <a:p>
            <a:endParaRPr lang="fr-FR" sz="2000" dirty="0" smtClean="0">
              <a:latin typeface="+mj-lt"/>
            </a:endParaRPr>
          </a:p>
        </p:txBody>
      </p:sp>
      <p:sp>
        <p:nvSpPr>
          <p:cNvPr id="6" name="Titre 1"/>
          <p:cNvSpPr txBox="1">
            <a:spLocks/>
          </p:cNvSpPr>
          <p:nvPr/>
        </p:nvSpPr>
        <p:spPr bwMode="auto">
          <a:xfrm>
            <a:off x="1460640" y="0"/>
            <a:ext cx="7280931"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lvl="0" indent="-571500" fontAlgn="auto">
              <a:spcAft>
                <a:spcPts val="0"/>
              </a:spcAft>
              <a:defRPr/>
            </a:pPr>
            <a:r>
              <a:rPr lang="fr-FR" sz="2600" b="1" dirty="0" smtClean="0">
                <a:solidFill>
                  <a:schemeClr val="bg1"/>
                </a:solidFill>
                <a:latin typeface="Arial" pitchFamily="34" charset="0"/>
                <a:ea typeface="+mj-ea"/>
                <a:cs typeface="Arial" pitchFamily="34" charset="0"/>
              </a:rPr>
              <a:t> Segmentation des manifestations</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txBox="1">
            <a:spLocks/>
          </p:cNvSpPr>
          <p:nvPr/>
        </p:nvSpPr>
        <p:spPr bwMode="auto">
          <a:xfrm>
            <a:off x="1469877" y="-1"/>
            <a:ext cx="7280931"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indent="-571500" fontAlgn="auto">
              <a:spcAft>
                <a:spcPts val="0"/>
              </a:spcAft>
              <a:defRPr/>
            </a:pPr>
            <a:r>
              <a:rPr lang="fr-FR" sz="2600" b="1" dirty="0" smtClean="0">
                <a:solidFill>
                  <a:schemeClr val="bg1"/>
                </a:solidFill>
                <a:latin typeface="Arial" pitchFamily="34" charset="0"/>
                <a:cs typeface="Arial" pitchFamily="34" charset="0"/>
              </a:rPr>
              <a:t>Variation 2011/2010</a:t>
            </a:r>
            <a:endParaRPr lang="fr-FR" sz="2600" b="1" i="1" dirty="0">
              <a:solidFill>
                <a:schemeClr val="bg1"/>
              </a:solidFill>
              <a:latin typeface="Arial" pitchFamily="34" charset="0"/>
              <a:cs typeface="Arial" pitchFamily="34" charset="0"/>
            </a:endParaRPr>
          </a:p>
        </p:txBody>
      </p:sp>
      <p:sp>
        <p:nvSpPr>
          <p:cNvPr id="11" name="ZoneTexte 10"/>
          <p:cNvSpPr txBox="1"/>
          <p:nvPr/>
        </p:nvSpPr>
        <p:spPr>
          <a:xfrm>
            <a:off x="107933" y="4923322"/>
            <a:ext cx="8494776" cy="600164"/>
          </a:xfrm>
          <a:prstGeom prst="rect">
            <a:avLst/>
          </a:prstGeom>
          <a:noFill/>
        </p:spPr>
        <p:txBody>
          <a:bodyPr wrap="square" rtlCol="0">
            <a:spAutoFit/>
          </a:bodyPr>
          <a:lstStyle/>
          <a:p>
            <a:pPr marL="176400" indent="-176400" algn="just">
              <a:spcBef>
                <a:spcPts val="300"/>
              </a:spcBef>
              <a:spcAft>
                <a:spcPts val="300"/>
              </a:spcAft>
              <a:buClr>
                <a:srgbClr val="00A6C8"/>
              </a:buClr>
              <a:buFont typeface="Arial" pitchFamily="34" charset="0"/>
              <a:buChar char="•"/>
            </a:pPr>
            <a:endParaRPr lang="fr-FR" sz="1400" dirty="0" smtClean="0">
              <a:solidFill>
                <a:srgbClr val="4D4D4D"/>
              </a:solidFill>
              <a:latin typeface="Arial" pitchFamily="34" charset="0"/>
              <a:cs typeface="Arial" pitchFamily="34" charset="0"/>
            </a:endParaRPr>
          </a:p>
          <a:p>
            <a:pPr marL="176400" indent="-176400" algn="just">
              <a:spcBef>
                <a:spcPts val="300"/>
              </a:spcBef>
              <a:spcAft>
                <a:spcPts val="300"/>
              </a:spcAft>
              <a:buClr>
                <a:srgbClr val="00A6C8"/>
              </a:buClr>
              <a:buFont typeface="Arial" pitchFamily="34" charset="0"/>
              <a:buChar char="•"/>
            </a:pPr>
            <a:endParaRPr lang="fr-FR" sz="1400" b="1" dirty="0" smtClean="0">
              <a:solidFill>
                <a:srgbClr val="00A6C8"/>
              </a:solidFill>
              <a:latin typeface="Arial" pitchFamily="34" charset="0"/>
              <a:cs typeface="Arial" pitchFamily="34" charset="0"/>
            </a:endParaRPr>
          </a:p>
        </p:txBody>
      </p:sp>
      <p:sp>
        <p:nvSpPr>
          <p:cNvPr id="6" name="ZoneTexte 5"/>
          <p:cNvSpPr txBox="1"/>
          <p:nvPr/>
        </p:nvSpPr>
        <p:spPr>
          <a:xfrm>
            <a:off x="301752" y="4795633"/>
            <a:ext cx="8677656" cy="1400383"/>
          </a:xfrm>
          <a:prstGeom prst="rect">
            <a:avLst/>
          </a:prstGeom>
          <a:noFill/>
        </p:spPr>
        <p:txBody>
          <a:bodyPr wrap="square" rtlCol="0">
            <a:spAutoFit/>
          </a:bodyPr>
          <a:lstStyle/>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La méthodologie, initiée en 2010, permet une évaluation précise de l’évolution annuelle de l’activité MICE du Grand Lyon :</a:t>
            </a:r>
          </a:p>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Le nombre de journées-participants a crû de </a:t>
            </a:r>
            <a:r>
              <a:rPr lang="fr-FR" sz="1400" b="1" dirty="0" smtClean="0">
                <a:solidFill>
                  <a:srgbClr val="FF0000"/>
                </a:solidFill>
                <a:latin typeface="Arial" pitchFamily="34" charset="0"/>
                <a:cs typeface="Arial" pitchFamily="34" charset="0"/>
              </a:rPr>
              <a:t>+15,2% entre 2010 et 2011</a:t>
            </a:r>
            <a:r>
              <a:rPr lang="fr-FR" sz="1400" dirty="0" smtClean="0">
                <a:solidFill>
                  <a:srgbClr val="4D4D4D"/>
                </a:solidFill>
                <a:latin typeface="Arial" pitchFamily="34" charset="0"/>
                <a:cs typeface="Arial" pitchFamily="34" charset="0"/>
              </a:rPr>
              <a:t> au sein du Grand Lyon.</a:t>
            </a:r>
          </a:p>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Le cru 2011 a donc été favorable à l’activité de tourisme d’affaires.</a:t>
            </a:r>
          </a:p>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Le segment des réunions et congrès a été le plus porteur (+19,0%).</a:t>
            </a:r>
            <a:endParaRPr lang="fr-FR" sz="1400" dirty="0">
              <a:solidFill>
                <a:srgbClr val="4D4D4D"/>
              </a:solidFill>
              <a:latin typeface="Arial" pitchFamily="34" charset="0"/>
              <a:cs typeface="Arial" pitchFamily="34" charset="0"/>
            </a:endParaRPr>
          </a:p>
        </p:txBody>
      </p:sp>
      <p:graphicFrame>
        <p:nvGraphicFramePr>
          <p:cNvPr id="2" name="Tableau 1"/>
          <p:cNvGraphicFramePr>
            <a:graphicFrameLocks noGrp="1"/>
          </p:cNvGraphicFramePr>
          <p:nvPr>
            <p:extLst>
              <p:ext uri="{D42A27DB-BD31-4B8C-83A1-F6EECF244321}">
                <p14:modId xmlns="" xmlns:p14="http://schemas.microsoft.com/office/powerpoint/2010/main" val="3581766487"/>
              </p:ext>
            </p:extLst>
          </p:nvPr>
        </p:nvGraphicFramePr>
        <p:xfrm>
          <a:off x="550333" y="1368782"/>
          <a:ext cx="8170335" cy="3063694"/>
        </p:xfrm>
        <a:graphic>
          <a:graphicData uri="http://schemas.openxmlformats.org/drawingml/2006/table">
            <a:tbl>
              <a:tblPr/>
              <a:tblGrid>
                <a:gridCol w="1377498"/>
                <a:gridCol w="894391"/>
                <a:gridCol w="1352603"/>
                <a:gridCol w="1123497"/>
                <a:gridCol w="1140782"/>
                <a:gridCol w="1140782"/>
                <a:gridCol w="1140782"/>
              </a:tblGrid>
              <a:tr h="845158">
                <a:tc>
                  <a:txBody>
                    <a:bodyPr/>
                    <a:lstStyle/>
                    <a:p>
                      <a:pPr algn="ctr" fontAlgn="ctr"/>
                      <a:r>
                        <a:rPr lang="fr-FR" sz="1400" b="0" i="0" u="none" strike="noStrike" dirty="0">
                          <a:solidFill>
                            <a:srgbClr val="404040"/>
                          </a:solidFill>
                          <a:effectLst/>
                          <a:latin typeface="Arial"/>
                        </a:rPr>
                        <a:t> </a:t>
                      </a:r>
                    </a:p>
                  </a:txBody>
                  <a:tcPr marL="12700" marR="12700" marT="12700" marB="0" anchor="ctr">
                    <a:lnL>
                      <a:noFill/>
                    </a:lnL>
                    <a:lnR>
                      <a:noFill/>
                    </a:lnR>
                    <a:lnT>
                      <a:noFill/>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400" b="0" i="0" u="none" strike="noStrike" dirty="0">
                          <a:solidFill>
                            <a:srgbClr val="FFFFFF"/>
                          </a:solidFill>
                          <a:effectLst/>
                          <a:latin typeface="Arial"/>
                        </a:rPr>
                        <a:t>Année</a:t>
                      </a:r>
                    </a:p>
                  </a:txBody>
                  <a:tcPr marL="12700" marR="12700" marT="12700" marB="0" anchor="ctr">
                    <a:lnL>
                      <a:noFill/>
                    </a:lnL>
                    <a:lnR>
                      <a:noFill/>
                    </a:lnR>
                    <a:lnT>
                      <a:noFill/>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400" b="0" i="0" u="none" strike="noStrike">
                          <a:solidFill>
                            <a:srgbClr val="FFFFFF"/>
                          </a:solidFill>
                          <a:effectLst/>
                          <a:latin typeface="Arial"/>
                        </a:rPr>
                        <a:t>Manifestations</a:t>
                      </a:r>
                    </a:p>
                  </a:txBody>
                  <a:tcPr marL="12700" marR="12700" marT="12700" marB="0" anchor="ctr">
                    <a:lnL>
                      <a:noFill/>
                    </a:lnL>
                    <a:lnR>
                      <a:noFill/>
                    </a:lnR>
                    <a:lnT>
                      <a:noFill/>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400" b="0" i="0" u="none" strike="noStrike">
                          <a:solidFill>
                            <a:srgbClr val="FFFFFF"/>
                          </a:solidFill>
                          <a:effectLst/>
                          <a:latin typeface="Arial"/>
                        </a:rPr>
                        <a:t>Journées-participants</a:t>
                      </a:r>
                    </a:p>
                  </a:txBody>
                  <a:tcPr marL="12700" marR="12700" marT="12700" marB="0" anchor="ctr">
                    <a:lnL>
                      <a:noFill/>
                    </a:lnL>
                    <a:lnR>
                      <a:noFill/>
                    </a:lnR>
                    <a:lnT>
                      <a:noFill/>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400" b="0" i="0" u="none" strike="noStrike">
                          <a:solidFill>
                            <a:srgbClr val="FFFFFF"/>
                          </a:solidFill>
                          <a:effectLst/>
                          <a:latin typeface="Arial"/>
                        </a:rPr>
                        <a:t>Jours</a:t>
                      </a:r>
                    </a:p>
                  </a:txBody>
                  <a:tcPr marL="12700" marR="12700" marT="12700" marB="0" anchor="ctr">
                    <a:lnL>
                      <a:noFill/>
                    </a:lnL>
                    <a:lnR>
                      <a:noFill/>
                    </a:lnR>
                    <a:lnT>
                      <a:noFill/>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400" b="0" i="0" u="none" strike="noStrike">
                          <a:solidFill>
                            <a:srgbClr val="FFFFFF"/>
                          </a:solidFill>
                          <a:effectLst/>
                          <a:latin typeface="Arial"/>
                        </a:rPr>
                        <a:t>Durée Moyenne</a:t>
                      </a:r>
                    </a:p>
                  </a:txBody>
                  <a:tcPr marL="12700" marR="12700" marT="12700" marB="0" anchor="ctr">
                    <a:lnL>
                      <a:noFill/>
                    </a:lnL>
                    <a:lnR>
                      <a:noFill/>
                    </a:lnR>
                    <a:lnT>
                      <a:noFill/>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400" b="0" i="0" u="none" strike="noStrike">
                          <a:solidFill>
                            <a:srgbClr val="FFFFFF"/>
                          </a:solidFill>
                          <a:effectLst/>
                          <a:latin typeface="Arial"/>
                        </a:rPr>
                        <a:t>Participants par jour de manifestation</a:t>
                      </a:r>
                    </a:p>
                  </a:txBody>
                  <a:tcPr marL="12700" marR="12700" marT="12700" marB="0" anchor="ctr">
                    <a:lnL>
                      <a:noFill/>
                    </a:lnL>
                    <a:lnR>
                      <a:noFill/>
                    </a:lnR>
                    <a:lnT>
                      <a:noFill/>
                    </a:lnT>
                    <a:lnB w="6350" cap="flat" cmpd="sng" algn="ctr">
                      <a:solidFill>
                        <a:srgbClr val="46AAC5"/>
                      </a:solidFill>
                      <a:prstDash val="solid"/>
                      <a:round/>
                      <a:headEnd type="none" w="med" len="med"/>
                      <a:tailEnd type="none" w="med" len="med"/>
                    </a:lnB>
                    <a:solidFill>
                      <a:srgbClr val="00A6C8"/>
                    </a:solidFill>
                  </a:tcPr>
                </a:tc>
              </a:tr>
              <a:tr h="246504">
                <a:tc rowSpan="2">
                  <a:txBody>
                    <a:bodyPr/>
                    <a:lstStyle/>
                    <a:p>
                      <a:pPr algn="ctr" fontAlgn="ctr"/>
                      <a:r>
                        <a:rPr lang="fr-FR" sz="1400" b="0" i="0" u="none" strike="noStrike">
                          <a:solidFill>
                            <a:srgbClr val="404040"/>
                          </a:solidFill>
                          <a:effectLst/>
                          <a:latin typeface="Arial"/>
                        </a:rPr>
                        <a:t>Foires &amp; Salons</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7DEE8"/>
                    </a:solidFill>
                  </a:tcPr>
                </a:tc>
                <a:tc>
                  <a:txBody>
                    <a:bodyPr/>
                    <a:lstStyle/>
                    <a:p>
                      <a:pPr algn="ctr" fontAlgn="ctr"/>
                      <a:r>
                        <a:rPr lang="fr-FR" sz="1400" b="0" i="0" u="none" strike="noStrike">
                          <a:solidFill>
                            <a:srgbClr val="404040"/>
                          </a:solidFill>
                          <a:effectLst/>
                          <a:latin typeface="Arial"/>
                        </a:rPr>
                        <a:t>2010</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400" b="0" i="0" u="none" strike="noStrike" dirty="0">
                          <a:solidFill>
                            <a:srgbClr val="404040"/>
                          </a:solidFill>
                          <a:effectLst/>
                          <a:latin typeface="Arial"/>
                        </a:rPr>
                        <a:t>155</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400" b="0" i="0" u="none" strike="noStrike">
                          <a:solidFill>
                            <a:srgbClr val="404040"/>
                          </a:solidFill>
                          <a:effectLst/>
                          <a:latin typeface="Arial"/>
                        </a:rPr>
                        <a:t>1 428 322</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400" b="0" i="0" u="none" strike="noStrike">
                          <a:solidFill>
                            <a:srgbClr val="404040"/>
                          </a:solidFill>
                          <a:effectLst/>
                          <a:latin typeface="Arial"/>
                        </a:rPr>
                        <a:t>524</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400" b="0" i="0" u="none" strike="noStrike">
                          <a:solidFill>
                            <a:srgbClr val="404040"/>
                          </a:solidFill>
                          <a:effectLst/>
                          <a:latin typeface="Arial"/>
                        </a:rPr>
                        <a:t>3,4</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400" b="0" i="0" u="none" strike="noStrike">
                          <a:solidFill>
                            <a:srgbClr val="404040"/>
                          </a:solidFill>
                          <a:effectLst/>
                          <a:latin typeface="Arial"/>
                        </a:rPr>
                        <a:t>2 726</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r>
              <a:tr h="246504">
                <a:tc vMerge="1">
                  <a:txBody>
                    <a:bodyPr/>
                    <a:lstStyle/>
                    <a:p>
                      <a:endParaRPr lang="fr-FR"/>
                    </a:p>
                  </a:txBody>
                  <a:tcPr/>
                </a:tc>
                <a:tc>
                  <a:txBody>
                    <a:bodyPr/>
                    <a:lstStyle/>
                    <a:p>
                      <a:pPr algn="ctr" fontAlgn="ctr"/>
                      <a:r>
                        <a:rPr lang="fr-FR" sz="1400" b="1" i="0" u="none" strike="noStrike">
                          <a:solidFill>
                            <a:srgbClr val="404040"/>
                          </a:solidFill>
                          <a:effectLst/>
                          <a:latin typeface="Arial"/>
                        </a:rPr>
                        <a:t>2011</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400" b="0" i="0" u="none" strike="noStrike">
                          <a:solidFill>
                            <a:srgbClr val="404040"/>
                          </a:solidFill>
                          <a:effectLst/>
                          <a:latin typeface="Arial"/>
                        </a:rPr>
                        <a:t>153</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400" b="0" i="0" u="none" strike="noStrike">
                          <a:solidFill>
                            <a:srgbClr val="404040"/>
                          </a:solidFill>
                          <a:effectLst/>
                          <a:latin typeface="Arial"/>
                        </a:rPr>
                        <a:t>1 609 155</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400" b="0" i="0" u="none" strike="noStrike">
                          <a:solidFill>
                            <a:srgbClr val="404040"/>
                          </a:solidFill>
                          <a:effectLst/>
                          <a:latin typeface="Arial"/>
                        </a:rPr>
                        <a:t>453</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400" b="1" i="0" u="none" strike="noStrike">
                          <a:solidFill>
                            <a:srgbClr val="404040"/>
                          </a:solidFill>
                          <a:effectLst/>
                          <a:latin typeface="Arial"/>
                        </a:rPr>
                        <a:t>3,0</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400" b="0" i="0" u="none" strike="noStrike">
                          <a:solidFill>
                            <a:srgbClr val="404040"/>
                          </a:solidFill>
                          <a:effectLst/>
                          <a:latin typeface="Arial"/>
                        </a:rPr>
                        <a:t>3 552</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r>
              <a:tr h="246504">
                <a:tc gridSpan="2">
                  <a:txBody>
                    <a:bodyPr/>
                    <a:lstStyle/>
                    <a:p>
                      <a:pPr algn="r" fontAlgn="ctr"/>
                      <a:r>
                        <a:rPr lang="fr-FR" sz="1400" b="0" i="1" u="none" strike="noStrike">
                          <a:solidFill>
                            <a:srgbClr val="FFFFFF"/>
                          </a:solidFill>
                          <a:effectLst/>
                          <a:latin typeface="Arial"/>
                        </a:rPr>
                        <a:t>Variation en % 2011/2010</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r>
                        <a:rPr lang="fr-FR" sz="1400" b="1" i="0" u="none" strike="noStrike">
                          <a:solidFill>
                            <a:srgbClr val="FFFFFF"/>
                          </a:solidFill>
                          <a:effectLst/>
                          <a:latin typeface="Arial"/>
                        </a:rPr>
                        <a:t>-1,3%</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400" b="1" i="0" u="none" strike="noStrike">
                          <a:solidFill>
                            <a:srgbClr val="FFFFFF"/>
                          </a:solidFill>
                          <a:effectLst/>
                          <a:latin typeface="Arial"/>
                        </a:rPr>
                        <a:t>12,7%</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400" b="1" i="0" u="none" strike="noStrike">
                          <a:solidFill>
                            <a:srgbClr val="FFFFFF"/>
                          </a:solidFill>
                          <a:effectLst/>
                          <a:latin typeface="Arial"/>
                        </a:rPr>
                        <a:t>-13,5%</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400" b="1" i="0" u="none" strike="noStrike">
                          <a:solidFill>
                            <a:srgbClr val="FFFFFF"/>
                          </a:solidFill>
                          <a:effectLst/>
                          <a:latin typeface="Arial"/>
                        </a:rPr>
                        <a:t>-12,4%</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400" b="1" i="0" u="none" strike="noStrike">
                          <a:solidFill>
                            <a:srgbClr val="FFFFFF"/>
                          </a:solidFill>
                          <a:effectLst/>
                          <a:latin typeface="Arial"/>
                        </a:rPr>
                        <a:t>30,3%</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r>
              <a:tr h="246504">
                <a:tc rowSpan="2">
                  <a:txBody>
                    <a:bodyPr/>
                    <a:lstStyle/>
                    <a:p>
                      <a:pPr algn="ctr" fontAlgn="ctr"/>
                      <a:r>
                        <a:rPr lang="fr-FR" sz="1400" b="0" i="0" u="none" strike="noStrike">
                          <a:solidFill>
                            <a:srgbClr val="404040"/>
                          </a:solidFill>
                          <a:effectLst/>
                          <a:latin typeface="Arial"/>
                        </a:rPr>
                        <a:t>Réunions &amp; Congrès</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400" b="0" i="0" u="none" strike="noStrike">
                          <a:solidFill>
                            <a:srgbClr val="404040"/>
                          </a:solidFill>
                          <a:effectLst/>
                          <a:latin typeface="Arial"/>
                        </a:rPr>
                        <a:t>2010</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400" b="0" i="0" u="none" strike="noStrike">
                          <a:solidFill>
                            <a:srgbClr val="404040"/>
                          </a:solidFill>
                          <a:effectLst/>
                          <a:latin typeface="Arial"/>
                        </a:rPr>
                        <a:t>17 231</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400" b="0" i="0" u="none" strike="noStrike">
                          <a:solidFill>
                            <a:srgbClr val="404040"/>
                          </a:solidFill>
                          <a:effectLst/>
                          <a:latin typeface="Arial"/>
                        </a:rPr>
                        <a:t>990 256</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400" b="0" i="0" u="none" strike="noStrike">
                          <a:solidFill>
                            <a:srgbClr val="404040"/>
                          </a:solidFill>
                          <a:effectLst/>
                          <a:latin typeface="Arial"/>
                        </a:rPr>
                        <a:t>23 291</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400" b="0" i="0" u="none" strike="noStrike" dirty="0">
                          <a:solidFill>
                            <a:srgbClr val="404040"/>
                          </a:solidFill>
                          <a:effectLst/>
                          <a:latin typeface="Arial"/>
                        </a:rPr>
                        <a:t>1,4</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400" b="0" i="0" u="none" strike="noStrike">
                          <a:solidFill>
                            <a:srgbClr val="404040"/>
                          </a:solidFill>
                          <a:effectLst/>
                          <a:latin typeface="Arial"/>
                        </a:rPr>
                        <a:t>43</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r>
              <a:tr h="246504">
                <a:tc vMerge="1">
                  <a:txBody>
                    <a:bodyPr/>
                    <a:lstStyle/>
                    <a:p>
                      <a:endParaRPr lang="fr-FR"/>
                    </a:p>
                  </a:txBody>
                  <a:tcPr/>
                </a:tc>
                <a:tc>
                  <a:txBody>
                    <a:bodyPr/>
                    <a:lstStyle/>
                    <a:p>
                      <a:pPr algn="ctr" fontAlgn="ctr"/>
                      <a:r>
                        <a:rPr lang="fr-FR" sz="1400" b="1" i="0" u="none" strike="noStrike">
                          <a:solidFill>
                            <a:srgbClr val="404040"/>
                          </a:solidFill>
                          <a:effectLst/>
                          <a:latin typeface="Arial"/>
                        </a:rPr>
                        <a:t>2011</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400" b="0" i="0" u="none" strike="noStrike">
                          <a:solidFill>
                            <a:srgbClr val="404040"/>
                          </a:solidFill>
                          <a:effectLst/>
                          <a:latin typeface="Arial"/>
                        </a:rPr>
                        <a:t>18 197</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400" b="0" i="0" u="none" strike="noStrike">
                          <a:solidFill>
                            <a:srgbClr val="404040"/>
                          </a:solidFill>
                          <a:effectLst/>
                          <a:latin typeface="Arial"/>
                        </a:rPr>
                        <a:t>1 178 069</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400" b="0" i="0" u="none" strike="noStrike">
                          <a:solidFill>
                            <a:srgbClr val="404040"/>
                          </a:solidFill>
                          <a:effectLst/>
                          <a:latin typeface="Arial"/>
                        </a:rPr>
                        <a:t>24 784</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400" b="1" i="0" u="none" strike="noStrike">
                          <a:solidFill>
                            <a:srgbClr val="404040"/>
                          </a:solidFill>
                          <a:effectLst/>
                          <a:latin typeface="Arial"/>
                        </a:rPr>
                        <a:t>1,4</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400" b="0" i="0" u="none" strike="noStrike">
                          <a:solidFill>
                            <a:srgbClr val="404040"/>
                          </a:solidFill>
                          <a:effectLst/>
                          <a:latin typeface="Arial"/>
                        </a:rPr>
                        <a:t>48</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r>
              <a:tr h="246504">
                <a:tc gridSpan="2">
                  <a:txBody>
                    <a:bodyPr/>
                    <a:lstStyle/>
                    <a:p>
                      <a:pPr algn="r" fontAlgn="ctr"/>
                      <a:r>
                        <a:rPr lang="fr-FR" sz="1400" b="0" i="0" u="none" strike="noStrike">
                          <a:solidFill>
                            <a:srgbClr val="FFFFFF"/>
                          </a:solidFill>
                          <a:effectLst/>
                          <a:latin typeface="Arial"/>
                        </a:rPr>
                        <a:t>Variation en % 2011/2010</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r>
                        <a:rPr lang="fr-FR" sz="1400" b="1" i="0" u="none" strike="noStrike">
                          <a:solidFill>
                            <a:srgbClr val="FFFFFF"/>
                          </a:solidFill>
                          <a:effectLst/>
                          <a:latin typeface="Arial"/>
                        </a:rPr>
                        <a:t>5,6%</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400" b="1" i="0" u="none" strike="noStrike">
                          <a:solidFill>
                            <a:srgbClr val="FFFFFF"/>
                          </a:solidFill>
                          <a:effectLst/>
                          <a:latin typeface="Arial"/>
                        </a:rPr>
                        <a:t>19,0%</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400" b="1" i="0" u="none" strike="noStrike">
                          <a:solidFill>
                            <a:srgbClr val="FFFFFF"/>
                          </a:solidFill>
                          <a:effectLst/>
                          <a:latin typeface="Arial"/>
                        </a:rPr>
                        <a:t>6,4%</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400" b="1" i="0" u="none" strike="noStrike" dirty="0">
                          <a:solidFill>
                            <a:srgbClr val="FFFFFF"/>
                          </a:solidFill>
                          <a:effectLst/>
                          <a:latin typeface="Arial"/>
                        </a:rPr>
                        <a:t>0,8%</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400" b="1" i="0" u="none" strike="noStrike">
                          <a:solidFill>
                            <a:srgbClr val="FFFFFF"/>
                          </a:solidFill>
                          <a:effectLst/>
                          <a:latin typeface="Arial"/>
                        </a:rPr>
                        <a:t>11,8%</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r>
              <a:tr h="246504">
                <a:tc rowSpan="2">
                  <a:txBody>
                    <a:bodyPr/>
                    <a:lstStyle/>
                    <a:p>
                      <a:pPr algn="ctr" fontAlgn="ctr"/>
                      <a:r>
                        <a:rPr lang="fr-FR" sz="1400" b="0" i="0" u="none" strike="noStrike">
                          <a:solidFill>
                            <a:srgbClr val="404040"/>
                          </a:solidFill>
                          <a:effectLst/>
                          <a:latin typeface="Arial"/>
                        </a:rPr>
                        <a:t>TOTAL</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400" b="0" i="0" u="none" strike="noStrike">
                          <a:solidFill>
                            <a:srgbClr val="404040"/>
                          </a:solidFill>
                          <a:effectLst/>
                          <a:latin typeface="Arial"/>
                        </a:rPr>
                        <a:t>2010</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400" b="0" i="0" u="none" strike="noStrike">
                          <a:solidFill>
                            <a:srgbClr val="404040"/>
                          </a:solidFill>
                          <a:effectLst/>
                          <a:latin typeface="Arial"/>
                        </a:rPr>
                        <a:t>17 386</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400" b="0" i="0" u="none" strike="noStrike">
                          <a:solidFill>
                            <a:srgbClr val="404040"/>
                          </a:solidFill>
                          <a:effectLst/>
                          <a:latin typeface="Arial"/>
                        </a:rPr>
                        <a:t>2 418 578</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400" b="0" i="0" u="none" strike="noStrike">
                          <a:solidFill>
                            <a:srgbClr val="404040"/>
                          </a:solidFill>
                          <a:effectLst/>
                          <a:latin typeface="Arial"/>
                        </a:rPr>
                        <a:t>23 815</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400" b="0" i="0" u="none" strike="noStrike">
                          <a:solidFill>
                            <a:srgbClr val="404040"/>
                          </a:solidFill>
                          <a:effectLst/>
                          <a:latin typeface="Arial"/>
                        </a:rPr>
                        <a:t>1,4</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400" b="0" i="0" u="none" strike="noStrike" dirty="0">
                          <a:solidFill>
                            <a:srgbClr val="404040"/>
                          </a:solidFill>
                          <a:effectLst/>
                          <a:latin typeface="Arial"/>
                        </a:rPr>
                        <a:t>102</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r>
              <a:tr h="246504">
                <a:tc vMerge="1">
                  <a:txBody>
                    <a:bodyPr/>
                    <a:lstStyle/>
                    <a:p>
                      <a:endParaRPr lang="fr-FR"/>
                    </a:p>
                  </a:txBody>
                  <a:tcPr/>
                </a:tc>
                <a:tc>
                  <a:txBody>
                    <a:bodyPr/>
                    <a:lstStyle/>
                    <a:p>
                      <a:pPr algn="ctr" fontAlgn="ctr"/>
                      <a:r>
                        <a:rPr lang="fr-FR" sz="1400" b="1" i="0" u="none" strike="noStrike">
                          <a:solidFill>
                            <a:srgbClr val="404040"/>
                          </a:solidFill>
                          <a:effectLst/>
                          <a:latin typeface="Arial"/>
                        </a:rPr>
                        <a:t>2011</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400" b="0" i="0" u="none" strike="noStrike">
                          <a:solidFill>
                            <a:srgbClr val="404040"/>
                          </a:solidFill>
                          <a:effectLst/>
                          <a:latin typeface="Arial"/>
                        </a:rPr>
                        <a:t>18 350</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400" b="0" i="0" u="none" strike="noStrike">
                          <a:solidFill>
                            <a:srgbClr val="404040"/>
                          </a:solidFill>
                          <a:effectLst/>
                          <a:latin typeface="Arial"/>
                        </a:rPr>
                        <a:t>2 787 224</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400" b="0" i="0" u="none" strike="noStrike">
                          <a:solidFill>
                            <a:srgbClr val="404040"/>
                          </a:solidFill>
                          <a:effectLst/>
                          <a:latin typeface="Arial"/>
                        </a:rPr>
                        <a:t>25 237</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400" b="1" i="0" u="none" strike="noStrike">
                          <a:solidFill>
                            <a:srgbClr val="404040"/>
                          </a:solidFill>
                          <a:effectLst/>
                          <a:latin typeface="Arial"/>
                        </a:rPr>
                        <a:t>1,4</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400" b="0" i="0" u="none" strike="noStrike" dirty="0">
                          <a:solidFill>
                            <a:srgbClr val="404040"/>
                          </a:solidFill>
                          <a:effectLst/>
                          <a:latin typeface="Arial"/>
                        </a:rPr>
                        <a:t>110</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r>
              <a:tr h="246504">
                <a:tc gridSpan="2">
                  <a:txBody>
                    <a:bodyPr/>
                    <a:lstStyle/>
                    <a:p>
                      <a:pPr algn="r" fontAlgn="ctr"/>
                      <a:r>
                        <a:rPr lang="fr-FR" sz="1400" b="0" i="1" u="none" strike="noStrike">
                          <a:solidFill>
                            <a:srgbClr val="FFFFFF"/>
                          </a:solidFill>
                          <a:effectLst/>
                          <a:latin typeface="Arial"/>
                        </a:rPr>
                        <a:t>Variation en % 2011/2010</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r>
                        <a:rPr lang="fr-FR" sz="1400" b="1" i="0" u="none" strike="noStrike">
                          <a:solidFill>
                            <a:srgbClr val="FFFFFF"/>
                          </a:solidFill>
                          <a:effectLst/>
                          <a:latin typeface="Arial"/>
                        </a:rPr>
                        <a:t>5,5%</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400" b="1" i="0" u="none" strike="noStrike">
                          <a:solidFill>
                            <a:srgbClr val="FFFFFF"/>
                          </a:solidFill>
                          <a:effectLst/>
                          <a:latin typeface="Arial"/>
                        </a:rPr>
                        <a:t>15,2%</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400" b="1" i="0" u="none" strike="noStrike">
                          <a:solidFill>
                            <a:srgbClr val="FFFFFF"/>
                          </a:solidFill>
                          <a:effectLst/>
                          <a:latin typeface="Arial"/>
                        </a:rPr>
                        <a:t>6,0%</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400" b="1" i="0" u="none" strike="noStrike">
                          <a:solidFill>
                            <a:srgbClr val="FFFFFF"/>
                          </a:solidFill>
                          <a:effectLst/>
                          <a:latin typeface="Arial"/>
                        </a:rPr>
                        <a:t>0,4%</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400" b="1" i="0" u="none" strike="noStrike" dirty="0">
                          <a:solidFill>
                            <a:srgbClr val="FFFFFF"/>
                          </a:solidFill>
                          <a:effectLst/>
                          <a:latin typeface="Arial"/>
                        </a:rPr>
                        <a:t>8,7%</a:t>
                      </a:r>
                    </a:p>
                  </a:txBody>
                  <a:tcPr marL="12700" marR="12700" marT="1270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r>
            </a:tbl>
          </a:graphicData>
        </a:graphic>
      </p:graphicFrame>
    </p:spTree>
    <p:extLst>
      <p:ext uri="{BB962C8B-B14F-4D97-AF65-F5344CB8AC3E}">
        <p14:creationId xmlns="" xmlns:p14="http://schemas.microsoft.com/office/powerpoint/2010/main" val="20192360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1682496" y="-1"/>
            <a:ext cx="7068312" cy="982768"/>
          </a:xfrm>
          <a:prstGeom prst="rect">
            <a:avLst/>
          </a:prstGeom>
          <a:noFill/>
          <a:ln w="9525">
            <a:noFill/>
            <a:miter lim="800000"/>
            <a:headEnd/>
            <a:tailEnd/>
          </a:ln>
          <a:effectLst/>
        </p:spPr>
        <p:txBody>
          <a:bodyPr vert="horz" wrap="square" lIns="0" tIns="46800" rIns="0" bIns="45720" numCol="1" anchor="ctr" anchorCtr="0" compatLnSpc="1">
            <a:prstTxWarp prst="textNoShape">
              <a:avLst/>
            </a:prstTxWarp>
          </a:bodyPr>
          <a:lstStyle/>
          <a:p>
            <a:pPr lvl="0" defTabSz="0" fontAlgn="auto">
              <a:spcAft>
                <a:spcPts val="0"/>
              </a:spcAft>
              <a:tabLst>
                <a:tab pos="0" algn="l"/>
              </a:tabLst>
              <a:defRPr/>
            </a:pPr>
            <a:r>
              <a:rPr lang="fr-FR" sz="2600" b="1" dirty="0" smtClean="0">
                <a:solidFill>
                  <a:schemeClr val="bg1"/>
                </a:solidFill>
                <a:latin typeface="Arial" pitchFamily="34" charset="0"/>
                <a:ea typeface="+mj-ea"/>
                <a:cs typeface="Arial" pitchFamily="34" charset="0"/>
              </a:rPr>
              <a:t>Journées-participants rapportées aux m² disponibles</a:t>
            </a:r>
          </a:p>
        </p:txBody>
      </p:sp>
      <p:graphicFrame>
        <p:nvGraphicFramePr>
          <p:cNvPr id="8" name="Tableau 7"/>
          <p:cNvGraphicFramePr>
            <a:graphicFrameLocks noGrp="1"/>
          </p:cNvGraphicFramePr>
          <p:nvPr>
            <p:extLst>
              <p:ext uri="{D42A27DB-BD31-4B8C-83A1-F6EECF244321}">
                <p14:modId xmlns="" xmlns:p14="http://schemas.microsoft.com/office/powerpoint/2010/main" val="3466633679"/>
              </p:ext>
            </p:extLst>
          </p:nvPr>
        </p:nvGraphicFramePr>
        <p:xfrm>
          <a:off x="115316" y="1270231"/>
          <a:ext cx="8918956" cy="3735950"/>
        </p:xfrm>
        <a:graphic>
          <a:graphicData uri="http://schemas.openxmlformats.org/drawingml/2006/table">
            <a:tbl>
              <a:tblPr firstRow="1" bandRow="1"/>
              <a:tblGrid>
                <a:gridCol w="2271268"/>
                <a:gridCol w="1030084"/>
                <a:gridCol w="1749692"/>
                <a:gridCol w="1417320"/>
                <a:gridCol w="1152144"/>
                <a:gridCol w="1298448"/>
              </a:tblGrid>
              <a:tr h="432117">
                <a:tc>
                  <a:txBody>
                    <a:bodyPr/>
                    <a:lstStyle/>
                    <a:p>
                      <a:pPr algn="ctr" fontAlgn="ctr"/>
                      <a:r>
                        <a:rPr lang="fr-FR" sz="1200" b="0" i="0" u="none" strike="noStrike">
                          <a:solidFill>
                            <a:srgbClr val="FFFFFF"/>
                          </a:solidFill>
                          <a:effectLst/>
                          <a:latin typeface="Arial"/>
                        </a:rPr>
                        <a:t>Espace / Catégorie</a:t>
                      </a:r>
                    </a:p>
                  </a:txBody>
                  <a:tcPr marL="12700" marR="12700" marT="12700"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lnB>
                    <a:lnTlToBr w="12700" cmpd="sng">
                      <a:noFill/>
                      <a:prstDash val="solid"/>
                    </a:lnTlToBr>
                    <a:lnBlToTr w="12700" cmpd="sng">
                      <a:noFill/>
                      <a:prstDash val="solid"/>
                    </a:lnBlToTr>
                    <a:solidFill>
                      <a:srgbClr val="00A6C8"/>
                    </a:solidFill>
                  </a:tcPr>
                </a:tc>
                <a:tc>
                  <a:txBody>
                    <a:bodyPr/>
                    <a:lstStyle/>
                    <a:p>
                      <a:pPr algn="ctr" fontAlgn="ctr"/>
                      <a:r>
                        <a:rPr lang="fr-FR" sz="1200" b="0" i="0" u="none" strike="noStrike">
                          <a:solidFill>
                            <a:srgbClr val="FFFFFF"/>
                          </a:solidFill>
                          <a:effectLst/>
                          <a:latin typeface="Arial"/>
                        </a:rPr>
                        <a:t>Journées-Participants</a:t>
                      </a:r>
                    </a:p>
                  </a:txBody>
                  <a:tcPr marL="12700" marR="12700" marT="12700"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algn="ctr" fontAlgn="ctr"/>
                      <a:r>
                        <a:rPr lang="fr-FR" sz="1200" b="0" i="0" u="none" strike="noStrike">
                          <a:solidFill>
                            <a:srgbClr val="FFFFFF"/>
                          </a:solidFill>
                          <a:effectLst/>
                          <a:latin typeface="Arial"/>
                        </a:rPr>
                        <a:t>Part de l’activité Réunions &amp; Congrès</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algn="ctr" fontAlgn="ctr"/>
                      <a:r>
                        <a:rPr lang="fr-FR" sz="1200" b="0" i="0" u="none" strike="noStrike">
                          <a:solidFill>
                            <a:srgbClr val="FFFFFF"/>
                          </a:solidFill>
                          <a:effectLst/>
                          <a:latin typeface="Arial"/>
                        </a:rPr>
                        <a:t>Part de l’activité Foires &amp; Salons </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algn="ctr" fontAlgn="ctr"/>
                      <a:r>
                        <a:rPr lang="fr-FR" sz="1200" b="0" i="0" u="none" strike="noStrike">
                          <a:solidFill>
                            <a:srgbClr val="FFFFFF"/>
                          </a:solidFill>
                          <a:effectLst/>
                          <a:latin typeface="Arial"/>
                        </a:rPr>
                        <a:t>Surface totale disponible </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c>
                  <a:txBody>
                    <a:bodyPr/>
                    <a:lstStyle/>
                    <a:p>
                      <a:pPr algn="ctr" fontAlgn="ctr"/>
                      <a:r>
                        <a:rPr lang="fr-FR" sz="1200" b="0" i="0" u="none" strike="noStrike">
                          <a:solidFill>
                            <a:srgbClr val="FFFFFF"/>
                          </a:solidFill>
                          <a:effectLst/>
                          <a:latin typeface="Arial"/>
                        </a:rPr>
                        <a:t>Ratio Journées- Participants/m²</a:t>
                      </a:r>
                    </a:p>
                  </a:txBody>
                  <a:tcPr marL="12700" marR="12700" marT="12700" marB="0" anchor="ctr">
                    <a:lnL>
                      <a:noFill/>
                    </a:lnL>
                    <a:lnR w="9525" cap="flat" cmpd="sng" algn="ctr">
                      <a:solidFill>
                        <a:srgbClr val="4BACC6">
                          <a:shade val="95000"/>
                          <a:satMod val="105000"/>
                        </a:srgbClr>
                      </a:solidFill>
                      <a:prstDash val="solid"/>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00A6C8"/>
                    </a:solidFill>
                  </a:tcPr>
                </a:tc>
              </a:tr>
              <a:tr h="214967">
                <a:tc>
                  <a:txBody>
                    <a:bodyPr/>
                    <a:lstStyle/>
                    <a:p>
                      <a:pPr algn="ctr" fontAlgn="ctr"/>
                      <a:r>
                        <a:rPr lang="fr-FR" sz="1200" b="0" i="0" u="none" strike="noStrike">
                          <a:solidFill>
                            <a:srgbClr val="404040"/>
                          </a:solidFill>
                          <a:effectLst/>
                          <a:latin typeface="Arial"/>
                        </a:rPr>
                        <a:t>Eurexpo</a:t>
                      </a:r>
                    </a:p>
                  </a:txBody>
                  <a:tcPr marL="12700" marR="12700" marT="12700"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p>
                      <a:pPr algn="ctr" fontAlgn="ctr"/>
                      <a:r>
                        <a:rPr lang="fr-FR" sz="1200" b="0" i="0" u="none" strike="noStrike">
                          <a:solidFill>
                            <a:srgbClr val="404040"/>
                          </a:solidFill>
                          <a:effectLst/>
                          <a:latin typeface="Arial"/>
                        </a:rPr>
                        <a:t>1 165 032</a:t>
                      </a:r>
                    </a:p>
                  </a:txBody>
                  <a:tcPr marL="12700" marR="12700" marT="12700"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200" b="0" i="0" u="none" strike="noStrike">
                          <a:solidFill>
                            <a:srgbClr val="404040"/>
                          </a:solidFill>
                          <a:effectLst/>
                          <a:latin typeface="Arial"/>
                        </a:rPr>
                        <a:t>0,6%</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p>
                      <a:pPr algn="ctr" fontAlgn="ctr"/>
                      <a:r>
                        <a:rPr lang="fr-FR" sz="1200" b="0" i="0" u="none" strike="noStrike">
                          <a:solidFill>
                            <a:srgbClr val="404040"/>
                          </a:solidFill>
                          <a:effectLst/>
                          <a:latin typeface="Arial"/>
                        </a:rPr>
                        <a:t>99,4%</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200" b="0" i="0" u="none" strike="noStrike">
                          <a:solidFill>
                            <a:srgbClr val="000000"/>
                          </a:solidFill>
                          <a:effectLst/>
                          <a:latin typeface="Arial"/>
                        </a:rPr>
                        <a:t>120 000</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p>
                      <a:pPr algn="ctr" fontAlgn="ctr"/>
                      <a:r>
                        <a:rPr lang="fr-FR" sz="1200" b="0" i="0" u="none" strike="noStrike">
                          <a:solidFill>
                            <a:srgbClr val="404040"/>
                          </a:solidFill>
                          <a:effectLst/>
                          <a:latin typeface="Arial"/>
                        </a:rPr>
                        <a:t>9,7</a:t>
                      </a:r>
                    </a:p>
                  </a:txBody>
                  <a:tcPr marL="12700" marR="12700" marT="12700" marB="0" anchor="ctr">
                    <a:lnL>
                      <a:noFill/>
                    </a:lnL>
                    <a:lnR w="9525" cap="flat" cmpd="sng" algn="ctr">
                      <a:solidFill>
                        <a:srgbClr val="4BACC6">
                          <a:shade val="95000"/>
                          <a:satMod val="105000"/>
                        </a:srgbClr>
                      </a:solid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4967">
                <a:tc>
                  <a:txBody>
                    <a:bodyPr/>
                    <a:lstStyle/>
                    <a:p>
                      <a:pPr algn="ctr" fontAlgn="ctr"/>
                      <a:r>
                        <a:rPr lang="fr-FR" sz="1200" b="0" i="0" u="none" strike="noStrike">
                          <a:solidFill>
                            <a:srgbClr val="404040"/>
                          </a:solidFill>
                          <a:effectLst/>
                          <a:latin typeface="Arial"/>
                        </a:rPr>
                        <a:t>Cité Internationale</a:t>
                      </a:r>
                    </a:p>
                  </a:txBody>
                  <a:tcPr marL="12700" marR="12700" marT="12700"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p>
                      <a:pPr algn="ctr" fontAlgn="ctr"/>
                      <a:r>
                        <a:rPr lang="fr-FR" sz="1200" b="0" i="0" u="none" strike="noStrike">
                          <a:solidFill>
                            <a:srgbClr val="404040"/>
                          </a:solidFill>
                          <a:effectLst/>
                          <a:latin typeface="Arial"/>
                        </a:rPr>
                        <a:t>384 218</a:t>
                      </a:r>
                    </a:p>
                  </a:txBody>
                  <a:tcPr marL="12700" marR="12700" marT="12700"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200" b="0" i="0" u="none" strike="noStrike">
                          <a:solidFill>
                            <a:srgbClr val="404040"/>
                          </a:solidFill>
                          <a:effectLst/>
                          <a:latin typeface="Arial"/>
                        </a:rPr>
                        <a:t>65,8%</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p>
                      <a:pPr algn="ctr" fontAlgn="ctr"/>
                      <a:r>
                        <a:rPr lang="fr-FR" sz="1200" b="0" i="0" u="none" strike="noStrike">
                          <a:solidFill>
                            <a:srgbClr val="404040"/>
                          </a:solidFill>
                          <a:effectLst/>
                          <a:latin typeface="Arial"/>
                        </a:rPr>
                        <a:t>34,2%</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200" b="0" i="0" u="none" strike="noStrike">
                          <a:solidFill>
                            <a:srgbClr val="000000"/>
                          </a:solidFill>
                          <a:effectLst/>
                          <a:latin typeface="Arial"/>
                        </a:rPr>
                        <a:t>25 000</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p>
                      <a:pPr algn="ctr" fontAlgn="ctr"/>
                      <a:r>
                        <a:rPr lang="fr-FR" sz="1200" b="0" i="0" u="none" strike="noStrike">
                          <a:solidFill>
                            <a:srgbClr val="404040"/>
                          </a:solidFill>
                          <a:effectLst/>
                          <a:latin typeface="Arial"/>
                        </a:rPr>
                        <a:t>15,4</a:t>
                      </a:r>
                    </a:p>
                  </a:txBody>
                  <a:tcPr marL="12700" marR="12700" marT="12700" marB="0" anchor="ctr">
                    <a:lnL>
                      <a:noFill/>
                    </a:lnL>
                    <a:lnR w="9525" cap="flat" cmpd="sng" algn="ctr">
                      <a:solidFill>
                        <a:srgbClr val="4BACC6">
                          <a:shade val="95000"/>
                          <a:satMod val="105000"/>
                        </a:srgbClr>
                      </a:solid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4967">
                <a:tc>
                  <a:txBody>
                    <a:bodyPr/>
                    <a:lstStyle/>
                    <a:p>
                      <a:pPr algn="ctr" fontAlgn="ctr"/>
                      <a:r>
                        <a:rPr lang="fr-FR" sz="1200" b="0" i="0" u="none" strike="noStrike">
                          <a:solidFill>
                            <a:srgbClr val="404040"/>
                          </a:solidFill>
                          <a:effectLst/>
                          <a:latin typeface="Arial"/>
                        </a:rPr>
                        <a:t>Espace Double Mixte </a:t>
                      </a:r>
                    </a:p>
                  </a:txBody>
                  <a:tcPr marL="12700" marR="12700" marT="12700"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p>
                      <a:pPr algn="ctr" fontAlgn="ctr"/>
                      <a:r>
                        <a:rPr lang="fr-FR" sz="1200" b="0" i="0" u="none" strike="noStrike">
                          <a:solidFill>
                            <a:srgbClr val="404040"/>
                          </a:solidFill>
                          <a:effectLst/>
                          <a:latin typeface="Arial"/>
                        </a:rPr>
                        <a:t>114 522</a:t>
                      </a:r>
                    </a:p>
                  </a:txBody>
                  <a:tcPr marL="12700" marR="12700" marT="12700"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200" b="0" i="0" u="none" strike="noStrike">
                          <a:solidFill>
                            <a:srgbClr val="404040"/>
                          </a:solidFill>
                          <a:effectLst/>
                          <a:latin typeface="Arial"/>
                        </a:rPr>
                        <a:t>18,2%</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p>
                      <a:pPr algn="ctr" fontAlgn="ctr"/>
                      <a:r>
                        <a:rPr lang="fr-FR" sz="1200" b="0" i="0" u="none" strike="noStrike">
                          <a:solidFill>
                            <a:srgbClr val="404040"/>
                          </a:solidFill>
                          <a:effectLst/>
                          <a:latin typeface="Arial"/>
                        </a:rPr>
                        <a:t>81,8%</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200" b="0" i="0" u="none" strike="noStrike">
                          <a:solidFill>
                            <a:srgbClr val="000000"/>
                          </a:solidFill>
                          <a:effectLst/>
                          <a:latin typeface="Arial"/>
                        </a:rPr>
                        <a:t>10 000</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p>
                      <a:pPr algn="ctr" fontAlgn="ctr"/>
                      <a:r>
                        <a:rPr lang="fr-FR" sz="1200" b="0" i="0" u="none" strike="noStrike">
                          <a:solidFill>
                            <a:srgbClr val="404040"/>
                          </a:solidFill>
                          <a:effectLst/>
                          <a:latin typeface="Arial"/>
                        </a:rPr>
                        <a:t>11,5</a:t>
                      </a:r>
                    </a:p>
                  </a:txBody>
                  <a:tcPr marL="12700" marR="12700" marT="12700" marB="0" anchor="ctr">
                    <a:lnL>
                      <a:noFill/>
                    </a:lnL>
                    <a:lnR w="9525" cap="flat" cmpd="sng" algn="ctr">
                      <a:solidFill>
                        <a:srgbClr val="4BACC6">
                          <a:shade val="95000"/>
                          <a:satMod val="105000"/>
                        </a:srgbClr>
                      </a:solid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4967">
                <a:tc>
                  <a:txBody>
                    <a:bodyPr/>
                    <a:lstStyle/>
                    <a:p>
                      <a:pPr algn="ctr" fontAlgn="ctr"/>
                      <a:r>
                        <a:rPr lang="fr-FR" sz="1200" b="0" i="0" u="none" strike="noStrike">
                          <a:solidFill>
                            <a:srgbClr val="404040"/>
                          </a:solidFill>
                          <a:effectLst/>
                          <a:latin typeface="Arial"/>
                        </a:rPr>
                        <a:t>Halle Tony Garnier</a:t>
                      </a:r>
                    </a:p>
                  </a:txBody>
                  <a:tcPr marL="12700" marR="12700" marT="12700"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p>
                      <a:pPr algn="ctr" fontAlgn="ctr"/>
                      <a:r>
                        <a:rPr lang="fr-FR" sz="1200" b="0" i="0" u="none" strike="noStrike">
                          <a:solidFill>
                            <a:srgbClr val="404040"/>
                          </a:solidFill>
                          <a:effectLst/>
                          <a:latin typeface="Arial"/>
                        </a:rPr>
                        <a:t>176 480</a:t>
                      </a:r>
                    </a:p>
                  </a:txBody>
                  <a:tcPr marL="12700" marR="12700" marT="12700"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200" b="0" i="0" u="none" strike="noStrike">
                          <a:solidFill>
                            <a:srgbClr val="404040"/>
                          </a:solidFill>
                          <a:effectLst/>
                          <a:latin typeface="Arial"/>
                        </a:rPr>
                        <a:t>1,9%</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p>
                      <a:pPr algn="ctr" fontAlgn="ctr"/>
                      <a:r>
                        <a:rPr lang="fr-FR" sz="1200" b="0" i="0" u="none" strike="noStrike">
                          <a:solidFill>
                            <a:srgbClr val="404040"/>
                          </a:solidFill>
                          <a:effectLst/>
                          <a:latin typeface="Arial"/>
                        </a:rPr>
                        <a:t>98,1%</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200" b="0" i="0" u="none" strike="noStrike">
                          <a:solidFill>
                            <a:srgbClr val="000000"/>
                          </a:solidFill>
                          <a:effectLst/>
                          <a:latin typeface="Arial"/>
                        </a:rPr>
                        <a:t>17 000</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p>
                      <a:pPr algn="ctr" fontAlgn="ctr"/>
                      <a:r>
                        <a:rPr lang="fr-FR" sz="1200" b="0" i="0" u="none" strike="noStrike">
                          <a:solidFill>
                            <a:srgbClr val="404040"/>
                          </a:solidFill>
                          <a:effectLst/>
                          <a:latin typeface="Arial"/>
                        </a:rPr>
                        <a:t>10,4</a:t>
                      </a:r>
                    </a:p>
                  </a:txBody>
                  <a:tcPr marL="12700" marR="12700" marT="12700" marB="0" anchor="ctr">
                    <a:lnL>
                      <a:noFill/>
                    </a:lnL>
                    <a:lnR w="9525" cap="flat" cmpd="sng" algn="ctr">
                      <a:solidFill>
                        <a:srgbClr val="4BACC6">
                          <a:shade val="95000"/>
                          <a:satMod val="105000"/>
                        </a:srgbClr>
                      </a:solid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4967">
                <a:tc>
                  <a:txBody>
                    <a:bodyPr/>
                    <a:lstStyle/>
                    <a:p>
                      <a:pPr algn="ctr" fontAlgn="ctr"/>
                      <a:r>
                        <a:rPr lang="fr-FR" sz="1200" b="0" i="0" u="none" strike="noStrike" dirty="0">
                          <a:solidFill>
                            <a:srgbClr val="404040"/>
                          </a:solidFill>
                          <a:effectLst/>
                          <a:latin typeface="Arial"/>
                        </a:rPr>
                        <a:t>Espace </a:t>
                      </a:r>
                      <a:r>
                        <a:rPr lang="fr-FR" sz="1200" b="0" i="0" u="none" strike="noStrike" dirty="0" smtClean="0">
                          <a:solidFill>
                            <a:srgbClr val="404040"/>
                          </a:solidFill>
                          <a:effectLst/>
                          <a:latin typeface="Arial"/>
                        </a:rPr>
                        <a:t>Tête d’Or</a:t>
                      </a:r>
                      <a:endParaRPr lang="fr-FR" sz="1200" b="0" i="0" u="none" strike="noStrike" dirty="0">
                        <a:solidFill>
                          <a:srgbClr val="404040"/>
                        </a:solidFill>
                        <a:effectLst/>
                        <a:latin typeface="Arial"/>
                      </a:endParaRPr>
                    </a:p>
                  </a:txBody>
                  <a:tcPr marL="12700" marR="12700" marT="12700"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p>
                      <a:pPr algn="ctr" fontAlgn="ctr"/>
                      <a:r>
                        <a:rPr lang="fr-FR" sz="1200" b="0" i="0" u="none" strike="noStrike">
                          <a:solidFill>
                            <a:srgbClr val="404040"/>
                          </a:solidFill>
                          <a:effectLst/>
                          <a:latin typeface="Arial"/>
                        </a:rPr>
                        <a:t>104 865</a:t>
                      </a:r>
                    </a:p>
                  </a:txBody>
                  <a:tcPr marL="12700" marR="12700" marT="12700"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200" b="0" i="0" u="none" strike="noStrike">
                          <a:solidFill>
                            <a:srgbClr val="404040"/>
                          </a:solidFill>
                          <a:effectLst/>
                          <a:latin typeface="Arial"/>
                        </a:rPr>
                        <a:t>49,6%</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p>
                      <a:pPr algn="ctr" fontAlgn="ctr"/>
                      <a:r>
                        <a:rPr lang="fr-FR" sz="1200" b="0" i="0" u="none" strike="noStrike">
                          <a:solidFill>
                            <a:srgbClr val="404040"/>
                          </a:solidFill>
                          <a:effectLst/>
                          <a:latin typeface="Arial"/>
                        </a:rPr>
                        <a:t>50,4%</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200" b="0" i="0" u="none" strike="noStrike">
                          <a:solidFill>
                            <a:srgbClr val="000000"/>
                          </a:solidFill>
                          <a:effectLst/>
                          <a:latin typeface="Arial"/>
                        </a:rPr>
                        <a:t>2 700</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p>
                      <a:pPr algn="ctr" fontAlgn="ctr"/>
                      <a:r>
                        <a:rPr lang="fr-FR" sz="1200" b="0" i="0" u="none" strike="noStrike">
                          <a:solidFill>
                            <a:srgbClr val="404040"/>
                          </a:solidFill>
                          <a:effectLst/>
                          <a:latin typeface="Arial"/>
                        </a:rPr>
                        <a:t>38,8</a:t>
                      </a:r>
                    </a:p>
                  </a:txBody>
                  <a:tcPr marL="12700" marR="12700" marT="12700" marB="0" anchor="ctr">
                    <a:lnL>
                      <a:noFill/>
                    </a:lnL>
                    <a:lnR w="9525" cap="flat" cmpd="sng" algn="ctr">
                      <a:solidFill>
                        <a:srgbClr val="4BACC6">
                          <a:shade val="95000"/>
                          <a:satMod val="105000"/>
                        </a:srgbClr>
                      </a:solid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0159">
                <a:tc>
                  <a:txBody>
                    <a:bodyPr/>
                    <a:lstStyle/>
                    <a:p>
                      <a:pPr algn="ctr" fontAlgn="ctr"/>
                      <a:r>
                        <a:rPr lang="fr-FR" sz="1200" b="1" i="0" u="none" strike="noStrike" dirty="0">
                          <a:solidFill>
                            <a:srgbClr val="FFFFFF"/>
                          </a:solidFill>
                          <a:effectLst/>
                          <a:latin typeface="Arial"/>
                        </a:rPr>
                        <a:t>Total Centres des Congrès et Parcs des Expositions </a:t>
                      </a:r>
                    </a:p>
                  </a:txBody>
                  <a:tcPr marL="12700" marR="12700" marT="12700"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5EBCD5"/>
                    </a:solidFill>
                  </a:tcPr>
                </a:tc>
                <a:tc>
                  <a:txBody>
                    <a:bodyPr/>
                    <a:lstStyle/>
                    <a:p>
                      <a:pPr algn="ctr" fontAlgn="ctr"/>
                      <a:r>
                        <a:rPr lang="fr-FR" sz="1200" b="1" i="0" u="none" strike="noStrike">
                          <a:solidFill>
                            <a:srgbClr val="FFFFFF"/>
                          </a:solidFill>
                          <a:effectLst/>
                          <a:latin typeface="Arial"/>
                        </a:rPr>
                        <a:t>1 945 117</a:t>
                      </a:r>
                    </a:p>
                  </a:txBody>
                  <a:tcPr marL="12700" marR="12700" marT="12700"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5EBCD5"/>
                    </a:solidFill>
                  </a:tcPr>
                </a:tc>
                <a:tc>
                  <a:txBody>
                    <a:bodyPr/>
                    <a:lstStyle/>
                    <a:p>
                      <a:pPr algn="ctr" fontAlgn="ctr"/>
                      <a:r>
                        <a:rPr lang="fr-FR" sz="1200" b="1" i="0" u="none" strike="noStrike">
                          <a:solidFill>
                            <a:srgbClr val="FFFFFF"/>
                          </a:solidFill>
                          <a:effectLst/>
                          <a:latin typeface="Arial"/>
                        </a:rPr>
                        <a:t>17,3%</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5EBCD5"/>
                    </a:solidFill>
                  </a:tcPr>
                </a:tc>
                <a:tc>
                  <a:txBody>
                    <a:bodyPr/>
                    <a:lstStyle/>
                    <a:p>
                      <a:pPr algn="ctr" fontAlgn="ctr"/>
                      <a:r>
                        <a:rPr lang="fr-FR" sz="1200" b="1" i="0" u="none" strike="noStrike">
                          <a:solidFill>
                            <a:srgbClr val="FFFFFF"/>
                          </a:solidFill>
                          <a:effectLst/>
                          <a:latin typeface="Arial"/>
                        </a:rPr>
                        <a:t>82,7%</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5EBCD5"/>
                    </a:solidFill>
                  </a:tcPr>
                </a:tc>
                <a:tc>
                  <a:txBody>
                    <a:bodyPr/>
                    <a:lstStyle/>
                    <a:p>
                      <a:pPr algn="ctr" fontAlgn="ctr"/>
                      <a:r>
                        <a:rPr lang="fr-FR" sz="1200" b="1" i="0" u="none" strike="noStrike">
                          <a:solidFill>
                            <a:srgbClr val="FFFFFF"/>
                          </a:solidFill>
                          <a:effectLst/>
                          <a:latin typeface="Arial"/>
                        </a:rPr>
                        <a:t>174 700</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5EBCD5"/>
                    </a:solidFill>
                  </a:tcPr>
                </a:tc>
                <a:tc>
                  <a:txBody>
                    <a:bodyPr/>
                    <a:lstStyle/>
                    <a:p>
                      <a:pPr algn="ctr" fontAlgn="ctr"/>
                      <a:r>
                        <a:rPr lang="fr-FR" sz="1200" b="1" i="0" u="none" strike="noStrike">
                          <a:solidFill>
                            <a:srgbClr val="FFFFFF"/>
                          </a:solidFill>
                          <a:effectLst/>
                          <a:latin typeface="Arial"/>
                        </a:rPr>
                        <a:t>11,1</a:t>
                      </a:r>
                    </a:p>
                  </a:txBody>
                  <a:tcPr marL="12700" marR="12700" marT="12700" marB="0" anchor="ctr">
                    <a:lnL>
                      <a:noFill/>
                    </a:lnL>
                    <a:lnR w="9525" cap="flat" cmpd="sng" algn="ctr">
                      <a:solidFill>
                        <a:srgbClr val="4BACC6">
                          <a:shade val="95000"/>
                          <a:satMod val="105000"/>
                        </a:srgbClr>
                      </a:solid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5EBCD5"/>
                    </a:solidFill>
                  </a:tcPr>
                </a:tc>
              </a:tr>
              <a:tr h="199436">
                <a:tc>
                  <a:txBody>
                    <a:bodyPr/>
                    <a:lstStyle/>
                    <a:p>
                      <a:pPr algn="ctr" fontAlgn="b"/>
                      <a:r>
                        <a:rPr lang="fr-FR" sz="1200" b="0" i="0" u="none" strike="noStrike" dirty="0">
                          <a:solidFill>
                            <a:srgbClr val="404040"/>
                          </a:solidFill>
                          <a:effectLst/>
                          <a:latin typeface="Arial"/>
                        </a:rPr>
                        <a:t>Espaces de réunion intégrés à un hébergement</a:t>
                      </a:r>
                    </a:p>
                  </a:txBody>
                  <a:tcPr marL="12700" marR="12700" marT="12700" marB="0" anchor="ctr">
                    <a:lnL w="9525" cap="flat" cmpd="sng" algn="ctr">
                      <a:solidFill>
                        <a:srgbClr val="4BACC6">
                          <a:shade val="95000"/>
                          <a:satMod val="105000"/>
                        </a:srgbClr>
                      </a:solidFill>
                      <a:prstDash val="solid"/>
                      <a:round/>
                      <a:headEnd type="none" w="med" len="med"/>
                      <a:tailEnd type="none" w="med" len="me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p>
                      <a:pPr algn="ctr" fontAlgn="b"/>
                      <a:r>
                        <a:rPr lang="fr-FR" sz="1200" b="0" i="0" u="none" strike="noStrike" dirty="0">
                          <a:solidFill>
                            <a:srgbClr val="404040"/>
                          </a:solidFill>
                          <a:effectLst/>
                          <a:latin typeface="Arial"/>
                        </a:rPr>
                        <a:t>590 442</a:t>
                      </a:r>
                    </a:p>
                  </a:txBody>
                  <a:tcPr marL="12700" marR="12700" marT="12700"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200" b="0" i="0" u="none" strike="noStrike" dirty="0">
                          <a:solidFill>
                            <a:srgbClr val="404040"/>
                          </a:solidFill>
                          <a:effectLst/>
                          <a:latin typeface="Arial"/>
                        </a:rPr>
                        <a:t>100%</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p>
                      <a:pPr algn="ctr" fontAlgn="ctr"/>
                      <a:r>
                        <a:rPr lang="fr-FR" sz="1200" b="0" i="0" u="none" strike="noStrike">
                          <a:solidFill>
                            <a:srgbClr val="BFBFBF"/>
                          </a:solidFill>
                          <a:effectLst/>
                          <a:latin typeface="Arial"/>
                        </a:rPr>
                        <a:t> </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fr-FR" sz="1200" b="0" i="0" u="none" strike="noStrike">
                          <a:solidFill>
                            <a:srgbClr val="404040"/>
                          </a:solidFill>
                          <a:effectLst/>
                          <a:latin typeface="Arial"/>
                        </a:rPr>
                        <a:t>20 473</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a:txBody>
                    <a:bodyPr/>
                    <a:lstStyle/>
                    <a:p>
                      <a:pPr algn="ctr" fontAlgn="ctr"/>
                      <a:r>
                        <a:rPr lang="fr-FR" sz="1200" b="0" i="0" u="none" strike="noStrike">
                          <a:solidFill>
                            <a:srgbClr val="404040"/>
                          </a:solidFill>
                          <a:effectLst/>
                          <a:latin typeface="Arial"/>
                        </a:rPr>
                        <a:t>28,8</a:t>
                      </a:r>
                    </a:p>
                  </a:txBody>
                  <a:tcPr marL="12700" marR="12700" marT="12700" marB="0" anchor="ctr">
                    <a:lnL>
                      <a:noFill/>
                    </a:lnL>
                    <a:lnR w="9525" cap="flat" cmpd="sng" algn="ctr">
                      <a:solidFill>
                        <a:srgbClr val="4BACC6">
                          <a:shade val="95000"/>
                          <a:satMod val="105000"/>
                        </a:srgbClr>
                      </a:solid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2117">
                <a:tc>
                  <a:txBody>
                    <a:bodyPr/>
                    <a:lstStyle/>
                    <a:p>
                      <a:pPr algn="ctr" fontAlgn="b"/>
                      <a:r>
                        <a:rPr lang="fr-FR" sz="1200" b="0" i="0" u="none" strike="noStrike">
                          <a:solidFill>
                            <a:srgbClr val="404040"/>
                          </a:solidFill>
                          <a:effectLst/>
                          <a:latin typeface="Arial"/>
                        </a:rPr>
                        <a:t>Espaces de réunion non intégrés à un hébergement </a:t>
                      </a:r>
                    </a:p>
                  </a:txBody>
                  <a:tcPr marL="12700" marR="12700" marT="12700"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rowSpan="3">
                  <a:txBody>
                    <a:bodyPr/>
                    <a:lstStyle/>
                    <a:p>
                      <a:pPr algn="ctr" fontAlgn="ctr"/>
                      <a:r>
                        <a:rPr lang="fr-FR" sz="1200" b="0" i="0" u="none" strike="noStrike" dirty="0">
                          <a:solidFill>
                            <a:srgbClr val="404040"/>
                          </a:solidFill>
                          <a:effectLst/>
                          <a:latin typeface="Arial"/>
                        </a:rPr>
                        <a:t>251 </a:t>
                      </a:r>
                      <a:r>
                        <a:rPr lang="fr-FR" sz="1200" b="0" i="0" u="none" strike="noStrike" dirty="0" smtClean="0">
                          <a:solidFill>
                            <a:srgbClr val="404040"/>
                          </a:solidFill>
                          <a:effectLst/>
                          <a:latin typeface="Arial"/>
                        </a:rPr>
                        <a:t>665</a:t>
                      </a:r>
                      <a:r>
                        <a:rPr lang="fr-FR" sz="1200" b="0" i="0" u="none" strike="noStrike" dirty="0">
                          <a:solidFill>
                            <a:srgbClr val="404040"/>
                          </a:solidFill>
                          <a:effectLst/>
                          <a:latin typeface="Arial"/>
                        </a:rPr>
                        <a:t> </a:t>
                      </a:r>
                    </a:p>
                  </a:txBody>
                  <a:tcPr marL="12700" marR="12700" marT="12700"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fontAlgn="ctr"/>
                      <a:r>
                        <a:rPr lang="fr-FR" sz="1200" b="0" i="0" u="none" strike="noStrike">
                          <a:solidFill>
                            <a:srgbClr val="404040"/>
                          </a:solidFill>
                          <a:effectLst/>
                          <a:latin typeface="Arial"/>
                        </a:rPr>
                        <a:t>100%</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rowSpan="3">
                  <a:txBody>
                    <a:bodyPr/>
                    <a:lstStyle/>
                    <a:p>
                      <a:pPr algn="ctr" fontAlgn="ctr"/>
                      <a:r>
                        <a:rPr lang="fr-FR" sz="1200" b="0" i="0" u="none" strike="noStrike" dirty="0">
                          <a:solidFill>
                            <a:srgbClr val="BFBFBF"/>
                          </a:solidFill>
                          <a:effectLst/>
                          <a:latin typeface="Arial"/>
                        </a:rPr>
                        <a:t> </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3">
                  <a:txBody>
                    <a:bodyPr/>
                    <a:lstStyle/>
                    <a:p>
                      <a:pPr algn="ctr" fontAlgn="b"/>
                      <a:r>
                        <a:rPr lang="fr-FR" sz="1200" b="0" i="0" u="none" strike="noStrike" dirty="0">
                          <a:solidFill>
                            <a:srgbClr val="404040"/>
                          </a:solidFill>
                          <a:effectLst/>
                          <a:latin typeface="Arial"/>
                        </a:rPr>
                        <a:t>23 </a:t>
                      </a:r>
                      <a:r>
                        <a:rPr lang="fr-FR" sz="1200" b="0" i="0" u="none" strike="noStrike" dirty="0" smtClean="0">
                          <a:solidFill>
                            <a:srgbClr val="404040"/>
                          </a:solidFill>
                          <a:effectLst/>
                          <a:latin typeface="Arial"/>
                        </a:rPr>
                        <a:t>766</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rowSpan="3">
                  <a:txBody>
                    <a:bodyPr/>
                    <a:lstStyle/>
                    <a:p>
                      <a:pPr algn="ctr" fontAlgn="ctr"/>
                      <a:r>
                        <a:rPr lang="fr-FR" sz="1200" b="0" i="0" u="none" strike="noStrike" dirty="0" smtClean="0">
                          <a:solidFill>
                            <a:srgbClr val="404040"/>
                          </a:solidFill>
                          <a:effectLst/>
                          <a:latin typeface="Arial"/>
                        </a:rPr>
                        <a:t>10,6</a:t>
                      </a:r>
                      <a:endParaRPr lang="fr-FR" sz="1200" b="0" i="0" u="none" strike="noStrike" dirty="0">
                        <a:solidFill>
                          <a:srgbClr val="404040"/>
                        </a:solidFill>
                        <a:effectLst/>
                        <a:latin typeface="Arial"/>
                      </a:endParaRPr>
                    </a:p>
                  </a:txBody>
                  <a:tcPr marL="12700" marR="12700" marT="12700" marB="0" anchor="ctr">
                    <a:lnL>
                      <a:noFill/>
                    </a:lnL>
                    <a:lnR w="9525" cap="flat" cmpd="sng" algn="ctr">
                      <a:solidFill>
                        <a:srgbClr val="4BACC6">
                          <a:shade val="95000"/>
                          <a:satMod val="105000"/>
                        </a:srgbClr>
                      </a:solidFill>
                      <a:prstDash val="solid"/>
                      <a:round/>
                      <a:headEnd type="none" w="med" len="med"/>
                      <a:tailEnd type="none" w="med" len="me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7748">
                <a:tc>
                  <a:txBody>
                    <a:bodyPr/>
                    <a:lstStyle/>
                    <a:p>
                      <a:pPr algn="ctr" fontAlgn="b"/>
                      <a:r>
                        <a:rPr lang="fr-FR" sz="1200" b="0" i="0" u="none" strike="noStrike" dirty="0">
                          <a:solidFill>
                            <a:srgbClr val="404040"/>
                          </a:solidFill>
                          <a:effectLst/>
                          <a:latin typeface="Arial"/>
                        </a:rPr>
                        <a:t>Centres d'Affaires</a:t>
                      </a:r>
                    </a:p>
                  </a:txBody>
                  <a:tcPr marL="12700" marR="12700" marT="12700" marB="0" anchor="ctr">
                    <a:lnL w="9525" cap="flat" cmpd="sng" algn="ctr">
                      <a:solidFill>
                        <a:srgbClr val="4BACC6">
                          <a:shade val="95000"/>
                          <a:satMod val="105000"/>
                        </a:srgbClr>
                      </a:solidFill>
                      <a:prstDash val="solid"/>
                      <a:round/>
                      <a:headEnd type="none" w="med" len="med"/>
                      <a:tailEnd type="none" w="med" len="me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vMerge="1">
                  <a:txBody>
                    <a:bodyPr/>
                    <a:lstStyle/>
                    <a:p>
                      <a:pPr algn="l" fontAlgn="ctr"/>
                      <a:endParaRPr lang="fr-FR" sz="1200" b="0" i="0" u="none" strike="noStrike" dirty="0">
                        <a:solidFill>
                          <a:srgbClr val="404040"/>
                        </a:solidFill>
                        <a:effectLst/>
                        <a:latin typeface="Arial"/>
                      </a:endParaRPr>
                    </a:p>
                  </a:txBody>
                  <a:tcPr marL="12700" marR="12700" marT="12700"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a:p>
                  </a:txBody>
                  <a:tcP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vMerge="1">
                  <a:txBody>
                    <a:bodyPr/>
                    <a:lstStyle/>
                    <a:p>
                      <a:endParaRPr lang="fr-FR"/>
                    </a:p>
                  </a:txBody>
                  <a:tcP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vMerge="1">
                  <a:txBody>
                    <a:bodyPr/>
                    <a:lstStyle/>
                    <a:p>
                      <a:pPr algn="l" fontAlgn="b"/>
                      <a:endParaRPr lang="fr-FR" sz="1200" b="0" i="0" u="none" strike="noStrike" dirty="0">
                        <a:solidFill>
                          <a:srgbClr val="404040"/>
                        </a:solidFill>
                        <a:effectLst/>
                        <a:latin typeface="Arial"/>
                      </a:endParaRPr>
                    </a:p>
                  </a:txBody>
                  <a:tcPr marL="12700" marR="12700" marT="12700" marB="0" anchor="b">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vMerge="1">
                  <a:txBody>
                    <a:bodyPr/>
                    <a:lstStyle/>
                    <a:p>
                      <a:pPr algn="l" fontAlgn="ctr"/>
                      <a:endParaRPr lang="fr-FR" sz="1200" b="0" i="0" u="none" strike="noStrike" dirty="0">
                        <a:solidFill>
                          <a:srgbClr val="404040"/>
                        </a:solidFill>
                        <a:effectLst/>
                        <a:latin typeface="Arial"/>
                      </a:endParaRPr>
                    </a:p>
                  </a:txBody>
                  <a:tcPr marL="12700" marR="12700" marT="12700" marB="0" anchor="ctr">
                    <a:lnL>
                      <a:noFill/>
                    </a:lnL>
                    <a:lnR w="9525" cap="flat" cmpd="sng" algn="ctr">
                      <a:solidFill>
                        <a:srgbClr val="4BACC6">
                          <a:shade val="95000"/>
                          <a:satMod val="105000"/>
                        </a:srgbClr>
                      </a:solid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8666">
                <a:tc>
                  <a:txBody>
                    <a:bodyPr/>
                    <a:lstStyle/>
                    <a:p>
                      <a:pPr algn="ctr" fontAlgn="b"/>
                      <a:r>
                        <a:rPr lang="fr-FR" sz="1200" b="0" i="0" u="none" strike="noStrike" dirty="0">
                          <a:solidFill>
                            <a:srgbClr val="404040"/>
                          </a:solidFill>
                          <a:effectLst/>
                          <a:latin typeface="Arial"/>
                        </a:rPr>
                        <a:t>Espaces de réunion flottants ou mobiles </a:t>
                      </a:r>
                    </a:p>
                  </a:txBody>
                  <a:tcPr marL="12700" marR="12700" marT="12700"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4BACC6">
                        <a:lumMod val="40000"/>
                        <a:lumOff val="60000"/>
                      </a:srgbClr>
                    </a:solidFill>
                  </a:tcPr>
                </a:tc>
                <a:tc vMerge="1">
                  <a:txBody>
                    <a:bodyPr/>
                    <a:lstStyle/>
                    <a:p>
                      <a:pPr algn="l" fontAlgn="ctr"/>
                      <a:endParaRPr lang="fr-FR" sz="1200" b="0" i="0" u="none" strike="noStrike" dirty="0">
                        <a:solidFill>
                          <a:srgbClr val="404040"/>
                        </a:solidFill>
                        <a:effectLst/>
                        <a:latin typeface="Arial"/>
                      </a:endParaRPr>
                    </a:p>
                  </a:txBody>
                  <a:tcPr marL="12700" marR="12700" marT="12700"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r>
              <a:tr h="352054">
                <a:tc>
                  <a:txBody>
                    <a:bodyPr/>
                    <a:lstStyle/>
                    <a:p>
                      <a:pPr algn="ctr" fontAlgn="ctr"/>
                      <a:r>
                        <a:rPr lang="fr-FR" sz="1200" b="1" i="0" u="none" strike="noStrike">
                          <a:solidFill>
                            <a:srgbClr val="FFFFFF"/>
                          </a:solidFill>
                          <a:effectLst/>
                          <a:latin typeface="Arial"/>
                        </a:rPr>
                        <a:t>Total Autres Structures</a:t>
                      </a:r>
                    </a:p>
                  </a:txBody>
                  <a:tcPr marL="12700" marR="12700" marT="12700" marB="0" anchor="ctr">
                    <a:lnL w="9525" cap="flat" cmpd="sng" algn="ctr">
                      <a:solidFill>
                        <a:srgbClr val="4BACC6">
                          <a:shade val="95000"/>
                          <a:satMod val="105000"/>
                        </a:srgbClr>
                      </a:solidFill>
                      <a:prstDash val="solid"/>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5EBCD5"/>
                    </a:solidFill>
                  </a:tcPr>
                </a:tc>
                <a:tc>
                  <a:txBody>
                    <a:bodyPr/>
                    <a:lstStyle/>
                    <a:p>
                      <a:pPr algn="ctr" fontAlgn="ctr"/>
                      <a:r>
                        <a:rPr lang="fr-FR" sz="1200" b="1" i="0" u="none" strike="noStrike">
                          <a:solidFill>
                            <a:srgbClr val="FFFFFF"/>
                          </a:solidFill>
                          <a:effectLst/>
                          <a:latin typeface="Arial"/>
                        </a:rPr>
                        <a:t>842 107</a:t>
                      </a:r>
                    </a:p>
                  </a:txBody>
                  <a:tcPr marL="12700" marR="12700" marT="12700" marB="0" anchor="ctr">
                    <a:lnL>
                      <a:noFill/>
                    </a:lnL>
                    <a:lnR>
                      <a:noFill/>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5EBCD5"/>
                    </a:solidFill>
                  </a:tcPr>
                </a:tc>
                <a:tc>
                  <a:txBody>
                    <a:bodyPr/>
                    <a:lstStyle/>
                    <a:p>
                      <a:pPr algn="ctr" fontAlgn="ctr"/>
                      <a:r>
                        <a:rPr lang="fr-FR" sz="1200" b="1" i="0" u="none" strike="noStrike">
                          <a:solidFill>
                            <a:srgbClr val="FFFFFF"/>
                          </a:solidFill>
                          <a:effectLst/>
                          <a:latin typeface="Arial"/>
                        </a:rPr>
                        <a:t>100,0%</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5EBCD5"/>
                    </a:solidFill>
                  </a:tcPr>
                </a:tc>
                <a:tc>
                  <a:txBody>
                    <a:bodyPr/>
                    <a:lstStyle/>
                    <a:p>
                      <a:pPr algn="ctr" fontAlgn="ctr"/>
                      <a:r>
                        <a:rPr lang="fr-FR" sz="1200" b="1" i="0" u="none" strike="noStrike" dirty="0">
                          <a:solidFill>
                            <a:srgbClr val="FFFFFF"/>
                          </a:solidFill>
                          <a:effectLst/>
                          <a:latin typeface="Arial"/>
                        </a:rPr>
                        <a:t> </a:t>
                      </a:r>
                      <a:r>
                        <a:rPr lang="fr-FR" sz="1200" b="1" i="0" u="none" strike="noStrike" dirty="0" smtClean="0">
                          <a:solidFill>
                            <a:srgbClr val="FFFFFF"/>
                          </a:solidFill>
                          <a:effectLst/>
                          <a:latin typeface="Arial"/>
                        </a:rPr>
                        <a:t>-</a:t>
                      </a:r>
                      <a:endParaRPr lang="fr-FR" sz="1200" b="1" i="0" u="none" strike="noStrike" dirty="0">
                        <a:solidFill>
                          <a:srgbClr val="FFFFFF"/>
                        </a:solidFill>
                        <a:effectLst/>
                        <a:latin typeface="Arial"/>
                      </a:endParaRP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5EBCD5"/>
                    </a:solidFill>
                  </a:tcPr>
                </a:tc>
                <a:tc>
                  <a:txBody>
                    <a:bodyPr/>
                    <a:lstStyle/>
                    <a:p>
                      <a:pPr algn="ctr" fontAlgn="ctr"/>
                      <a:r>
                        <a:rPr lang="fr-FR" sz="1200" b="1" i="0" u="none" strike="noStrike">
                          <a:solidFill>
                            <a:srgbClr val="FFFFFF"/>
                          </a:solidFill>
                          <a:effectLst/>
                          <a:latin typeface="Arial"/>
                        </a:rPr>
                        <a:t>44 239</a:t>
                      </a:r>
                    </a:p>
                  </a:txBody>
                  <a:tcPr marL="12700" marR="12700" marT="12700" marB="0" anchor="ctr">
                    <a:lnL>
                      <a:noFill/>
                    </a:lnL>
                    <a:lnR w="9525" cap="flat" cmpd="sng" algn="ctr">
                      <a:no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5EBCD5"/>
                    </a:solidFill>
                  </a:tcPr>
                </a:tc>
                <a:tc>
                  <a:txBody>
                    <a:bodyPr/>
                    <a:lstStyle/>
                    <a:p>
                      <a:pPr algn="ctr" fontAlgn="ctr"/>
                      <a:r>
                        <a:rPr lang="fr-FR" sz="1200" b="1" i="0" u="none" strike="noStrike" dirty="0">
                          <a:solidFill>
                            <a:srgbClr val="FFFFFF"/>
                          </a:solidFill>
                          <a:effectLst/>
                          <a:latin typeface="Arial"/>
                        </a:rPr>
                        <a:t>19,0</a:t>
                      </a:r>
                    </a:p>
                  </a:txBody>
                  <a:tcPr marL="12700" marR="12700" marT="12700" marB="0" anchor="ctr">
                    <a:lnL>
                      <a:noFill/>
                    </a:lnL>
                    <a:lnR w="9525" cap="flat" cmpd="sng" algn="ctr">
                      <a:solidFill>
                        <a:srgbClr val="4BACC6">
                          <a:shade val="95000"/>
                          <a:satMod val="105000"/>
                        </a:srgbClr>
                      </a:solidFill>
                      <a:prstDash val="solid"/>
                    </a:lnR>
                    <a:lnT w="9525" cap="flat" cmpd="sng" algn="ctr">
                      <a:solidFill>
                        <a:srgbClr val="4BACC6">
                          <a:shade val="95000"/>
                          <a:satMod val="105000"/>
                        </a:srgbClr>
                      </a:solidFill>
                      <a:prstDash val="solid"/>
                      <a:round/>
                      <a:headEnd type="none" w="med" len="med"/>
                      <a:tailEnd type="none" w="med" len="med"/>
                    </a:lnT>
                    <a:lnB w="9525" cap="flat" cmpd="sng" algn="ctr">
                      <a:solidFill>
                        <a:srgbClr val="4BACC6">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5EBCD5"/>
                    </a:solidFill>
                  </a:tcPr>
                </a:tc>
              </a:tr>
            </a:tbl>
          </a:graphicData>
        </a:graphic>
      </p:graphicFrame>
      <p:sp>
        <p:nvSpPr>
          <p:cNvPr id="9" name="ZoneTexte 8"/>
          <p:cNvSpPr txBox="1"/>
          <p:nvPr/>
        </p:nvSpPr>
        <p:spPr>
          <a:xfrm>
            <a:off x="173736" y="5030295"/>
            <a:ext cx="8823960" cy="1754327"/>
          </a:xfrm>
          <a:prstGeom prst="rect">
            <a:avLst/>
          </a:prstGeom>
          <a:noFill/>
        </p:spPr>
        <p:txBody>
          <a:bodyPr wrap="square" rtlCol="0">
            <a:spAutoFit/>
          </a:bodyPr>
          <a:lstStyle/>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A l’exception de la Cité Internationale, les Centres des Congrès &amp; Parcs des Expositions tirent principalement leur activité MICE des </a:t>
            </a:r>
            <a:r>
              <a:rPr lang="fr-FR" sz="1400" b="1" dirty="0" smtClean="0">
                <a:solidFill>
                  <a:srgbClr val="00A6C8"/>
                </a:solidFill>
                <a:latin typeface="Arial" pitchFamily="34" charset="0"/>
                <a:cs typeface="Arial" pitchFamily="34" charset="0"/>
              </a:rPr>
              <a:t>Foires &amp; Salons (82,7%)</a:t>
            </a:r>
            <a:r>
              <a:rPr lang="fr-FR" sz="1400" dirty="0" smtClean="0">
                <a:solidFill>
                  <a:srgbClr val="4D4D4D"/>
                </a:solidFill>
                <a:latin typeface="Arial" pitchFamily="34" charset="0"/>
                <a:cs typeface="Arial" pitchFamily="34" charset="0"/>
              </a:rPr>
              <a:t>, même si le développement de l’activité Réunions &amp; Congrès en 2011 a légèrement diversifié leur activité.</a:t>
            </a:r>
          </a:p>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Les sites connaissant l’activité la plus forte relativement à leur surface disponible sont L’Espace Tête d’Or et les structures avec hébergement, qui sont significativement plus performantes que les autres.</a:t>
            </a:r>
          </a:p>
          <a:p>
            <a:pPr marL="176400" indent="-176400" algn="just">
              <a:spcBef>
                <a:spcPts val="300"/>
              </a:spcBef>
              <a:spcAft>
                <a:spcPts val="300"/>
              </a:spcAft>
              <a:buClr>
                <a:srgbClr val="00A6C8"/>
              </a:buClr>
              <a:buFont typeface="Arial" pitchFamily="34" charset="0"/>
              <a:buChar char="•"/>
            </a:pPr>
            <a:r>
              <a:rPr lang="fr-FR" sz="1400" b="1" dirty="0" smtClean="0">
                <a:solidFill>
                  <a:srgbClr val="00A6C8"/>
                </a:solidFill>
                <a:latin typeface="Arial" pitchFamily="34" charset="0"/>
                <a:cs typeface="Arial" pitchFamily="34" charset="0"/>
              </a:rPr>
              <a:t>Eurexpo</a:t>
            </a:r>
            <a:r>
              <a:rPr lang="fr-FR" sz="1400" dirty="0" smtClean="0">
                <a:solidFill>
                  <a:srgbClr val="4D4D4D"/>
                </a:solidFill>
                <a:latin typeface="Arial" pitchFamily="34" charset="0"/>
                <a:cs typeface="Arial" pitchFamily="34" charset="0"/>
              </a:rPr>
              <a:t>, dont le ratio participants/m² doit être nuancé compte tenu de sa surface très importante, est le </a:t>
            </a:r>
            <a:r>
              <a:rPr lang="fr-FR" sz="1400" b="1" dirty="0" smtClean="0">
                <a:solidFill>
                  <a:srgbClr val="00A6C8"/>
                </a:solidFill>
                <a:latin typeface="Arial" pitchFamily="34" charset="0"/>
                <a:cs typeface="Arial" pitchFamily="34" charset="0"/>
              </a:rPr>
              <a:t>principal pourvoyeur de tourisme MICE</a:t>
            </a:r>
            <a:r>
              <a:rPr lang="fr-FR" sz="1400" dirty="0" smtClean="0">
                <a:solidFill>
                  <a:srgbClr val="4D4D4D"/>
                </a:solidFill>
                <a:latin typeface="Arial" pitchFamily="34" charset="0"/>
                <a:cs typeface="Arial" pitchFamily="34" charset="0"/>
              </a:rPr>
              <a:t> du Grand Lyon.</a:t>
            </a:r>
          </a:p>
        </p:txBody>
      </p:sp>
    </p:spTree>
    <p:extLst>
      <p:ext uri="{BB962C8B-B14F-4D97-AF65-F5344CB8AC3E}">
        <p14:creationId xmlns="" xmlns:p14="http://schemas.microsoft.com/office/powerpoint/2010/main" val="7929696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1469877" y="-1"/>
            <a:ext cx="7280931"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lvl="0" indent="-571500" fontAlgn="auto">
              <a:spcAft>
                <a:spcPts val="0"/>
              </a:spcAft>
              <a:defRPr/>
            </a:pPr>
            <a:r>
              <a:rPr lang="fr-FR" sz="2600" b="1" dirty="0" smtClean="0">
                <a:solidFill>
                  <a:schemeClr val="bg1"/>
                </a:solidFill>
                <a:latin typeface="Arial" pitchFamily="34" charset="0"/>
                <a:ea typeface="+mj-ea"/>
                <a:cs typeface="Arial" pitchFamily="34" charset="0"/>
              </a:rPr>
              <a:t> Synthèse – Fréquentation 2011</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3" name="Espace réservé du contenu 2"/>
          <p:cNvSpPr>
            <a:spLocks noGrp="1"/>
          </p:cNvSpPr>
          <p:nvPr>
            <p:ph idx="1"/>
          </p:nvPr>
        </p:nvSpPr>
        <p:spPr>
          <a:xfrm>
            <a:off x="365760" y="1467293"/>
            <a:ext cx="8267877" cy="5071730"/>
          </a:xfrm>
          <a:noFill/>
        </p:spPr>
        <p:txBody>
          <a:bodyPr>
            <a:normAutofit/>
          </a:bodyPr>
          <a:lstStyle/>
          <a:p>
            <a:pPr algn="just">
              <a:spcAft>
                <a:spcPts val="600"/>
              </a:spcAft>
              <a:buClr>
                <a:srgbClr val="00A6C8"/>
              </a:buClr>
              <a:buFont typeface="Arial" pitchFamily="34" charset="0"/>
              <a:buChar char="•"/>
            </a:pPr>
            <a:r>
              <a:rPr lang="fr-FR" sz="1400" b="0" dirty="0" smtClean="0">
                <a:latin typeface="Arial" pitchFamily="34" charset="0"/>
                <a:cs typeface="Arial" pitchFamily="34" charset="0"/>
              </a:rPr>
              <a:t>Le Grand Lyon dans son ensemble a accueilli </a:t>
            </a:r>
            <a:r>
              <a:rPr lang="fr-FR" sz="1400" dirty="0" smtClean="0">
                <a:solidFill>
                  <a:srgbClr val="00A6C8"/>
                </a:solidFill>
                <a:latin typeface="Arial" pitchFamily="34" charset="0"/>
                <a:cs typeface="Arial" pitchFamily="34" charset="0"/>
              </a:rPr>
              <a:t>2,8 millions de journées-participants en 2011              </a:t>
            </a:r>
            <a:r>
              <a:rPr lang="fr-FR" sz="1000" b="0" i="1" dirty="0" smtClean="0">
                <a:latin typeface="Arial" pitchFamily="34" charset="0"/>
                <a:cs typeface="Arial" pitchFamily="34" charset="0"/>
              </a:rPr>
              <a:t>(estimation globale après redressement sur la base des données de l’échantillon 2011 et un recensement exhaustif des m² disponibles au sein du Grand Lyon)</a:t>
            </a:r>
            <a:r>
              <a:rPr lang="fr-FR" sz="1000" b="0" dirty="0" smtClean="0">
                <a:latin typeface="Arial" pitchFamily="34" charset="0"/>
                <a:cs typeface="Arial" pitchFamily="34" charset="0"/>
              </a:rPr>
              <a:t>.</a:t>
            </a:r>
          </a:p>
          <a:p>
            <a:pPr algn="just">
              <a:spcAft>
                <a:spcPts val="600"/>
              </a:spcAft>
              <a:buClr>
                <a:srgbClr val="00A6C8"/>
              </a:buClr>
              <a:buFont typeface="Arial" pitchFamily="34" charset="0"/>
              <a:buChar char="•"/>
            </a:pPr>
            <a:r>
              <a:rPr lang="fr-FR" sz="1400" b="0" dirty="0" smtClean="0">
                <a:latin typeface="Arial" pitchFamily="34" charset="0"/>
                <a:cs typeface="Arial" pitchFamily="34" charset="0"/>
              </a:rPr>
              <a:t>La fréquentation en Tourisme d’Affaires du Grand Lyon a crû de </a:t>
            </a:r>
            <a:r>
              <a:rPr lang="fr-FR" sz="1400" dirty="0" smtClean="0">
                <a:solidFill>
                  <a:srgbClr val="FF0000"/>
                </a:solidFill>
                <a:latin typeface="Arial" pitchFamily="34" charset="0"/>
                <a:cs typeface="Arial" pitchFamily="34" charset="0"/>
              </a:rPr>
              <a:t>15,2% en 2011 </a:t>
            </a:r>
            <a:r>
              <a:rPr lang="fr-FR" sz="1400" b="0" dirty="0" smtClean="0">
                <a:latin typeface="Arial" pitchFamily="34" charset="0"/>
                <a:cs typeface="Arial" pitchFamily="34" charset="0"/>
              </a:rPr>
              <a:t>par rapport à 2010. Ce chiffre est calculé sur la base d’un échantillon constant (hors effets de création d’offre, mineurs en 2011) et, compte tenu du caractère fortement représentatif de l’échantillon, peut être assimilé à l’évolution globale de l’activité MICE du Grand Lyon.</a:t>
            </a:r>
          </a:p>
          <a:p>
            <a:pPr algn="just">
              <a:spcAft>
                <a:spcPts val="600"/>
              </a:spcAft>
              <a:buClr>
                <a:srgbClr val="00A6C8"/>
              </a:buClr>
              <a:buFont typeface="Arial" pitchFamily="34" charset="0"/>
              <a:buChar char="•"/>
            </a:pPr>
            <a:r>
              <a:rPr lang="fr-FR" sz="1400" b="0" dirty="0" smtClean="0">
                <a:latin typeface="Arial" pitchFamily="34" charset="0"/>
                <a:cs typeface="Arial" pitchFamily="34" charset="0"/>
              </a:rPr>
              <a:t>Les Réunions &amp; Congrès (</a:t>
            </a:r>
            <a:r>
              <a:rPr lang="fr-FR" sz="1400" dirty="0" smtClean="0">
                <a:solidFill>
                  <a:srgbClr val="00A6C8"/>
                </a:solidFill>
                <a:latin typeface="Arial" pitchFamily="34" charset="0"/>
                <a:cs typeface="Arial" pitchFamily="34" charset="0"/>
              </a:rPr>
              <a:t>+19%</a:t>
            </a:r>
            <a:r>
              <a:rPr lang="fr-FR" sz="1400" b="0" dirty="0" smtClean="0">
                <a:solidFill>
                  <a:srgbClr val="404040"/>
                </a:solidFill>
                <a:latin typeface="Arial" pitchFamily="34" charset="0"/>
                <a:cs typeface="Arial" pitchFamily="34" charset="0"/>
              </a:rPr>
              <a:t>) </a:t>
            </a:r>
            <a:r>
              <a:rPr lang="fr-FR" sz="1400" b="0" dirty="0" smtClean="0">
                <a:latin typeface="Arial" pitchFamily="34" charset="0"/>
                <a:cs typeface="Arial" pitchFamily="34" charset="0"/>
              </a:rPr>
              <a:t>ont été particulièrement dynamiques, mais les Foires &amp; Salons ont également crû a un rythme soutenu (</a:t>
            </a:r>
            <a:r>
              <a:rPr lang="fr-FR" sz="1400" dirty="0" smtClean="0">
                <a:solidFill>
                  <a:srgbClr val="00A6C8"/>
                </a:solidFill>
                <a:latin typeface="Arial" pitchFamily="34" charset="0"/>
                <a:cs typeface="Arial" pitchFamily="34" charset="0"/>
              </a:rPr>
              <a:t>+12,7%</a:t>
            </a:r>
            <a:r>
              <a:rPr lang="fr-FR" sz="1400" b="0" dirty="0" smtClean="0">
                <a:latin typeface="Arial" pitchFamily="34" charset="0"/>
                <a:cs typeface="Arial" pitchFamily="34" charset="0"/>
              </a:rPr>
              <a:t>), quoique la dynamique des Foires &amp; Salons soit portée par la seule augmentation du nombre de participants moyens par jour.</a:t>
            </a:r>
          </a:p>
          <a:p>
            <a:pPr algn="just">
              <a:spcAft>
                <a:spcPts val="600"/>
              </a:spcAft>
              <a:buClr>
                <a:srgbClr val="00A6C8"/>
              </a:buClr>
              <a:buFont typeface="Arial" pitchFamily="34" charset="0"/>
              <a:buChar char="•"/>
            </a:pPr>
            <a:r>
              <a:rPr lang="fr-FR" sz="1400" b="0" dirty="0" smtClean="0">
                <a:latin typeface="Arial" pitchFamily="34" charset="0"/>
                <a:cs typeface="Arial" pitchFamily="34" charset="0"/>
              </a:rPr>
              <a:t>Une large part (</a:t>
            </a:r>
            <a:r>
              <a:rPr lang="fr-FR" sz="1400" dirty="0" smtClean="0">
                <a:solidFill>
                  <a:srgbClr val="00A6C8"/>
                </a:solidFill>
                <a:latin typeface="Arial" pitchFamily="34" charset="0"/>
                <a:cs typeface="Arial" pitchFamily="34" charset="0"/>
              </a:rPr>
              <a:t>82,7%</a:t>
            </a:r>
            <a:r>
              <a:rPr lang="fr-FR" sz="1400" b="0" dirty="0" smtClean="0">
                <a:latin typeface="Arial" pitchFamily="34" charset="0"/>
                <a:cs typeface="Arial" pitchFamily="34" charset="0"/>
              </a:rPr>
              <a:t>) de l’activité des Centres des Congrès &amp; Parcs des Expositions </a:t>
            </a:r>
            <a:r>
              <a:rPr lang="fr-FR" sz="1400" dirty="0" smtClean="0">
                <a:solidFill>
                  <a:srgbClr val="00A6C8"/>
                </a:solidFill>
                <a:latin typeface="Arial" pitchFamily="34" charset="0"/>
                <a:cs typeface="Arial" pitchFamily="34" charset="0"/>
              </a:rPr>
              <a:t>découle des Foires &amp; Salons</a:t>
            </a:r>
            <a:r>
              <a:rPr lang="fr-FR" sz="1400" b="0" dirty="0" smtClean="0">
                <a:latin typeface="Arial" pitchFamily="34" charset="0"/>
                <a:cs typeface="Arial" pitchFamily="34" charset="0"/>
              </a:rPr>
              <a:t>, mais au sein de ces sites </a:t>
            </a:r>
            <a:r>
              <a:rPr lang="fr-FR" sz="1400" dirty="0" smtClean="0">
                <a:solidFill>
                  <a:srgbClr val="00A6C8"/>
                </a:solidFill>
                <a:latin typeface="Arial" pitchFamily="34" charset="0"/>
                <a:cs typeface="Arial" pitchFamily="34" charset="0"/>
              </a:rPr>
              <a:t>l’accélération du segment Réunions &amp; Séminaires a été notable en 2011</a:t>
            </a:r>
            <a:r>
              <a:rPr lang="fr-FR" sz="1400" b="0" dirty="0" smtClean="0">
                <a:latin typeface="Arial" pitchFamily="34" charset="0"/>
                <a:cs typeface="Arial" pitchFamily="34" charset="0"/>
              </a:rPr>
              <a:t> (+40,1% des journées-participants, contre  12,7% pour les Foires &amp; Salons).</a:t>
            </a:r>
          </a:p>
          <a:p>
            <a:pPr algn="just">
              <a:spcAft>
                <a:spcPts val="600"/>
              </a:spcAft>
              <a:buClr>
                <a:srgbClr val="00A6C8"/>
              </a:buClr>
              <a:buFont typeface="Arial" pitchFamily="34" charset="0"/>
              <a:buChar char="•"/>
            </a:pPr>
            <a:r>
              <a:rPr lang="fr-FR" sz="1400" b="0" dirty="0" smtClean="0">
                <a:latin typeface="Arial" pitchFamily="34" charset="0"/>
                <a:cs typeface="Arial" pitchFamily="34" charset="0"/>
              </a:rPr>
              <a:t>Le segment des Congrès Associatifs est passé de 72 000 à 128 545 journées-participants à Eurexpo, leur principal site d’accueil. Cette activité de Congrès Associatifs représente également 1,7% de l’activité des structures d’hébergement hors Centres des Congrès &amp; Parcs des Expositions.</a:t>
            </a:r>
          </a:p>
          <a:p>
            <a:pPr algn="just">
              <a:spcAft>
                <a:spcPts val="600"/>
              </a:spcAft>
              <a:buClr>
                <a:srgbClr val="00A6C8"/>
              </a:buClr>
              <a:buFont typeface="Arial" pitchFamily="34" charset="0"/>
              <a:buChar char="•"/>
            </a:pPr>
            <a:r>
              <a:rPr lang="fr-FR" sz="1400" b="0" dirty="0" smtClean="0">
                <a:latin typeface="Arial" pitchFamily="34" charset="0"/>
                <a:cs typeface="Arial" pitchFamily="34" charset="0"/>
              </a:rPr>
              <a:t>Les sites connaissant l’activité la plus forte relativement à leur surface disponible sont L’Espace Tête d’Or (38,8 journées-participants/m² disponible) et les structures avec hébergement (28,8 journées-participants/m² disponible).</a:t>
            </a:r>
          </a:p>
        </p:txBody>
      </p:sp>
    </p:spTree>
    <p:extLst>
      <p:ext uri="{BB962C8B-B14F-4D97-AF65-F5344CB8AC3E}">
        <p14:creationId xmlns="" xmlns:p14="http://schemas.microsoft.com/office/powerpoint/2010/main" val="21806861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851770"/>
            <a:ext cx="9143999" cy="6006231"/>
          </a:xfrm>
          <a:prstGeom prst="rect">
            <a:avLst/>
          </a:prstGeom>
          <a:noFill/>
          <a:ln w="9525">
            <a:noFill/>
            <a:miter lim="800000"/>
            <a:headEnd/>
            <a:tailEnd/>
          </a:ln>
          <a:effectLst/>
        </p:spPr>
      </p:pic>
      <p:pic>
        <p:nvPicPr>
          <p:cNvPr id="7" name="Image 6" descr="bandeau-noir.jpg"/>
          <p:cNvPicPr>
            <a:picLocks noChangeAspect="1"/>
          </p:cNvPicPr>
          <p:nvPr/>
        </p:nvPicPr>
        <p:blipFill>
          <a:blip r:embed="rId3" cstate="email"/>
          <a:srcRect/>
          <a:stretch>
            <a:fillRect/>
          </a:stretch>
        </p:blipFill>
        <p:spPr bwMode="auto">
          <a:xfrm>
            <a:off x="0" y="0"/>
            <a:ext cx="9144000" cy="1203325"/>
          </a:xfrm>
          <a:prstGeom prst="rect">
            <a:avLst/>
          </a:prstGeom>
          <a:noFill/>
          <a:ln w="9525">
            <a:noFill/>
            <a:miter lim="800000"/>
            <a:headEnd/>
            <a:tailEnd/>
          </a:ln>
        </p:spPr>
      </p:pic>
      <p:sp>
        <p:nvSpPr>
          <p:cNvPr id="5" name="Titre 1"/>
          <p:cNvSpPr txBox="1">
            <a:spLocks/>
          </p:cNvSpPr>
          <p:nvPr/>
        </p:nvSpPr>
        <p:spPr bwMode="auto">
          <a:xfrm>
            <a:off x="1469877" y="-1"/>
            <a:ext cx="7280931"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lvl="0" indent="-571500" algn="ctr" fontAlgn="auto">
              <a:spcAft>
                <a:spcPts val="0"/>
              </a:spcAft>
              <a:defRPr/>
            </a:pPr>
            <a:r>
              <a:rPr lang="fr-FR" sz="2600" b="1" kern="0" dirty="0" smtClean="0">
                <a:solidFill>
                  <a:srgbClr val="FFFFFF"/>
                </a:solidFill>
                <a:latin typeface="Arial"/>
                <a:ea typeface="+mj-ea"/>
                <a:cs typeface="Arial"/>
              </a:rPr>
              <a:t>VI) Fréquentation des </a:t>
            </a:r>
          </a:p>
          <a:p>
            <a:pPr marL="571500" lvl="0" indent="-571500" algn="ctr" fontAlgn="auto">
              <a:spcAft>
                <a:spcPts val="0"/>
              </a:spcAft>
              <a:defRPr/>
            </a:pPr>
            <a:r>
              <a:rPr lang="fr-FR" sz="2600" b="1" kern="0" dirty="0" smtClean="0">
                <a:solidFill>
                  <a:srgbClr val="FFFFFF"/>
                </a:solidFill>
                <a:latin typeface="Arial"/>
                <a:ea typeface="+mj-ea"/>
                <a:cs typeface="Arial"/>
              </a:rPr>
              <a:t>évènements Internationaux</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71653" y="4327451"/>
            <a:ext cx="8421624" cy="1754326"/>
          </a:xfrm>
          <a:prstGeom prst="rect">
            <a:avLst/>
          </a:prstGeom>
          <a:noFill/>
        </p:spPr>
        <p:txBody>
          <a:bodyPr wrap="square" rtlCol="0">
            <a:spAutoFit/>
          </a:bodyPr>
          <a:lstStyle/>
          <a:p>
            <a:pPr marL="176400" indent="-176400" algn="just">
              <a:spcBef>
                <a:spcPts val="0"/>
              </a:spcBef>
              <a:spcAft>
                <a:spcPts val="600"/>
              </a:spcAft>
              <a:buClr>
                <a:srgbClr val="00A6C8"/>
              </a:buClr>
              <a:buFont typeface="Arial" pitchFamily="34" charset="0"/>
              <a:buChar char="•"/>
            </a:pPr>
            <a:r>
              <a:rPr lang="fr-FR" sz="1400" dirty="0" smtClean="0">
                <a:solidFill>
                  <a:srgbClr val="4D4D4D"/>
                </a:solidFill>
                <a:latin typeface="+mj-lt"/>
                <a:cs typeface="Arial" pitchFamily="34" charset="0"/>
              </a:rPr>
              <a:t>En 2011, </a:t>
            </a:r>
            <a:r>
              <a:rPr lang="fr-FR" sz="1400" b="1" dirty="0" smtClean="0">
                <a:solidFill>
                  <a:srgbClr val="00A6C8"/>
                </a:solidFill>
                <a:latin typeface="+mj-lt"/>
                <a:cs typeface="Arial" pitchFamily="34" charset="0"/>
              </a:rPr>
              <a:t>Eurexpo</a:t>
            </a:r>
            <a:r>
              <a:rPr lang="fr-FR" sz="1400" dirty="0" smtClean="0">
                <a:solidFill>
                  <a:srgbClr val="4D4D4D"/>
                </a:solidFill>
                <a:latin typeface="+mj-lt"/>
                <a:cs typeface="Arial" pitchFamily="34" charset="0"/>
              </a:rPr>
              <a:t> a reçu </a:t>
            </a:r>
            <a:r>
              <a:rPr lang="fr-FR" sz="1400" b="1" dirty="0" smtClean="0">
                <a:solidFill>
                  <a:srgbClr val="00A6C8"/>
                </a:solidFill>
                <a:latin typeface="+mj-lt"/>
                <a:cs typeface="Arial" pitchFamily="34" charset="0"/>
              </a:rPr>
              <a:t>20</a:t>
            </a:r>
            <a:r>
              <a:rPr lang="fr-FR" sz="1400" dirty="0" smtClean="0">
                <a:solidFill>
                  <a:srgbClr val="4D4D4D"/>
                </a:solidFill>
                <a:latin typeface="+mj-lt"/>
                <a:cs typeface="Arial" pitchFamily="34" charset="0"/>
              </a:rPr>
              <a:t> </a:t>
            </a:r>
            <a:r>
              <a:rPr lang="fr-FR" sz="1400" b="1" dirty="0" smtClean="0">
                <a:solidFill>
                  <a:srgbClr val="00A6C8"/>
                </a:solidFill>
                <a:latin typeface="+mj-lt"/>
                <a:cs typeface="Arial" pitchFamily="34" charset="0"/>
              </a:rPr>
              <a:t>Foires &amp; Salons</a:t>
            </a:r>
            <a:r>
              <a:rPr lang="fr-FR" sz="1400" b="1" dirty="0" smtClean="0">
                <a:solidFill>
                  <a:srgbClr val="4D4D4D"/>
                </a:solidFill>
                <a:latin typeface="+mj-lt"/>
                <a:cs typeface="Arial" pitchFamily="34" charset="0"/>
              </a:rPr>
              <a:t> </a:t>
            </a:r>
            <a:r>
              <a:rPr lang="fr-FR" sz="1400" dirty="0" smtClean="0">
                <a:solidFill>
                  <a:srgbClr val="4D4D4D"/>
                </a:solidFill>
                <a:latin typeface="+mj-lt"/>
                <a:cs typeface="Arial" pitchFamily="34" charset="0"/>
              </a:rPr>
              <a:t>de dimension internationale avec </a:t>
            </a:r>
            <a:r>
              <a:rPr lang="fr-FR" sz="1400" b="1" dirty="0" smtClean="0">
                <a:solidFill>
                  <a:srgbClr val="00A6C8"/>
                </a:solidFill>
                <a:latin typeface="+mj-lt"/>
                <a:cs typeface="Arial" pitchFamily="34" charset="0"/>
              </a:rPr>
              <a:t>488 125 participants </a:t>
            </a:r>
            <a:r>
              <a:rPr lang="fr-FR" sz="1400" dirty="0">
                <a:solidFill>
                  <a:srgbClr val="4D4D4D"/>
                </a:solidFill>
                <a:latin typeface="+mj-lt"/>
                <a:cs typeface="Arial" pitchFamily="34" charset="0"/>
              </a:rPr>
              <a:t>(nationaux et internationaux confondus), soit </a:t>
            </a:r>
            <a:r>
              <a:rPr lang="fr-FR" sz="1400" dirty="0" smtClean="0">
                <a:solidFill>
                  <a:srgbClr val="4D4D4D"/>
                </a:solidFill>
                <a:latin typeface="+mj-lt"/>
                <a:cs typeface="Arial" pitchFamily="34" charset="0"/>
              </a:rPr>
              <a:t>31% </a:t>
            </a:r>
            <a:r>
              <a:rPr lang="fr-FR" sz="1400" dirty="0">
                <a:solidFill>
                  <a:srgbClr val="4D4D4D"/>
                </a:solidFill>
                <a:latin typeface="+mj-lt"/>
                <a:cs typeface="Arial" pitchFamily="34" charset="0"/>
              </a:rPr>
              <a:t>des évènements et</a:t>
            </a:r>
            <a:r>
              <a:rPr lang="fr-FR" sz="1400" dirty="0" smtClean="0">
                <a:solidFill>
                  <a:srgbClr val="4D4D4D"/>
                </a:solidFill>
                <a:latin typeface="+mj-lt"/>
                <a:cs typeface="Arial" pitchFamily="34" charset="0"/>
              </a:rPr>
              <a:t> 42% des journées-participants </a:t>
            </a:r>
            <a:r>
              <a:rPr lang="fr-FR" sz="1400" dirty="0">
                <a:solidFill>
                  <a:srgbClr val="4D4D4D"/>
                </a:solidFill>
                <a:latin typeface="+mj-lt"/>
                <a:cs typeface="Arial" pitchFamily="34" charset="0"/>
              </a:rPr>
              <a:t>d’Eurexpo </a:t>
            </a:r>
            <a:r>
              <a:rPr lang="fr-FR" sz="1400" dirty="0" smtClean="0">
                <a:solidFill>
                  <a:srgbClr val="4D4D4D"/>
                </a:solidFill>
                <a:latin typeface="+mj-lt"/>
                <a:cs typeface="Arial" pitchFamily="34" charset="0"/>
              </a:rPr>
              <a:t>sur le segment Foires &amp; Salons, des proportions stables depuis 2010.</a:t>
            </a:r>
            <a:endParaRPr lang="fr-FR" sz="1400" dirty="0">
              <a:solidFill>
                <a:srgbClr val="4D4D4D"/>
              </a:solidFill>
              <a:latin typeface="+mj-lt"/>
              <a:cs typeface="Arial" pitchFamily="34" charset="0"/>
            </a:endParaRPr>
          </a:p>
          <a:p>
            <a:pPr marL="176400" indent="-176400" algn="just">
              <a:spcBef>
                <a:spcPts val="0"/>
              </a:spcBef>
              <a:spcAft>
                <a:spcPts val="600"/>
              </a:spcAft>
              <a:buClr>
                <a:srgbClr val="00A6C8"/>
              </a:buClr>
              <a:buFont typeface="Arial" pitchFamily="34" charset="0"/>
              <a:buChar char="•"/>
            </a:pPr>
            <a:r>
              <a:rPr lang="fr-FR" sz="1400" dirty="0" smtClean="0">
                <a:solidFill>
                  <a:srgbClr val="4D4D4D"/>
                </a:solidFill>
                <a:latin typeface="+mj-lt"/>
                <a:cs typeface="Arial" pitchFamily="34" charset="0"/>
              </a:rPr>
              <a:t>La plupart des Réunions et Congrès effectués au sein de la structure restent de rayonnement national.</a:t>
            </a:r>
          </a:p>
          <a:p>
            <a:pPr marL="176400" indent="-176400" algn="just">
              <a:spcBef>
                <a:spcPts val="0"/>
              </a:spcBef>
              <a:spcAft>
                <a:spcPts val="600"/>
              </a:spcAft>
              <a:buClr>
                <a:srgbClr val="00A6C8"/>
              </a:buClr>
              <a:buFont typeface="Arial" pitchFamily="34" charset="0"/>
              <a:buChar char="•"/>
            </a:pPr>
            <a:r>
              <a:rPr lang="fr-FR" sz="1400" dirty="0" smtClean="0">
                <a:solidFill>
                  <a:srgbClr val="4D4D4D"/>
                </a:solidFill>
                <a:latin typeface="+mj-lt"/>
                <a:cs typeface="Arial" pitchFamily="34" charset="0"/>
              </a:rPr>
              <a:t>Rapportés au total général, les événements de dimension internationale représentent </a:t>
            </a:r>
            <a:r>
              <a:rPr lang="fr-FR" sz="1400" b="1" dirty="0" smtClean="0">
                <a:solidFill>
                  <a:srgbClr val="00A6C8"/>
                </a:solidFill>
                <a:latin typeface="+mj-lt"/>
                <a:cs typeface="Arial" pitchFamily="34" charset="0"/>
              </a:rPr>
              <a:t>25,3%</a:t>
            </a:r>
            <a:r>
              <a:rPr lang="fr-FR" sz="1400" dirty="0" smtClean="0">
                <a:solidFill>
                  <a:srgbClr val="4D4D4D"/>
                </a:solidFill>
                <a:latin typeface="+mj-lt"/>
                <a:cs typeface="Arial" pitchFamily="34" charset="0"/>
              </a:rPr>
              <a:t> de l’ensemble des manifestations et </a:t>
            </a:r>
            <a:r>
              <a:rPr lang="fr-FR" sz="1400" b="1" dirty="0" smtClean="0">
                <a:solidFill>
                  <a:srgbClr val="00A6C8"/>
                </a:solidFill>
                <a:latin typeface="+mj-lt"/>
                <a:cs typeface="Arial" pitchFamily="34" charset="0"/>
              </a:rPr>
              <a:t>28,6%</a:t>
            </a:r>
            <a:r>
              <a:rPr lang="fr-FR" sz="1400" dirty="0" smtClean="0">
                <a:solidFill>
                  <a:srgbClr val="4D4D4D"/>
                </a:solidFill>
                <a:latin typeface="+mj-lt"/>
                <a:cs typeface="Arial" pitchFamily="34" charset="0"/>
              </a:rPr>
              <a:t> des jours d’activités d’Eurexpo. Etant de plus grande envergure, ces manifestations regroupent près de </a:t>
            </a:r>
            <a:r>
              <a:rPr lang="fr-FR" sz="1400" b="1" dirty="0" smtClean="0">
                <a:solidFill>
                  <a:srgbClr val="00A6C8"/>
                </a:solidFill>
                <a:latin typeface="+mj-lt"/>
                <a:cs typeface="Arial" pitchFamily="34" charset="0"/>
              </a:rPr>
              <a:t>42% des journées-participants</a:t>
            </a:r>
            <a:r>
              <a:rPr lang="fr-FR" sz="1400" dirty="0">
                <a:solidFill>
                  <a:srgbClr val="4D4D4D"/>
                </a:solidFill>
                <a:latin typeface="+mj-lt"/>
                <a:cs typeface="Arial" pitchFamily="34" charset="0"/>
              </a:rPr>
              <a:t>.</a:t>
            </a:r>
          </a:p>
        </p:txBody>
      </p:sp>
      <p:sp>
        <p:nvSpPr>
          <p:cNvPr id="5" name="Titre 1"/>
          <p:cNvSpPr txBox="1">
            <a:spLocks/>
          </p:cNvSpPr>
          <p:nvPr/>
        </p:nvSpPr>
        <p:spPr bwMode="auto">
          <a:xfrm>
            <a:off x="1572768" y="-1"/>
            <a:ext cx="7324344"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kern="0" dirty="0" smtClean="0">
                <a:solidFill>
                  <a:srgbClr val="FFFFFF"/>
                </a:solidFill>
                <a:latin typeface="Arial"/>
                <a:ea typeface="+mj-ea"/>
                <a:cs typeface="Arial"/>
              </a:rPr>
              <a:t>Evènements Internationaux d’Eurexpo</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9" name="Tableau 8"/>
          <p:cNvGraphicFramePr>
            <a:graphicFrameLocks noGrp="1"/>
          </p:cNvGraphicFramePr>
          <p:nvPr>
            <p:extLst>
              <p:ext uri="{D42A27DB-BD31-4B8C-83A1-F6EECF244321}">
                <p14:modId xmlns="" xmlns:p14="http://schemas.microsoft.com/office/powerpoint/2010/main" val="4022475525"/>
              </p:ext>
            </p:extLst>
          </p:nvPr>
        </p:nvGraphicFramePr>
        <p:xfrm>
          <a:off x="556577" y="1314150"/>
          <a:ext cx="7851776" cy="2801642"/>
        </p:xfrm>
        <a:graphic>
          <a:graphicData uri="http://schemas.openxmlformats.org/drawingml/2006/table">
            <a:tbl>
              <a:tblPr/>
              <a:tblGrid>
                <a:gridCol w="1848071"/>
                <a:gridCol w="1658719"/>
                <a:gridCol w="1171455"/>
                <a:gridCol w="1131059"/>
                <a:gridCol w="1019974"/>
                <a:gridCol w="1022498"/>
              </a:tblGrid>
              <a:tr h="455564">
                <a:tc>
                  <a:txBody>
                    <a:bodyPr/>
                    <a:lstStyle/>
                    <a:p>
                      <a:pPr algn="ctr" fontAlgn="ctr"/>
                      <a:r>
                        <a:rPr lang="fr-FR" sz="1200" b="0" i="0" u="none" strike="noStrike" dirty="0">
                          <a:solidFill>
                            <a:srgbClr val="404040"/>
                          </a:solidFill>
                          <a:effectLst/>
                          <a:latin typeface="Arial"/>
                        </a:rPr>
                        <a:t> </a:t>
                      </a:r>
                    </a:p>
                  </a:txBody>
                  <a:tcPr marL="7820" marR="7820" marT="782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rtl="0" fontAlgn="ctr"/>
                      <a:r>
                        <a:rPr lang="fr-FR" sz="1200" b="0" i="0" u="none" strike="noStrike" dirty="0">
                          <a:solidFill>
                            <a:srgbClr val="FFFFFF"/>
                          </a:solidFill>
                          <a:effectLst/>
                          <a:latin typeface="Arial"/>
                        </a:rPr>
                        <a:t>Segment </a:t>
                      </a:r>
                    </a:p>
                  </a:txBody>
                  <a:tcPr marL="7820" marR="7820" marT="7820"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rtl="0" fontAlgn="ctr"/>
                      <a:r>
                        <a:rPr lang="fr-FR" sz="1200" b="0" i="0" u="none" strike="noStrike">
                          <a:solidFill>
                            <a:srgbClr val="FFFFFF"/>
                          </a:solidFill>
                          <a:effectLst/>
                          <a:latin typeface="Arial"/>
                        </a:rPr>
                        <a:t>Manifestations</a:t>
                      </a:r>
                    </a:p>
                  </a:txBody>
                  <a:tcPr marL="7820" marR="7820" marT="7820"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rtl="0" fontAlgn="ctr"/>
                      <a:r>
                        <a:rPr lang="fr-FR" sz="1200" b="0" i="0" u="none" strike="noStrike">
                          <a:solidFill>
                            <a:srgbClr val="FFFFFF"/>
                          </a:solidFill>
                          <a:effectLst/>
                          <a:latin typeface="Arial"/>
                        </a:rPr>
                        <a:t>Participants</a:t>
                      </a:r>
                    </a:p>
                  </a:txBody>
                  <a:tcPr marL="7820" marR="7820" marT="7820"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rtl="0" fontAlgn="ctr"/>
                      <a:r>
                        <a:rPr lang="fr-FR" sz="1200" b="0" i="0" u="none" strike="noStrike" dirty="0">
                          <a:solidFill>
                            <a:srgbClr val="FFFFFF"/>
                          </a:solidFill>
                          <a:effectLst/>
                          <a:latin typeface="Arial"/>
                        </a:rPr>
                        <a:t>Jours</a:t>
                      </a:r>
                    </a:p>
                  </a:txBody>
                  <a:tcPr marL="7820" marR="7820" marT="7820"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rtl="0" fontAlgn="ctr"/>
                      <a:r>
                        <a:rPr lang="fr-FR" sz="1200" b="0" i="0" u="none" strike="noStrike" dirty="0">
                          <a:solidFill>
                            <a:srgbClr val="FFFFFF"/>
                          </a:solidFill>
                          <a:effectLst/>
                          <a:latin typeface="Arial"/>
                        </a:rPr>
                        <a:t>Durée Moyenne</a:t>
                      </a:r>
                    </a:p>
                  </a:txBody>
                  <a:tcPr marL="7820" marR="7820" marT="782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14383">
                <a:tc rowSpan="3">
                  <a:txBody>
                    <a:bodyPr/>
                    <a:lstStyle/>
                    <a:p>
                      <a:pPr algn="ctr" rtl="0" fontAlgn="ctr"/>
                      <a:r>
                        <a:rPr lang="fr-FR" sz="1200" b="0" i="0" u="none" strike="noStrike">
                          <a:solidFill>
                            <a:srgbClr val="404040"/>
                          </a:solidFill>
                          <a:effectLst/>
                          <a:latin typeface="Arial"/>
                        </a:rPr>
                        <a:t>Foires &amp; Salons</a:t>
                      </a:r>
                    </a:p>
                  </a:txBody>
                  <a:tcPr marL="7820" marR="7820" marT="7820"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7DEE8"/>
                    </a:solidFill>
                  </a:tcPr>
                </a:tc>
                <a:tc>
                  <a:txBody>
                    <a:bodyPr/>
                    <a:lstStyle/>
                    <a:p>
                      <a:pPr algn="ctr" rtl="0" fontAlgn="ctr"/>
                      <a:r>
                        <a:rPr lang="fr-FR" sz="1200" b="0" i="0" u="none" strike="noStrike">
                          <a:solidFill>
                            <a:srgbClr val="404040"/>
                          </a:solidFill>
                          <a:effectLst/>
                          <a:latin typeface="Arial"/>
                        </a:rPr>
                        <a:t>Salons grand public</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ctr"/>
                      <a:r>
                        <a:rPr lang="fr-FR" sz="1200" b="0" i="0" u="none" strike="noStrike" dirty="0" smtClean="0">
                          <a:solidFill>
                            <a:srgbClr val="404040"/>
                          </a:solidFill>
                          <a:effectLst/>
                          <a:latin typeface="Arial"/>
                        </a:rPr>
                        <a:t>1 </a:t>
                      </a:r>
                      <a:r>
                        <a:rPr lang="fr-FR" sz="1000" b="0" i="0" u="none" strike="noStrike" dirty="0" smtClean="0">
                          <a:solidFill>
                            <a:srgbClr val="404040"/>
                          </a:solidFill>
                          <a:effectLst/>
                          <a:latin typeface="Arial"/>
                        </a:rPr>
                        <a:t>/ 21</a:t>
                      </a:r>
                      <a:endParaRPr lang="fr-FR" sz="1100" b="0" i="0" u="none" strike="noStrike" dirty="0">
                        <a:solidFill>
                          <a:srgbClr val="404040"/>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a:solidFill>
                            <a:srgbClr val="404040"/>
                          </a:solidFill>
                          <a:effectLst/>
                          <a:latin typeface="Arial"/>
                        </a:rPr>
                        <a:t>212 </a:t>
                      </a:r>
                      <a:r>
                        <a:rPr lang="fr-FR" sz="1200" b="0" i="0" u="none" strike="noStrike" dirty="0" smtClean="0">
                          <a:solidFill>
                            <a:srgbClr val="404040"/>
                          </a:solidFill>
                          <a:effectLst/>
                          <a:latin typeface="Arial"/>
                        </a:rPr>
                        <a:t>705 </a:t>
                      </a:r>
                      <a:r>
                        <a:rPr lang="fr-FR" sz="1000" b="0" i="0" u="none" strike="noStrike" dirty="0" smtClean="0">
                          <a:solidFill>
                            <a:srgbClr val="404040"/>
                          </a:solidFill>
                          <a:effectLst/>
                          <a:latin typeface="Arial"/>
                        </a:rPr>
                        <a:t>/ 774</a:t>
                      </a:r>
                      <a:r>
                        <a:rPr lang="fr-FR" sz="1000" b="0" i="0" u="none" strike="noStrike" baseline="0" dirty="0" smtClean="0">
                          <a:solidFill>
                            <a:srgbClr val="404040"/>
                          </a:solidFill>
                          <a:effectLst/>
                          <a:latin typeface="Arial"/>
                        </a:rPr>
                        <a:t> 368</a:t>
                      </a:r>
                      <a:endParaRPr lang="fr-FR" sz="1200" b="0" i="0" u="none" strike="noStrike" dirty="0">
                        <a:solidFill>
                          <a:srgbClr val="404040"/>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ctr"/>
                      <a:r>
                        <a:rPr lang="fr-FR" sz="1200" b="0" i="0" u="none" strike="noStrike" dirty="0" smtClean="0">
                          <a:solidFill>
                            <a:srgbClr val="404040"/>
                          </a:solidFill>
                          <a:effectLst/>
                          <a:latin typeface="Arial"/>
                        </a:rPr>
                        <a:t>11 </a:t>
                      </a:r>
                      <a:r>
                        <a:rPr lang="fr-FR" sz="1000" b="0" i="0" u="none" strike="noStrike" dirty="0" smtClean="0">
                          <a:solidFill>
                            <a:srgbClr val="404040"/>
                          </a:solidFill>
                          <a:effectLst/>
                          <a:latin typeface="Arial"/>
                        </a:rPr>
                        <a:t>/ 93</a:t>
                      </a:r>
                      <a:endParaRPr lang="fr-FR" sz="1200" b="0" i="0" u="none" strike="noStrike" dirty="0">
                        <a:solidFill>
                          <a:srgbClr val="404040"/>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a:solidFill>
                            <a:srgbClr val="404040"/>
                          </a:solidFill>
                          <a:effectLst/>
                          <a:latin typeface="Arial"/>
                        </a:rPr>
                        <a:t>11,0</a:t>
                      </a:r>
                    </a:p>
                  </a:txBody>
                  <a:tcPr marL="7820" marR="7820" marT="782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r>
              <a:tr h="214383">
                <a:tc vMerge="1">
                  <a:txBody>
                    <a:bodyPr/>
                    <a:lstStyle/>
                    <a:p>
                      <a:endParaRPr lang="fr-FR"/>
                    </a:p>
                  </a:txBody>
                  <a:tcPr/>
                </a:tc>
                <a:tc>
                  <a:txBody>
                    <a:bodyPr/>
                    <a:lstStyle/>
                    <a:p>
                      <a:pPr algn="ctr" rtl="0" fontAlgn="ctr"/>
                      <a:r>
                        <a:rPr lang="fr-FR" sz="1200" b="0" i="0" u="none" strike="noStrike">
                          <a:solidFill>
                            <a:srgbClr val="404040"/>
                          </a:solidFill>
                          <a:effectLst/>
                          <a:latin typeface="Arial"/>
                        </a:rPr>
                        <a:t>Salons professionnels</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ctr"/>
                      <a:r>
                        <a:rPr lang="fr-FR" sz="1200" b="0" i="0" u="none" strike="noStrike" dirty="0" smtClean="0">
                          <a:solidFill>
                            <a:srgbClr val="404040"/>
                          </a:solidFill>
                          <a:effectLst/>
                          <a:latin typeface="Arial"/>
                        </a:rPr>
                        <a:t>19 </a:t>
                      </a:r>
                      <a:r>
                        <a:rPr lang="fr-FR" sz="1000" b="0" i="0" u="none" strike="noStrike" dirty="0" smtClean="0">
                          <a:solidFill>
                            <a:srgbClr val="404040"/>
                          </a:solidFill>
                          <a:effectLst/>
                          <a:latin typeface="Arial"/>
                        </a:rPr>
                        <a:t>/ 37</a:t>
                      </a:r>
                      <a:endParaRPr lang="fr-FR" sz="1000" b="0" i="0" u="none" strike="noStrike" dirty="0">
                        <a:solidFill>
                          <a:srgbClr val="404040"/>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a:solidFill>
                            <a:srgbClr val="404040"/>
                          </a:solidFill>
                          <a:effectLst/>
                          <a:latin typeface="Arial"/>
                        </a:rPr>
                        <a:t>275 </a:t>
                      </a:r>
                      <a:r>
                        <a:rPr lang="fr-FR" sz="1200" b="0" i="0" u="none" strike="noStrike" dirty="0" smtClean="0">
                          <a:solidFill>
                            <a:srgbClr val="404040"/>
                          </a:solidFill>
                          <a:effectLst/>
                          <a:latin typeface="Arial"/>
                        </a:rPr>
                        <a:t>420 </a:t>
                      </a:r>
                      <a:r>
                        <a:rPr lang="fr-FR" sz="1000" b="0" i="0" u="none" strike="noStrike" dirty="0" smtClean="0">
                          <a:solidFill>
                            <a:srgbClr val="404040"/>
                          </a:solidFill>
                          <a:effectLst/>
                          <a:latin typeface="Arial"/>
                        </a:rPr>
                        <a:t>/ 354 631</a:t>
                      </a:r>
                      <a:endParaRPr lang="fr-FR" sz="1000" b="0" i="0" u="none" strike="noStrike" dirty="0">
                        <a:solidFill>
                          <a:srgbClr val="404040"/>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ctr"/>
                      <a:r>
                        <a:rPr lang="fr-FR" sz="1200" b="0" i="0" u="none" strike="noStrike" dirty="0" smtClean="0">
                          <a:solidFill>
                            <a:srgbClr val="404040"/>
                          </a:solidFill>
                          <a:effectLst/>
                          <a:latin typeface="Arial"/>
                        </a:rPr>
                        <a:t>59 </a:t>
                      </a:r>
                      <a:r>
                        <a:rPr lang="fr-FR" sz="1000" b="0" i="0" u="none" strike="noStrike" dirty="0" smtClean="0">
                          <a:solidFill>
                            <a:srgbClr val="404040"/>
                          </a:solidFill>
                          <a:effectLst/>
                          <a:latin typeface="Arial"/>
                        </a:rPr>
                        <a:t>/ 99</a:t>
                      </a:r>
                      <a:endParaRPr lang="fr-FR" sz="1100" b="0" i="0" u="none" strike="noStrike" dirty="0">
                        <a:solidFill>
                          <a:srgbClr val="404040"/>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a:solidFill>
                            <a:srgbClr val="404040"/>
                          </a:solidFill>
                          <a:effectLst/>
                          <a:latin typeface="Arial"/>
                        </a:rPr>
                        <a:t>3,1</a:t>
                      </a:r>
                    </a:p>
                  </a:txBody>
                  <a:tcPr marL="7820" marR="7820" marT="782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r>
              <a:tr h="214383">
                <a:tc vMerge="1">
                  <a:txBody>
                    <a:bodyPr/>
                    <a:lstStyle/>
                    <a:p>
                      <a:endParaRPr lang="fr-FR"/>
                    </a:p>
                  </a:txBody>
                  <a:tcPr/>
                </a:tc>
                <a:tc>
                  <a:txBody>
                    <a:bodyPr/>
                    <a:lstStyle/>
                    <a:p>
                      <a:pPr algn="ctr" rtl="0" fontAlgn="ctr"/>
                      <a:r>
                        <a:rPr lang="fr-FR" sz="1200" b="0" i="0" u="none" strike="noStrike">
                          <a:solidFill>
                            <a:srgbClr val="404040"/>
                          </a:solidFill>
                          <a:effectLst/>
                          <a:latin typeface="Arial"/>
                        </a:rPr>
                        <a:t>Autres évènements</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ctr"/>
                      <a:r>
                        <a:rPr lang="fr-FR" sz="1200" b="0" i="0" u="none" strike="noStrike" dirty="0" smtClean="0">
                          <a:solidFill>
                            <a:srgbClr val="404040"/>
                          </a:solidFill>
                          <a:effectLst/>
                          <a:latin typeface="Arial"/>
                        </a:rPr>
                        <a:t>0 </a:t>
                      </a:r>
                      <a:r>
                        <a:rPr lang="fr-FR" sz="1000" b="0" i="0" u="none" strike="noStrike" dirty="0" smtClean="0">
                          <a:solidFill>
                            <a:srgbClr val="404040"/>
                          </a:solidFill>
                          <a:effectLst/>
                          <a:latin typeface="Arial"/>
                        </a:rPr>
                        <a:t>/ 6</a:t>
                      </a:r>
                      <a:endParaRPr lang="fr-FR" sz="1000" b="0" i="0" u="none" strike="noStrike" dirty="0">
                        <a:solidFill>
                          <a:srgbClr val="404040"/>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smtClean="0">
                          <a:solidFill>
                            <a:srgbClr val="404040"/>
                          </a:solidFill>
                          <a:effectLst/>
                          <a:latin typeface="Arial"/>
                        </a:rPr>
                        <a:t>0 </a:t>
                      </a:r>
                      <a:r>
                        <a:rPr lang="fr-FR" sz="1000" b="0" i="0" u="none" strike="noStrike" dirty="0" smtClean="0">
                          <a:solidFill>
                            <a:srgbClr val="404040"/>
                          </a:solidFill>
                          <a:effectLst/>
                          <a:latin typeface="Arial"/>
                        </a:rPr>
                        <a:t>/ 29 214</a:t>
                      </a:r>
                      <a:endParaRPr lang="fr-FR" sz="1000" b="0" i="0" u="none" strike="noStrike" dirty="0">
                        <a:solidFill>
                          <a:srgbClr val="404040"/>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ctr"/>
                      <a:r>
                        <a:rPr lang="fr-FR" sz="1200" b="0" i="0" u="none" strike="noStrike" dirty="0" smtClean="0">
                          <a:solidFill>
                            <a:srgbClr val="404040"/>
                          </a:solidFill>
                          <a:effectLst/>
                          <a:latin typeface="Arial"/>
                        </a:rPr>
                        <a:t>0 </a:t>
                      </a:r>
                      <a:r>
                        <a:rPr lang="fr-FR" sz="1000" b="0" i="0" u="none" strike="noStrike" dirty="0" smtClean="0">
                          <a:solidFill>
                            <a:srgbClr val="404040"/>
                          </a:solidFill>
                          <a:effectLst/>
                          <a:latin typeface="Arial"/>
                        </a:rPr>
                        <a:t>/ 38</a:t>
                      </a:r>
                      <a:endParaRPr lang="fr-FR" sz="1000" b="0" i="0" u="none" strike="noStrike" dirty="0">
                        <a:solidFill>
                          <a:srgbClr val="404040"/>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smtClean="0">
                          <a:solidFill>
                            <a:srgbClr val="404040"/>
                          </a:solidFill>
                          <a:effectLst/>
                          <a:latin typeface="Arial"/>
                        </a:rPr>
                        <a:t>-</a:t>
                      </a:r>
                      <a:endParaRPr lang="fr-FR" sz="1200" b="0" i="0" u="none" strike="noStrike" dirty="0">
                        <a:solidFill>
                          <a:srgbClr val="404040"/>
                        </a:solidFill>
                        <a:effectLst/>
                        <a:latin typeface="Arial"/>
                      </a:endParaRPr>
                    </a:p>
                  </a:txBody>
                  <a:tcPr marL="7820" marR="7820" marT="782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r>
              <a:tr h="214383">
                <a:tc gridSpan="2">
                  <a:txBody>
                    <a:bodyPr/>
                    <a:lstStyle/>
                    <a:p>
                      <a:pPr algn="ctr" rtl="0" fontAlgn="ctr"/>
                      <a:r>
                        <a:rPr lang="fr-FR" sz="1200" b="0" i="0" u="none" strike="noStrike">
                          <a:solidFill>
                            <a:srgbClr val="FFFFFF"/>
                          </a:solidFill>
                          <a:effectLst/>
                          <a:latin typeface="Arial"/>
                        </a:rPr>
                        <a:t>Total Foires &amp; Salons Internationaux</a:t>
                      </a:r>
                    </a:p>
                  </a:txBody>
                  <a:tcPr marL="7820" marR="7820" marT="7820"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rtl="0" fontAlgn="ctr"/>
                      <a:r>
                        <a:rPr lang="fr-FR" sz="1200" b="0" i="0" u="none" strike="noStrike" dirty="0" smtClean="0">
                          <a:solidFill>
                            <a:srgbClr val="FFFFFF"/>
                          </a:solidFill>
                          <a:effectLst/>
                          <a:latin typeface="Arial"/>
                        </a:rPr>
                        <a:t>20 </a:t>
                      </a:r>
                      <a:r>
                        <a:rPr lang="fr-FR" sz="1000" b="0" i="0" u="none" strike="noStrike" dirty="0" smtClean="0">
                          <a:solidFill>
                            <a:srgbClr val="FFFFFF"/>
                          </a:solidFill>
                          <a:effectLst/>
                          <a:latin typeface="Arial"/>
                        </a:rPr>
                        <a:t>/ 64</a:t>
                      </a:r>
                      <a:endParaRPr lang="fr-FR" sz="1000" b="0" i="0" u="none" strike="noStrike" dirty="0">
                        <a:solidFill>
                          <a:srgbClr val="FFFFFF"/>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rtl="0" fontAlgn="ctr"/>
                      <a:r>
                        <a:rPr lang="fr-FR" sz="1200" b="0" i="0" u="none" strike="noStrike" dirty="0">
                          <a:solidFill>
                            <a:srgbClr val="FFFFFF"/>
                          </a:solidFill>
                          <a:effectLst/>
                          <a:latin typeface="Arial"/>
                        </a:rPr>
                        <a:t>488 </a:t>
                      </a:r>
                      <a:r>
                        <a:rPr lang="fr-FR" sz="1200" b="0" i="0" u="none" strike="noStrike" dirty="0" smtClean="0">
                          <a:solidFill>
                            <a:srgbClr val="FFFFFF"/>
                          </a:solidFill>
                          <a:effectLst/>
                          <a:latin typeface="Arial"/>
                        </a:rPr>
                        <a:t>125 </a:t>
                      </a:r>
                    </a:p>
                    <a:p>
                      <a:pPr algn="ctr" rtl="0" fontAlgn="ctr"/>
                      <a:r>
                        <a:rPr lang="fr-FR" sz="1000" b="0" i="0" u="none" strike="noStrike" dirty="0" smtClean="0">
                          <a:solidFill>
                            <a:srgbClr val="FFFFFF"/>
                          </a:solidFill>
                          <a:effectLst/>
                          <a:latin typeface="Arial"/>
                        </a:rPr>
                        <a:t>/ 1 158 213</a:t>
                      </a:r>
                      <a:endParaRPr lang="fr-FR" sz="1000" b="0" i="0" u="none" strike="noStrike" dirty="0">
                        <a:solidFill>
                          <a:srgbClr val="FFFFFF"/>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rtl="0" fontAlgn="ctr"/>
                      <a:r>
                        <a:rPr lang="fr-FR" sz="1200" b="0" i="0" u="none" strike="noStrike" dirty="0" smtClean="0">
                          <a:solidFill>
                            <a:srgbClr val="FFFFFF"/>
                          </a:solidFill>
                          <a:effectLst/>
                          <a:latin typeface="Arial"/>
                        </a:rPr>
                        <a:t>70 </a:t>
                      </a:r>
                      <a:r>
                        <a:rPr lang="fr-FR" sz="1000" b="0" i="0" u="none" strike="noStrike" dirty="0" smtClean="0">
                          <a:solidFill>
                            <a:srgbClr val="FFFFFF"/>
                          </a:solidFill>
                          <a:effectLst/>
                          <a:latin typeface="Arial"/>
                        </a:rPr>
                        <a:t>/ 230</a:t>
                      </a:r>
                      <a:endParaRPr lang="fr-FR" sz="1000" b="0" i="0" u="none" strike="noStrike" dirty="0">
                        <a:solidFill>
                          <a:srgbClr val="FFFFFF"/>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rtl="0" fontAlgn="ctr"/>
                      <a:r>
                        <a:rPr lang="fr-FR" sz="1200" b="0" i="0" u="none" strike="noStrike">
                          <a:solidFill>
                            <a:srgbClr val="FFFFFF"/>
                          </a:solidFill>
                          <a:effectLst/>
                          <a:latin typeface="Arial"/>
                        </a:rPr>
                        <a:t>3,5</a:t>
                      </a:r>
                    </a:p>
                  </a:txBody>
                  <a:tcPr marL="7820" marR="7820" marT="782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14383">
                <a:tc rowSpan="3">
                  <a:txBody>
                    <a:bodyPr/>
                    <a:lstStyle/>
                    <a:p>
                      <a:pPr algn="ctr" rtl="0" fontAlgn="ctr"/>
                      <a:r>
                        <a:rPr lang="fr-FR" sz="1200" b="0" i="0" u="none" strike="noStrike">
                          <a:solidFill>
                            <a:srgbClr val="404040"/>
                          </a:solidFill>
                          <a:effectLst/>
                          <a:latin typeface="Arial"/>
                        </a:rPr>
                        <a:t>Réunions &amp; Congrès</a:t>
                      </a:r>
                    </a:p>
                  </a:txBody>
                  <a:tcPr marL="7820" marR="7820" marT="7820"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a:solidFill>
                            <a:srgbClr val="404040"/>
                          </a:solidFill>
                          <a:effectLst/>
                          <a:latin typeface="Arial"/>
                        </a:rPr>
                        <a:t>Réunions et séminaires</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ctr"/>
                      <a:r>
                        <a:rPr lang="fr-FR" sz="1200" b="0" i="0" u="none" strike="noStrike" dirty="0" smtClean="0">
                          <a:solidFill>
                            <a:srgbClr val="404040"/>
                          </a:solidFill>
                          <a:effectLst/>
                          <a:latin typeface="Arial"/>
                        </a:rPr>
                        <a:t>1 </a:t>
                      </a:r>
                      <a:r>
                        <a:rPr lang="fr-FR" sz="1000" b="0" i="0" u="none" strike="noStrike" dirty="0" smtClean="0">
                          <a:solidFill>
                            <a:srgbClr val="404040"/>
                          </a:solidFill>
                          <a:effectLst/>
                          <a:latin typeface="Arial"/>
                        </a:rPr>
                        <a:t>/ 17</a:t>
                      </a:r>
                      <a:endParaRPr lang="fr-FR" sz="1000" b="0" i="0" u="none" strike="noStrike" dirty="0">
                        <a:solidFill>
                          <a:srgbClr val="404040"/>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smtClean="0">
                          <a:solidFill>
                            <a:srgbClr val="404040"/>
                          </a:solidFill>
                          <a:effectLst/>
                          <a:latin typeface="Arial"/>
                        </a:rPr>
                        <a:t>160 </a:t>
                      </a:r>
                      <a:r>
                        <a:rPr lang="fr-FR" sz="1000" b="0" i="0" u="none" strike="noStrike" dirty="0" smtClean="0">
                          <a:solidFill>
                            <a:srgbClr val="404040"/>
                          </a:solidFill>
                          <a:effectLst/>
                          <a:latin typeface="Arial"/>
                        </a:rPr>
                        <a:t>/ 5</a:t>
                      </a:r>
                      <a:r>
                        <a:rPr lang="fr-FR" sz="1000" b="0" i="0" u="none" strike="noStrike" baseline="0" dirty="0" smtClean="0">
                          <a:solidFill>
                            <a:srgbClr val="404040"/>
                          </a:solidFill>
                          <a:effectLst/>
                          <a:latin typeface="Arial"/>
                        </a:rPr>
                        <a:t> 019</a:t>
                      </a:r>
                      <a:endParaRPr lang="fr-FR" sz="1000" b="0" i="0" u="none" strike="noStrike" dirty="0">
                        <a:solidFill>
                          <a:srgbClr val="404040"/>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ctr"/>
                      <a:r>
                        <a:rPr lang="fr-FR" sz="1200" b="0" i="0" u="none" strike="noStrike" dirty="0" smtClean="0">
                          <a:solidFill>
                            <a:srgbClr val="404040"/>
                          </a:solidFill>
                          <a:effectLst/>
                          <a:latin typeface="Arial"/>
                        </a:rPr>
                        <a:t>1 </a:t>
                      </a:r>
                      <a:r>
                        <a:rPr lang="fr-FR" sz="1000" b="0" i="0" u="none" strike="noStrike" dirty="0" smtClean="0">
                          <a:solidFill>
                            <a:srgbClr val="404040"/>
                          </a:solidFill>
                          <a:effectLst/>
                          <a:latin typeface="Arial"/>
                        </a:rPr>
                        <a:t>/ 17</a:t>
                      </a:r>
                      <a:endParaRPr lang="fr-FR" sz="1000" b="0" i="0" u="none" strike="noStrike" dirty="0">
                        <a:solidFill>
                          <a:srgbClr val="404040"/>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a:solidFill>
                            <a:srgbClr val="404040"/>
                          </a:solidFill>
                          <a:effectLst/>
                          <a:latin typeface="Arial"/>
                        </a:rPr>
                        <a:t>1</a:t>
                      </a:r>
                    </a:p>
                  </a:txBody>
                  <a:tcPr marL="7820" marR="7820" marT="782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r>
              <a:tr h="214383">
                <a:tc vMerge="1">
                  <a:txBody>
                    <a:bodyPr/>
                    <a:lstStyle/>
                    <a:p>
                      <a:endParaRPr lang="fr-FR"/>
                    </a:p>
                  </a:txBody>
                  <a:tcPr/>
                </a:tc>
                <a:tc>
                  <a:txBody>
                    <a:bodyPr/>
                    <a:lstStyle/>
                    <a:p>
                      <a:pPr algn="ctr" rtl="0" fontAlgn="ctr"/>
                      <a:r>
                        <a:rPr lang="fr-FR" sz="1200" b="0" i="0" u="none" strike="noStrike">
                          <a:solidFill>
                            <a:srgbClr val="404040"/>
                          </a:solidFill>
                          <a:effectLst/>
                          <a:latin typeface="Arial"/>
                        </a:rPr>
                        <a:t>Congrès Associatifs</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ctr"/>
                      <a:r>
                        <a:rPr lang="fr-FR" sz="1200" b="0" i="0" u="none" strike="noStrike" dirty="0" smtClean="0">
                          <a:solidFill>
                            <a:srgbClr val="404040"/>
                          </a:solidFill>
                          <a:effectLst/>
                          <a:latin typeface="Arial"/>
                        </a:rPr>
                        <a:t>0 </a:t>
                      </a:r>
                      <a:r>
                        <a:rPr lang="fr-FR" sz="1000" b="0" i="0" u="none" strike="noStrike" dirty="0" smtClean="0">
                          <a:solidFill>
                            <a:srgbClr val="404040"/>
                          </a:solidFill>
                          <a:effectLst/>
                          <a:latin typeface="Arial"/>
                        </a:rPr>
                        <a:t>/ 0</a:t>
                      </a:r>
                      <a:endParaRPr lang="fr-FR" sz="1100" b="0" i="0" u="none" strike="noStrike" dirty="0">
                        <a:solidFill>
                          <a:srgbClr val="404040"/>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smtClean="0">
                          <a:solidFill>
                            <a:srgbClr val="404040"/>
                          </a:solidFill>
                          <a:effectLst/>
                          <a:latin typeface="Arial"/>
                        </a:rPr>
                        <a:t>0 </a:t>
                      </a:r>
                      <a:r>
                        <a:rPr lang="fr-FR" sz="1000" b="0" i="0" u="none" strike="noStrike" dirty="0" smtClean="0">
                          <a:solidFill>
                            <a:srgbClr val="404040"/>
                          </a:solidFill>
                          <a:effectLst/>
                          <a:latin typeface="Arial"/>
                        </a:rPr>
                        <a:t>/ 0</a:t>
                      </a:r>
                      <a:endParaRPr lang="fr-FR" sz="1000" b="0" i="0" u="none" strike="noStrike" dirty="0">
                        <a:solidFill>
                          <a:srgbClr val="404040"/>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ctr"/>
                      <a:r>
                        <a:rPr lang="fr-FR" sz="1200" b="0" i="0" u="none" strike="noStrike" dirty="0" smtClean="0">
                          <a:solidFill>
                            <a:srgbClr val="404040"/>
                          </a:solidFill>
                          <a:effectLst/>
                          <a:latin typeface="Arial"/>
                        </a:rPr>
                        <a:t>0 </a:t>
                      </a:r>
                      <a:r>
                        <a:rPr lang="fr-FR" sz="1000" b="0" i="0" u="none" strike="noStrike" dirty="0" smtClean="0">
                          <a:solidFill>
                            <a:srgbClr val="404040"/>
                          </a:solidFill>
                          <a:effectLst/>
                          <a:latin typeface="Arial"/>
                        </a:rPr>
                        <a:t>/ 0</a:t>
                      </a:r>
                      <a:endParaRPr lang="fr-FR" sz="1000" b="0" i="0" u="none" strike="noStrike" dirty="0">
                        <a:solidFill>
                          <a:srgbClr val="404040"/>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smtClean="0">
                          <a:solidFill>
                            <a:srgbClr val="404040"/>
                          </a:solidFill>
                          <a:effectLst/>
                          <a:latin typeface="Arial"/>
                        </a:rPr>
                        <a:t>-</a:t>
                      </a:r>
                      <a:endParaRPr lang="fr-FR" sz="1200" b="0" i="0" u="none" strike="noStrike" dirty="0">
                        <a:solidFill>
                          <a:srgbClr val="404040"/>
                        </a:solidFill>
                        <a:effectLst/>
                        <a:latin typeface="Arial"/>
                      </a:endParaRPr>
                    </a:p>
                  </a:txBody>
                  <a:tcPr marL="7820" marR="7820" marT="782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r>
              <a:tr h="214383">
                <a:tc vMerge="1">
                  <a:txBody>
                    <a:bodyPr/>
                    <a:lstStyle/>
                    <a:p>
                      <a:endParaRPr lang="fr-FR"/>
                    </a:p>
                  </a:txBody>
                  <a:tcPr/>
                </a:tc>
                <a:tc>
                  <a:txBody>
                    <a:bodyPr/>
                    <a:lstStyle/>
                    <a:p>
                      <a:pPr algn="ctr" rtl="0" fontAlgn="ctr"/>
                      <a:r>
                        <a:rPr lang="fr-FR" sz="1200" b="0" i="0" u="none" strike="noStrike">
                          <a:solidFill>
                            <a:srgbClr val="404040"/>
                          </a:solidFill>
                          <a:effectLst/>
                          <a:latin typeface="Arial"/>
                        </a:rPr>
                        <a:t>Conventions d’entreprise</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ctr"/>
                      <a:r>
                        <a:rPr lang="fr-FR" sz="1200" b="0" i="0" u="none" strike="noStrike" dirty="0" smtClean="0">
                          <a:solidFill>
                            <a:srgbClr val="404040"/>
                          </a:solidFill>
                          <a:effectLst/>
                          <a:latin typeface="Arial"/>
                        </a:rPr>
                        <a:t>0 </a:t>
                      </a:r>
                      <a:r>
                        <a:rPr lang="fr-FR" sz="1000" b="0" i="0" u="none" strike="noStrike" dirty="0" smtClean="0">
                          <a:solidFill>
                            <a:srgbClr val="404040"/>
                          </a:solidFill>
                          <a:effectLst/>
                          <a:latin typeface="Arial"/>
                        </a:rPr>
                        <a:t>/ 2</a:t>
                      </a:r>
                      <a:endParaRPr lang="fr-FR" sz="1000" b="0" i="0" u="none" strike="noStrike" dirty="0">
                        <a:solidFill>
                          <a:srgbClr val="404040"/>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smtClean="0">
                          <a:solidFill>
                            <a:srgbClr val="404040"/>
                          </a:solidFill>
                          <a:effectLst/>
                          <a:latin typeface="Arial"/>
                        </a:rPr>
                        <a:t>0 </a:t>
                      </a:r>
                      <a:r>
                        <a:rPr lang="fr-FR" sz="1000" b="0" i="0" u="none" strike="noStrike" dirty="0" smtClean="0">
                          <a:solidFill>
                            <a:srgbClr val="404040"/>
                          </a:solidFill>
                          <a:effectLst/>
                          <a:latin typeface="Arial"/>
                        </a:rPr>
                        <a:t>/ 1800</a:t>
                      </a:r>
                      <a:endParaRPr lang="fr-FR" sz="1200" b="0" i="0" u="none" strike="noStrike" dirty="0">
                        <a:solidFill>
                          <a:srgbClr val="404040"/>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ctr"/>
                      <a:r>
                        <a:rPr lang="fr-FR" sz="1200" b="0" i="0" u="none" strike="noStrike" dirty="0" smtClean="0">
                          <a:solidFill>
                            <a:srgbClr val="404040"/>
                          </a:solidFill>
                          <a:effectLst/>
                          <a:latin typeface="Arial"/>
                        </a:rPr>
                        <a:t>0 </a:t>
                      </a:r>
                      <a:r>
                        <a:rPr lang="fr-FR" sz="1000" b="0" i="0" u="none" strike="noStrike" dirty="0" smtClean="0">
                          <a:solidFill>
                            <a:srgbClr val="404040"/>
                          </a:solidFill>
                          <a:effectLst/>
                          <a:latin typeface="Arial"/>
                        </a:rPr>
                        <a:t>/ 2</a:t>
                      </a:r>
                      <a:endParaRPr lang="fr-FR" sz="1200" b="0" i="0" u="none" strike="noStrike" dirty="0">
                        <a:solidFill>
                          <a:srgbClr val="404040"/>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smtClean="0">
                          <a:solidFill>
                            <a:srgbClr val="404040"/>
                          </a:solidFill>
                          <a:effectLst/>
                          <a:latin typeface="Arial"/>
                        </a:rPr>
                        <a:t>-</a:t>
                      </a:r>
                      <a:endParaRPr lang="fr-FR" sz="1200" b="0" i="0" u="none" strike="noStrike" dirty="0">
                        <a:solidFill>
                          <a:srgbClr val="404040"/>
                        </a:solidFill>
                        <a:effectLst/>
                        <a:latin typeface="Arial"/>
                      </a:endParaRPr>
                    </a:p>
                  </a:txBody>
                  <a:tcPr marL="7820" marR="7820" marT="782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r>
              <a:tr h="214383">
                <a:tc gridSpan="2">
                  <a:txBody>
                    <a:bodyPr/>
                    <a:lstStyle/>
                    <a:p>
                      <a:pPr algn="ctr" rtl="0" fontAlgn="ctr"/>
                      <a:r>
                        <a:rPr lang="fr-FR" sz="1200" b="0" i="0" u="none" strike="noStrike">
                          <a:solidFill>
                            <a:srgbClr val="FFFFFF"/>
                          </a:solidFill>
                          <a:effectLst/>
                          <a:latin typeface="Arial"/>
                        </a:rPr>
                        <a:t>Total Réunions &amp; Congrès Internationaux</a:t>
                      </a:r>
                    </a:p>
                  </a:txBody>
                  <a:tcPr marL="7820" marR="7820" marT="7820"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rtl="0" fontAlgn="ctr"/>
                      <a:r>
                        <a:rPr lang="fr-FR" sz="1200" b="0" i="0" u="none" strike="noStrike" dirty="0" smtClean="0">
                          <a:solidFill>
                            <a:srgbClr val="FFFFFF"/>
                          </a:solidFill>
                          <a:effectLst/>
                          <a:latin typeface="Arial"/>
                        </a:rPr>
                        <a:t>1 </a:t>
                      </a:r>
                      <a:r>
                        <a:rPr lang="fr-FR" sz="1050" b="0" i="0" u="none" strike="noStrike" dirty="0" smtClean="0">
                          <a:solidFill>
                            <a:srgbClr val="FFFFFF"/>
                          </a:solidFill>
                          <a:effectLst/>
                          <a:latin typeface="Arial"/>
                        </a:rPr>
                        <a:t>/ 19</a:t>
                      </a:r>
                      <a:endParaRPr lang="fr-FR" sz="1050" b="0" i="0" u="none" strike="noStrike" dirty="0">
                        <a:solidFill>
                          <a:srgbClr val="FFFFFF"/>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rtl="0" fontAlgn="ctr"/>
                      <a:r>
                        <a:rPr lang="fr-FR" sz="1200" b="0" i="0" u="none" strike="noStrike" dirty="0" smtClean="0">
                          <a:solidFill>
                            <a:srgbClr val="FFFFFF"/>
                          </a:solidFill>
                          <a:effectLst/>
                          <a:latin typeface="Arial"/>
                        </a:rPr>
                        <a:t>160 </a:t>
                      </a:r>
                      <a:r>
                        <a:rPr lang="fr-FR" sz="1000" b="0" i="0" u="none" strike="noStrike" dirty="0" smtClean="0">
                          <a:solidFill>
                            <a:srgbClr val="FFFFFF"/>
                          </a:solidFill>
                          <a:effectLst/>
                          <a:latin typeface="Arial"/>
                        </a:rPr>
                        <a:t>/ 6 819</a:t>
                      </a:r>
                      <a:endParaRPr lang="fr-FR" sz="1000" b="0" i="0" u="none" strike="noStrike" dirty="0">
                        <a:solidFill>
                          <a:srgbClr val="FFFFFF"/>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rtl="0" fontAlgn="ctr"/>
                      <a:r>
                        <a:rPr lang="fr-FR" sz="1200" b="0" i="0" u="none" strike="noStrike" dirty="0" smtClean="0">
                          <a:solidFill>
                            <a:srgbClr val="FFFFFF"/>
                          </a:solidFill>
                          <a:effectLst/>
                          <a:latin typeface="Arial"/>
                        </a:rPr>
                        <a:t>1 </a:t>
                      </a:r>
                      <a:r>
                        <a:rPr lang="fr-FR" sz="1000" b="0" i="0" u="none" strike="noStrike" dirty="0" smtClean="0">
                          <a:solidFill>
                            <a:srgbClr val="FFFFFF"/>
                          </a:solidFill>
                          <a:effectLst/>
                          <a:latin typeface="Arial"/>
                        </a:rPr>
                        <a:t>/18</a:t>
                      </a:r>
                      <a:endParaRPr lang="fr-FR" sz="1200" b="0" i="0" u="none" strike="noStrike" dirty="0">
                        <a:solidFill>
                          <a:srgbClr val="FFFFFF"/>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rtl="0" fontAlgn="ctr"/>
                      <a:r>
                        <a:rPr lang="fr-FR" sz="1200" b="0" i="0" u="none" strike="noStrike" dirty="0">
                          <a:solidFill>
                            <a:srgbClr val="FFFFFF"/>
                          </a:solidFill>
                          <a:effectLst/>
                          <a:latin typeface="Arial"/>
                        </a:rPr>
                        <a:t>1</a:t>
                      </a:r>
                    </a:p>
                  </a:txBody>
                  <a:tcPr marL="7820" marR="7820" marT="782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14383">
                <a:tc gridSpan="2">
                  <a:txBody>
                    <a:bodyPr/>
                    <a:lstStyle/>
                    <a:p>
                      <a:pPr algn="ctr" rtl="0" fontAlgn="ctr"/>
                      <a:r>
                        <a:rPr lang="fr-FR" sz="1200" b="1" i="0" u="none" strike="noStrike" dirty="0">
                          <a:solidFill>
                            <a:srgbClr val="FFFFFF"/>
                          </a:solidFill>
                          <a:effectLst/>
                          <a:latin typeface="Arial"/>
                        </a:rPr>
                        <a:t>Total Général</a:t>
                      </a:r>
                    </a:p>
                  </a:txBody>
                  <a:tcPr marL="7820" marR="7820" marT="7820"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hMerge="1">
                  <a:txBody>
                    <a:bodyPr/>
                    <a:lstStyle/>
                    <a:p>
                      <a:endParaRPr lang="fr-FR"/>
                    </a:p>
                  </a:txBody>
                  <a:tcPr/>
                </a:tc>
                <a:tc>
                  <a:txBody>
                    <a:bodyPr/>
                    <a:lstStyle/>
                    <a:p>
                      <a:pPr algn="ctr" rtl="0" fontAlgn="ctr"/>
                      <a:r>
                        <a:rPr lang="fr-FR" sz="1200" b="1" i="0" u="none" strike="noStrike" dirty="0" smtClean="0">
                          <a:solidFill>
                            <a:srgbClr val="FFFFFF"/>
                          </a:solidFill>
                          <a:effectLst/>
                          <a:latin typeface="Arial"/>
                        </a:rPr>
                        <a:t>21 </a:t>
                      </a:r>
                      <a:r>
                        <a:rPr lang="fr-FR" sz="1000" b="1" i="0" u="none" strike="noStrike" dirty="0" smtClean="0">
                          <a:solidFill>
                            <a:srgbClr val="FFFFFF"/>
                          </a:solidFill>
                          <a:effectLst/>
                          <a:latin typeface="Arial"/>
                        </a:rPr>
                        <a:t>/ 83</a:t>
                      </a:r>
                      <a:endParaRPr lang="fr-FR" sz="1000" b="1" i="0" u="none" strike="noStrike" dirty="0">
                        <a:solidFill>
                          <a:srgbClr val="FFFFFF"/>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rtl="0" fontAlgn="ctr"/>
                      <a:r>
                        <a:rPr lang="fr-FR" sz="1200" b="1" i="0" u="none" strike="noStrike" dirty="0">
                          <a:solidFill>
                            <a:srgbClr val="FFFFFF"/>
                          </a:solidFill>
                          <a:effectLst/>
                          <a:latin typeface="Arial"/>
                        </a:rPr>
                        <a:t>488 </a:t>
                      </a:r>
                      <a:r>
                        <a:rPr lang="fr-FR" sz="1200" b="1" i="0" u="none" strike="noStrike" dirty="0" smtClean="0">
                          <a:solidFill>
                            <a:srgbClr val="FFFFFF"/>
                          </a:solidFill>
                          <a:effectLst/>
                          <a:latin typeface="Arial"/>
                        </a:rPr>
                        <a:t>285 </a:t>
                      </a:r>
                    </a:p>
                    <a:p>
                      <a:pPr algn="ctr" rtl="0" fontAlgn="ctr"/>
                      <a:r>
                        <a:rPr lang="fr-FR" sz="1000" b="1" i="0" u="none" strike="noStrike" dirty="0" smtClean="0">
                          <a:solidFill>
                            <a:srgbClr val="FFFFFF"/>
                          </a:solidFill>
                          <a:effectLst/>
                          <a:latin typeface="Arial"/>
                        </a:rPr>
                        <a:t>/ 1 165</a:t>
                      </a:r>
                      <a:r>
                        <a:rPr lang="fr-FR" sz="1000" b="1" i="0" u="none" strike="noStrike" baseline="0" dirty="0" smtClean="0">
                          <a:solidFill>
                            <a:srgbClr val="FFFFFF"/>
                          </a:solidFill>
                          <a:effectLst/>
                          <a:latin typeface="Arial"/>
                        </a:rPr>
                        <a:t> 032</a:t>
                      </a:r>
                      <a:endParaRPr lang="fr-FR" sz="1000" b="1" i="0" u="none" strike="noStrike" dirty="0">
                        <a:solidFill>
                          <a:srgbClr val="FFFFFF"/>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rtl="0" fontAlgn="ctr"/>
                      <a:r>
                        <a:rPr lang="fr-FR" sz="1200" b="1" i="0" u="none" strike="noStrike" dirty="0" smtClean="0">
                          <a:solidFill>
                            <a:srgbClr val="FFFFFF"/>
                          </a:solidFill>
                          <a:effectLst/>
                          <a:latin typeface="Arial"/>
                        </a:rPr>
                        <a:t>71 </a:t>
                      </a:r>
                      <a:r>
                        <a:rPr lang="fr-FR" sz="1000" b="1" i="0" u="none" strike="noStrike" dirty="0" smtClean="0">
                          <a:solidFill>
                            <a:srgbClr val="FFFFFF"/>
                          </a:solidFill>
                          <a:effectLst/>
                          <a:latin typeface="Arial"/>
                        </a:rPr>
                        <a:t>/ 248</a:t>
                      </a:r>
                      <a:endParaRPr lang="fr-FR" sz="1000" b="1" i="0" u="none" strike="noStrike" dirty="0">
                        <a:solidFill>
                          <a:srgbClr val="FFFFFF"/>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rtl="0" fontAlgn="ctr"/>
                      <a:r>
                        <a:rPr lang="fr-FR" sz="1200" b="1" i="0" u="none" strike="noStrike" dirty="0" smtClean="0">
                          <a:solidFill>
                            <a:srgbClr val="FFFFFF"/>
                          </a:solidFill>
                          <a:effectLst/>
                          <a:latin typeface="Arial"/>
                        </a:rPr>
                        <a:t>3,4</a:t>
                      </a:r>
                      <a:endParaRPr lang="fr-FR" sz="1200" b="1" i="0" u="none" strike="noStrike" dirty="0">
                        <a:solidFill>
                          <a:srgbClr val="FFFFFF"/>
                        </a:solidFill>
                        <a:effectLst/>
                        <a:latin typeface="Arial"/>
                      </a:endParaRPr>
                    </a:p>
                  </a:txBody>
                  <a:tcPr marL="7820" marR="7820" marT="782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3552" y="4253023"/>
            <a:ext cx="8421624" cy="1538883"/>
          </a:xfrm>
          <a:prstGeom prst="rect">
            <a:avLst/>
          </a:prstGeom>
          <a:noFill/>
        </p:spPr>
        <p:txBody>
          <a:bodyPr wrap="square" rtlCol="0">
            <a:spAutoFit/>
          </a:bodyPr>
          <a:lstStyle/>
          <a:p>
            <a:pPr marL="176400" indent="-176400" algn="just">
              <a:spcBef>
                <a:spcPts val="0"/>
              </a:spcBef>
              <a:spcAft>
                <a:spcPts val="600"/>
              </a:spcAft>
              <a:buClr>
                <a:srgbClr val="00A6C8"/>
              </a:buClr>
              <a:buFont typeface="Arial" pitchFamily="34" charset="0"/>
              <a:buChar char="•"/>
            </a:pPr>
            <a:r>
              <a:rPr lang="fr-FR" sz="1400" dirty="0" smtClean="0">
                <a:solidFill>
                  <a:srgbClr val="4D4D4D"/>
                </a:solidFill>
                <a:latin typeface="+mj-lt"/>
                <a:cs typeface="Arial" pitchFamily="34" charset="0"/>
              </a:rPr>
              <a:t>Le nombre de journées-participants à une manifestation internationale a crû de </a:t>
            </a:r>
            <a:r>
              <a:rPr lang="fr-FR" sz="1400" b="1" dirty="0" smtClean="0">
                <a:solidFill>
                  <a:srgbClr val="FF0000"/>
                </a:solidFill>
                <a:latin typeface="+mj-lt"/>
                <a:cs typeface="Arial" pitchFamily="34" charset="0"/>
              </a:rPr>
              <a:t>19% </a:t>
            </a:r>
            <a:r>
              <a:rPr lang="fr-FR" sz="1400" dirty="0" smtClean="0">
                <a:solidFill>
                  <a:srgbClr val="4D4D4D"/>
                </a:solidFill>
                <a:latin typeface="+mj-lt"/>
                <a:cs typeface="Arial" pitchFamily="34" charset="0"/>
              </a:rPr>
              <a:t>en 2011 au sein d’Eurexpo, </a:t>
            </a:r>
          </a:p>
          <a:p>
            <a:pPr marL="176400" indent="-176400" algn="just">
              <a:spcBef>
                <a:spcPts val="0"/>
              </a:spcBef>
              <a:spcAft>
                <a:spcPts val="600"/>
              </a:spcAft>
              <a:buClr>
                <a:srgbClr val="00A6C8"/>
              </a:buClr>
              <a:buFont typeface="Arial" pitchFamily="34" charset="0"/>
              <a:buChar char="•"/>
            </a:pPr>
            <a:r>
              <a:rPr lang="fr-FR" sz="1400" dirty="0" smtClean="0">
                <a:solidFill>
                  <a:srgbClr val="4D4D4D"/>
                </a:solidFill>
                <a:latin typeface="+mj-lt"/>
                <a:cs typeface="Arial" pitchFamily="34" charset="0"/>
              </a:rPr>
              <a:t>Cette évolution est en ligne avec l’évolution globale de la fréquentation MICE d’Eurexpo, toutes manifestations confondues.</a:t>
            </a:r>
          </a:p>
          <a:p>
            <a:pPr marL="176400" indent="-176400" algn="just">
              <a:spcBef>
                <a:spcPts val="0"/>
              </a:spcBef>
              <a:spcAft>
                <a:spcPts val="600"/>
              </a:spcAft>
              <a:buClr>
                <a:srgbClr val="00A6C8"/>
              </a:buClr>
              <a:buFont typeface="Arial" pitchFamily="34" charset="0"/>
              <a:buChar char="•"/>
            </a:pPr>
            <a:r>
              <a:rPr lang="fr-FR" sz="1400" dirty="0" smtClean="0">
                <a:solidFill>
                  <a:srgbClr val="4D4D4D"/>
                </a:solidFill>
                <a:latin typeface="+mj-lt"/>
                <a:cs typeface="Arial" pitchFamily="34" charset="0"/>
              </a:rPr>
              <a:t>La hausse de la fréquentation a été portée par une </a:t>
            </a:r>
            <a:r>
              <a:rPr lang="fr-FR" sz="1400" b="1" dirty="0" smtClean="0">
                <a:solidFill>
                  <a:srgbClr val="00A6C8"/>
                </a:solidFill>
                <a:latin typeface="+mj-lt"/>
                <a:cs typeface="Arial" pitchFamily="34" charset="0"/>
              </a:rPr>
              <a:t>hausse du nombre de manifestations internationales (+6)</a:t>
            </a:r>
            <a:r>
              <a:rPr lang="fr-FR" sz="1400" dirty="0" smtClean="0">
                <a:solidFill>
                  <a:srgbClr val="4D4D4D"/>
                </a:solidFill>
                <a:latin typeface="+mj-lt"/>
                <a:cs typeface="Arial" pitchFamily="34" charset="0"/>
              </a:rPr>
              <a:t> et de leur </a:t>
            </a:r>
            <a:r>
              <a:rPr lang="fr-FR" sz="1400" b="1" dirty="0" smtClean="0">
                <a:solidFill>
                  <a:srgbClr val="00A6C8"/>
                </a:solidFill>
                <a:latin typeface="+mj-lt"/>
                <a:cs typeface="Arial" pitchFamily="34" charset="0"/>
              </a:rPr>
              <a:t>durée moyenne (+0,5 jour)</a:t>
            </a:r>
            <a:r>
              <a:rPr lang="fr-FR" sz="1400" dirty="0" smtClean="0">
                <a:solidFill>
                  <a:srgbClr val="4D4D4D"/>
                </a:solidFill>
                <a:cs typeface="Arial" pitchFamily="34" charset="0"/>
              </a:rPr>
              <a:t>.</a:t>
            </a:r>
            <a:endParaRPr lang="fr-FR" sz="1400" b="1" dirty="0">
              <a:solidFill>
                <a:srgbClr val="00A6C8"/>
              </a:solidFill>
              <a:latin typeface="+mj-lt"/>
              <a:cs typeface="Arial" pitchFamily="34" charset="0"/>
            </a:endParaRPr>
          </a:p>
        </p:txBody>
      </p:sp>
      <p:sp>
        <p:nvSpPr>
          <p:cNvPr id="5" name="Titre 1"/>
          <p:cNvSpPr txBox="1">
            <a:spLocks/>
          </p:cNvSpPr>
          <p:nvPr/>
        </p:nvSpPr>
        <p:spPr bwMode="auto">
          <a:xfrm>
            <a:off x="1572768" y="-1"/>
            <a:ext cx="7324344"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kern="0" dirty="0" smtClean="0">
                <a:solidFill>
                  <a:srgbClr val="FFFFFF"/>
                </a:solidFill>
                <a:latin typeface="Arial"/>
                <a:ea typeface="+mj-ea"/>
                <a:cs typeface="Arial"/>
              </a:rPr>
              <a:t>Evolution des Evènements Internationaux d’Eurexpo</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6" name="Tableau 5"/>
          <p:cNvGraphicFramePr>
            <a:graphicFrameLocks noGrp="1"/>
          </p:cNvGraphicFramePr>
          <p:nvPr>
            <p:extLst>
              <p:ext uri="{D42A27DB-BD31-4B8C-83A1-F6EECF244321}">
                <p14:modId xmlns="" xmlns:p14="http://schemas.microsoft.com/office/powerpoint/2010/main" val="1012907816"/>
              </p:ext>
            </p:extLst>
          </p:nvPr>
        </p:nvGraphicFramePr>
        <p:xfrm>
          <a:off x="1087200" y="1264769"/>
          <a:ext cx="6715584" cy="2767449"/>
        </p:xfrm>
        <a:graphic>
          <a:graphicData uri="http://schemas.openxmlformats.org/drawingml/2006/table">
            <a:tbl>
              <a:tblPr/>
              <a:tblGrid>
                <a:gridCol w="1723031"/>
                <a:gridCol w="1546491"/>
                <a:gridCol w="932131"/>
                <a:gridCol w="837977"/>
                <a:gridCol w="837977"/>
                <a:gridCol w="837977"/>
              </a:tblGrid>
              <a:tr h="316281">
                <a:tc>
                  <a:txBody>
                    <a:bodyPr/>
                    <a:lstStyle/>
                    <a:p>
                      <a:pPr algn="ctr" fontAlgn="ctr"/>
                      <a:r>
                        <a:rPr lang="fr-FR" sz="1000" b="0" i="0" u="none" strike="noStrike" dirty="0">
                          <a:solidFill>
                            <a:srgbClr val="404040"/>
                          </a:solidFill>
                          <a:effectLst/>
                          <a:latin typeface="Arial"/>
                        </a:rPr>
                        <a:t> </a:t>
                      </a:r>
                    </a:p>
                  </a:txBody>
                  <a:tcPr marL="7064" marR="7064" marT="7064"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a:solidFill>
                            <a:srgbClr val="FFFFFF"/>
                          </a:solidFill>
                          <a:effectLst/>
                          <a:latin typeface="Arial"/>
                        </a:rPr>
                        <a:t>Année</a:t>
                      </a: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dirty="0">
                          <a:solidFill>
                            <a:srgbClr val="FFFFFF"/>
                          </a:solidFill>
                          <a:effectLst/>
                          <a:latin typeface="Arial"/>
                        </a:rPr>
                        <a:t>Manifestations</a:t>
                      </a: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dirty="0" smtClean="0">
                          <a:solidFill>
                            <a:srgbClr val="FFFFFF"/>
                          </a:solidFill>
                          <a:effectLst/>
                          <a:latin typeface="Arial"/>
                        </a:rPr>
                        <a:t>Journées-Participants</a:t>
                      </a:r>
                      <a:endParaRPr lang="fr-FR" sz="1000" b="0" i="0" u="none" strike="noStrike" dirty="0">
                        <a:solidFill>
                          <a:srgbClr val="FFFFFF"/>
                        </a:solidFill>
                        <a:effectLst/>
                        <a:latin typeface="Arial"/>
                      </a:endParaRP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a:solidFill>
                            <a:srgbClr val="FFFFFF"/>
                          </a:solidFill>
                          <a:effectLst/>
                          <a:latin typeface="Arial"/>
                        </a:rPr>
                        <a:t>Jours</a:t>
                      </a: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dirty="0">
                          <a:solidFill>
                            <a:srgbClr val="FFFFFF"/>
                          </a:solidFill>
                          <a:effectLst/>
                          <a:latin typeface="Arial"/>
                        </a:rPr>
                        <a:t>Durée Moyenne</a:t>
                      </a:r>
                    </a:p>
                  </a:txBody>
                  <a:tcPr marL="7064" marR="7064" marT="70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04264">
                <a:tc rowSpan="2">
                  <a:txBody>
                    <a:bodyPr/>
                    <a:lstStyle/>
                    <a:p>
                      <a:pPr algn="ctr" fontAlgn="ctr"/>
                      <a:r>
                        <a:rPr lang="fr-FR" sz="1000" b="0" i="0" u="none" strike="noStrike" dirty="0">
                          <a:solidFill>
                            <a:srgbClr val="404040"/>
                          </a:solidFill>
                          <a:effectLst/>
                          <a:latin typeface="Arial"/>
                        </a:rPr>
                        <a:t>Foires &amp; Salons</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7DEE8"/>
                    </a:solidFill>
                  </a:tcPr>
                </a:tc>
                <a:tc>
                  <a:txBody>
                    <a:bodyPr/>
                    <a:lstStyle/>
                    <a:p>
                      <a:pPr algn="ctr" fontAlgn="ctr"/>
                      <a:r>
                        <a:rPr lang="fr-FR" sz="1000" b="0" i="0" u="none" strike="noStrike" dirty="0">
                          <a:solidFill>
                            <a:srgbClr val="404040"/>
                          </a:solidFill>
                          <a:effectLst/>
                          <a:latin typeface="Arial"/>
                        </a:rPr>
                        <a:t>2010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0" i="0" u="none" strike="noStrike" dirty="0">
                          <a:solidFill>
                            <a:srgbClr val="404040"/>
                          </a:solidFill>
                          <a:effectLst/>
                          <a:latin typeface="Arial"/>
                        </a:rPr>
                        <a:t>15</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410 048</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04040"/>
                          </a:solidFill>
                          <a:effectLst/>
                          <a:latin typeface="Arial"/>
                        </a:rPr>
                        <a:t>45</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3,0</a:t>
                      </a:r>
                    </a:p>
                  </a:txBody>
                  <a:tcPr marL="7820" marR="7820" marT="782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264">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dirty="0">
                          <a:solidFill>
                            <a:srgbClr val="404040"/>
                          </a:solidFill>
                          <a:effectLst/>
                          <a:latin typeface="Arial"/>
                        </a:rPr>
                        <a:t>20</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488 125</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404040"/>
                          </a:solidFill>
                          <a:effectLst/>
                          <a:latin typeface="Arial"/>
                        </a:rPr>
                        <a:t>70</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3,5</a:t>
                      </a:r>
                    </a:p>
                  </a:txBody>
                  <a:tcPr marL="7820" marR="7820" marT="782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264">
                <a:tc gridSpan="2">
                  <a:txBody>
                    <a:bodyPr/>
                    <a:lstStyle/>
                    <a:p>
                      <a:pPr algn="r" fontAlgn="ctr"/>
                      <a:r>
                        <a:rPr lang="fr-FR" sz="1000" b="1" i="0" u="none" strike="noStrike">
                          <a:solidFill>
                            <a:srgbClr val="FFFFFF"/>
                          </a:solidFill>
                          <a:effectLst/>
                          <a:latin typeface="Arial"/>
                        </a:rPr>
                        <a:t>Evolution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000" b="1" i="0" u="none" strike="noStrike" dirty="0" smtClean="0">
                          <a:solidFill>
                            <a:srgbClr val="FFFFFF"/>
                          </a:solidFill>
                          <a:effectLst/>
                          <a:latin typeface="Arial"/>
                        </a:rPr>
                        <a:t>+5</a:t>
                      </a:r>
                      <a:endParaRPr lang="fr-FR" sz="1000" b="1" i="0" u="none" strike="noStrike" dirty="0">
                        <a:solidFill>
                          <a:srgbClr val="FFFFFF"/>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+78 </a:t>
                      </a:r>
                      <a:r>
                        <a:rPr lang="fr-FR" sz="1000" b="1" i="0" u="none" strike="noStrike" dirty="0">
                          <a:solidFill>
                            <a:srgbClr val="FFFFFF"/>
                          </a:solidFill>
                          <a:effectLst/>
                          <a:latin typeface="Arial"/>
                        </a:rPr>
                        <a:t>077</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+25</a:t>
                      </a:r>
                      <a:endParaRPr lang="fr-FR" sz="1000" b="1" i="0" u="none" strike="noStrike" dirty="0">
                        <a:solidFill>
                          <a:srgbClr val="FFFFFF"/>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+0,5</a:t>
                      </a:r>
                      <a:endParaRPr lang="fr-FR" sz="1000" b="1" i="0" u="none" strike="noStrike" dirty="0">
                        <a:solidFill>
                          <a:srgbClr val="FFFFFF"/>
                        </a:solidFill>
                        <a:effectLst/>
                        <a:latin typeface="Arial"/>
                      </a:endParaRPr>
                    </a:p>
                  </a:txBody>
                  <a:tcPr marL="7820" marR="7820" marT="782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264">
                <a:tc gridSpan="2">
                  <a:txBody>
                    <a:bodyPr/>
                    <a:lstStyle/>
                    <a:p>
                      <a:pPr algn="r" fontAlgn="ctr"/>
                      <a:r>
                        <a:rPr lang="fr-FR" sz="1000" b="0" i="1" u="none" strike="noStrike" dirty="0">
                          <a:solidFill>
                            <a:srgbClr val="FFFFFF"/>
                          </a:solidFill>
                          <a:effectLst/>
                          <a:latin typeface="Arial"/>
                        </a:rPr>
                        <a:t>Variation en %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endParaRPr lang="fr-FR" sz="1000" b="0" i="1" u="none" strike="noStrike" dirty="0">
                        <a:solidFill>
                          <a:srgbClr val="FFFFFF"/>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1" u="none" strike="noStrike" dirty="0">
                          <a:solidFill>
                            <a:srgbClr val="FFFFFF"/>
                          </a:solidFill>
                          <a:effectLst/>
                          <a:latin typeface="Arial"/>
                        </a:rPr>
                        <a:t>19,0%</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endParaRPr lang="fr-FR" sz="1000" b="0" i="1" u="none" strike="noStrike" dirty="0">
                        <a:solidFill>
                          <a:srgbClr val="FFFFFF"/>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endParaRPr lang="fr-FR" sz="1000" b="0" i="1" u="none" strike="noStrike" dirty="0">
                        <a:solidFill>
                          <a:srgbClr val="FFFFFF"/>
                        </a:solidFill>
                        <a:effectLst/>
                        <a:latin typeface="Arial"/>
                      </a:endParaRPr>
                    </a:p>
                  </a:txBody>
                  <a:tcPr marL="7820" marR="7820" marT="782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264">
                <a:tc rowSpan="2">
                  <a:txBody>
                    <a:bodyPr/>
                    <a:lstStyle/>
                    <a:p>
                      <a:pPr algn="ctr" fontAlgn="ctr"/>
                      <a:r>
                        <a:rPr lang="fr-FR" sz="1000" b="0" i="0" u="none" strike="noStrike">
                          <a:solidFill>
                            <a:srgbClr val="404040"/>
                          </a:solidFill>
                          <a:effectLst/>
                          <a:latin typeface="Arial"/>
                        </a:rPr>
                        <a:t>Réunions &amp; Congrès</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2010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0" i="0" u="none" strike="noStrike" dirty="0" smtClean="0">
                          <a:solidFill>
                            <a:srgbClr val="404040"/>
                          </a:solidFill>
                          <a:effectLst/>
                          <a:latin typeface="Arial"/>
                        </a:rPr>
                        <a:t>-</a:t>
                      </a:r>
                      <a:endParaRPr lang="fr-FR" sz="1000" b="0" i="0" u="none" strike="noStrike" dirty="0">
                        <a:solidFill>
                          <a:srgbClr val="404040"/>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dirty="0" smtClean="0">
                          <a:solidFill>
                            <a:srgbClr val="404040"/>
                          </a:solidFill>
                          <a:effectLst/>
                          <a:latin typeface="Arial"/>
                        </a:rPr>
                        <a:t>-</a:t>
                      </a:r>
                      <a:endParaRPr lang="fr-FR" sz="1000" b="0" i="0" u="none" strike="noStrike" dirty="0">
                        <a:solidFill>
                          <a:srgbClr val="404040"/>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dirty="0" smtClean="0">
                          <a:solidFill>
                            <a:srgbClr val="404040"/>
                          </a:solidFill>
                          <a:effectLst/>
                          <a:latin typeface="Arial"/>
                        </a:rPr>
                        <a:t>-</a:t>
                      </a:r>
                      <a:endParaRPr lang="fr-FR" sz="1000" b="0" i="0" u="none" strike="noStrike" dirty="0">
                        <a:solidFill>
                          <a:srgbClr val="404040"/>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dirty="0" smtClean="0">
                          <a:solidFill>
                            <a:srgbClr val="404040"/>
                          </a:solidFill>
                          <a:effectLst/>
                          <a:latin typeface="Arial"/>
                        </a:rPr>
                        <a:t>-</a:t>
                      </a:r>
                      <a:endParaRPr lang="fr-FR" sz="1000" b="0" i="0" u="none" strike="noStrike" dirty="0">
                        <a:solidFill>
                          <a:srgbClr val="404040"/>
                        </a:solidFill>
                        <a:effectLst/>
                        <a:latin typeface="Arial"/>
                      </a:endParaRPr>
                    </a:p>
                  </a:txBody>
                  <a:tcPr marL="7820" marR="7820" marT="782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264">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a:solidFill>
                            <a:srgbClr val="404040"/>
                          </a:solidFill>
                          <a:effectLst/>
                          <a:latin typeface="Arial"/>
                        </a:rPr>
                        <a:t>1</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dirty="0">
                          <a:solidFill>
                            <a:srgbClr val="404040"/>
                          </a:solidFill>
                          <a:effectLst/>
                          <a:latin typeface="Arial"/>
                        </a:rPr>
                        <a:t>160</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dirty="0">
                          <a:solidFill>
                            <a:srgbClr val="404040"/>
                          </a:solidFill>
                          <a:effectLst/>
                          <a:latin typeface="Arial"/>
                        </a:rPr>
                        <a:t>1</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1,0</a:t>
                      </a:r>
                    </a:p>
                  </a:txBody>
                  <a:tcPr marL="7820" marR="7820" marT="782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264">
                <a:tc gridSpan="2">
                  <a:txBody>
                    <a:bodyPr/>
                    <a:lstStyle/>
                    <a:p>
                      <a:pPr algn="r" fontAlgn="ctr"/>
                      <a:r>
                        <a:rPr lang="fr-FR" sz="1000" b="1" i="0" u="none" strike="noStrike" dirty="0">
                          <a:solidFill>
                            <a:srgbClr val="FFFFFF"/>
                          </a:solidFill>
                          <a:effectLst/>
                          <a:latin typeface="Arial"/>
                        </a:rPr>
                        <a:t>Evolution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000" b="1" i="0" u="none" strike="noStrike" dirty="0" smtClean="0">
                          <a:solidFill>
                            <a:srgbClr val="FFFFFF"/>
                          </a:solidFill>
                          <a:effectLst/>
                          <a:latin typeface="Arial"/>
                        </a:rPr>
                        <a:t>+1</a:t>
                      </a:r>
                      <a:endParaRPr lang="fr-FR" sz="1000" b="1" i="0" u="none" strike="noStrike" dirty="0">
                        <a:solidFill>
                          <a:srgbClr val="FFFFFF"/>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+160</a:t>
                      </a:r>
                      <a:endParaRPr lang="fr-FR" sz="1000" b="1" i="0" u="none" strike="noStrike" dirty="0">
                        <a:solidFill>
                          <a:srgbClr val="FFFFFF"/>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+1</a:t>
                      </a:r>
                      <a:endParaRPr lang="fr-FR" sz="1000" b="1" i="0" u="none" strike="noStrike" dirty="0">
                        <a:solidFill>
                          <a:srgbClr val="FFFFFF"/>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a:t>
                      </a:r>
                      <a:endParaRPr lang="fr-FR" sz="1000" b="1" i="0" u="none" strike="noStrike" dirty="0">
                        <a:solidFill>
                          <a:srgbClr val="FFFFFF"/>
                        </a:solidFill>
                        <a:effectLst/>
                        <a:latin typeface="Arial"/>
                      </a:endParaRPr>
                    </a:p>
                  </a:txBody>
                  <a:tcPr marL="7820" marR="7820" marT="782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264">
                <a:tc gridSpan="2">
                  <a:txBody>
                    <a:bodyPr/>
                    <a:lstStyle/>
                    <a:p>
                      <a:pPr algn="r" fontAlgn="ctr"/>
                      <a:r>
                        <a:rPr lang="fr-FR" sz="1000" b="0" i="0" u="none" strike="noStrike" dirty="0">
                          <a:solidFill>
                            <a:srgbClr val="FFFFFF"/>
                          </a:solidFill>
                          <a:effectLst/>
                          <a:latin typeface="Arial"/>
                        </a:rPr>
                        <a:t>Variation en %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endParaRPr lang="fr-FR" sz="1000" b="0" i="0" u="none" strike="noStrike" dirty="0">
                        <a:solidFill>
                          <a:srgbClr val="FFFFFF"/>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0" u="none" strike="noStrike">
                          <a:solidFill>
                            <a:srgbClr val="FFFFFF"/>
                          </a:solidFill>
                          <a:effectLst/>
                          <a:latin typeface="Arial"/>
                        </a:rPr>
                        <a:t>-</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endParaRPr lang="fr-FR" sz="1000" b="0" i="0" u="none" strike="noStrike" dirty="0">
                        <a:solidFill>
                          <a:srgbClr val="FFFFFF"/>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endParaRPr lang="fr-FR" sz="1000" b="0" i="0" u="none" strike="noStrike" dirty="0">
                        <a:solidFill>
                          <a:srgbClr val="FFFFFF"/>
                        </a:solidFill>
                        <a:effectLst/>
                        <a:latin typeface="Arial"/>
                      </a:endParaRPr>
                    </a:p>
                  </a:txBody>
                  <a:tcPr marL="7820" marR="7820" marT="782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264">
                <a:tc rowSpan="2">
                  <a:txBody>
                    <a:bodyPr/>
                    <a:lstStyle/>
                    <a:p>
                      <a:pPr algn="ctr" fontAlgn="ctr"/>
                      <a:r>
                        <a:rPr lang="fr-FR" sz="1000" b="0" i="0" u="none" strike="noStrike" dirty="0" smtClean="0">
                          <a:solidFill>
                            <a:srgbClr val="404040"/>
                          </a:solidFill>
                          <a:effectLst/>
                          <a:latin typeface="Arial"/>
                        </a:rPr>
                        <a:t>TOTAL</a:t>
                      </a:r>
                      <a:endParaRPr lang="fr-FR" sz="1000" b="0" i="0" u="none" strike="noStrike" dirty="0">
                        <a:solidFill>
                          <a:srgbClr val="404040"/>
                        </a:solidFill>
                        <a:effectLst/>
                        <a:latin typeface="Arial"/>
                      </a:endParaRP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2010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0" i="0" u="none" strike="noStrike">
                          <a:solidFill>
                            <a:srgbClr val="404040"/>
                          </a:solidFill>
                          <a:effectLst/>
                          <a:latin typeface="Arial"/>
                        </a:rPr>
                        <a:t>15</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410 048</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404040"/>
                          </a:solidFill>
                          <a:effectLst/>
                          <a:latin typeface="Arial"/>
                        </a:rPr>
                        <a:t>45</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dirty="0">
                          <a:solidFill>
                            <a:srgbClr val="404040"/>
                          </a:solidFill>
                          <a:effectLst/>
                          <a:latin typeface="Arial"/>
                        </a:rPr>
                        <a:t>3,0</a:t>
                      </a:r>
                    </a:p>
                  </a:txBody>
                  <a:tcPr marL="7820" marR="7820" marT="782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264">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a:solidFill>
                            <a:srgbClr val="404040"/>
                          </a:solidFill>
                          <a:effectLst/>
                          <a:latin typeface="Arial"/>
                        </a:rPr>
                        <a:t>21</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488 285</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404040"/>
                          </a:solidFill>
                          <a:effectLst/>
                          <a:latin typeface="Arial"/>
                        </a:rPr>
                        <a:t>71</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dirty="0">
                          <a:solidFill>
                            <a:srgbClr val="404040"/>
                          </a:solidFill>
                          <a:effectLst/>
                          <a:latin typeface="Arial"/>
                        </a:rPr>
                        <a:t>3,4</a:t>
                      </a:r>
                    </a:p>
                  </a:txBody>
                  <a:tcPr marL="7820" marR="7820" marT="782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264">
                <a:tc gridSpan="2">
                  <a:txBody>
                    <a:bodyPr/>
                    <a:lstStyle/>
                    <a:p>
                      <a:pPr algn="r" fontAlgn="ctr"/>
                      <a:r>
                        <a:rPr lang="fr-FR" sz="1000" b="1" i="0" u="none" strike="noStrike" dirty="0">
                          <a:solidFill>
                            <a:srgbClr val="FFFFFF"/>
                          </a:solidFill>
                          <a:effectLst/>
                          <a:latin typeface="Arial"/>
                        </a:rPr>
                        <a:t>Evolution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hMerge="1">
                  <a:txBody>
                    <a:bodyPr/>
                    <a:lstStyle/>
                    <a:p>
                      <a:endParaRPr lang="fr-FR"/>
                    </a:p>
                  </a:txBody>
                  <a:tcPr/>
                </a:tc>
                <a:tc>
                  <a:txBody>
                    <a:bodyPr/>
                    <a:lstStyle/>
                    <a:p>
                      <a:pPr algn="ctr" fontAlgn="ctr"/>
                      <a:r>
                        <a:rPr lang="fr-FR" sz="1000" b="1" i="0" u="none" strike="noStrike" dirty="0" smtClean="0">
                          <a:solidFill>
                            <a:srgbClr val="FFFFFF"/>
                          </a:solidFill>
                          <a:effectLst/>
                          <a:latin typeface="Arial"/>
                        </a:rPr>
                        <a:t>+6</a:t>
                      </a:r>
                      <a:endParaRPr lang="fr-FR" sz="1000" b="1" i="0" u="none" strike="noStrike" dirty="0">
                        <a:solidFill>
                          <a:srgbClr val="FFFFFF"/>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dirty="0" smtClean="0">
                          <a:solidFill>
                            <a:srgbClr val="FFFFFF"/>
                          </a:solidFill>
                          <a:effectLst/>
                          <a:latin typeface="Arial"/>
                        </a:rPr>
                        <a:t>+78 </a:t>
                      </a:r>
                      <a:r>
                        <a:rPr lang="fr-FR" sz="1000" b="1" i="0" u="none" strike="noStrike" dirty="0">
                          <a:solidFill>
                            <a:srgbClr val="FFFFFF"/>
                          </a:solidFill>
                          <a:effectLst/>
                          <a:latin typeface="Arial"/>
                        </a:rPr>
                        <a:t>237</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dirty="0" smtClean="0">
                          <a:solidFill>
                            <a:srgbClr val="FFFFFF"/>
                          </a:solidFill>
                          <a:effectLst/>
                          <a:latin typeface="Arial"/>
                        </a:rPr>
                        <a:t>+26</a:t>
                      </a:r>
                      <a:endParaRPr lang="fr-FR" sz="1000" b="1" i="0" u="none" strike="noStrike" dirty="0">
                        <a:solidFill>
                          <a:srgbClr val="FFFFFF"/>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dirty="0" smtClean="0">
                          <a:solidFill>
                            <a:srgbClr val="FFFFFF"/>
                          </a:solidFill>
                          <a:effectLst/>
                          <a:latin typeface="Arial"/>
                        </a:rPr>
                        <a:t>+0,4</a:t>
                      </a:r>
                      <a:endParaRPr lang="fr-FR" sz="1000" b="1" i="0" u="none" strike="noStrike" dirty="0">
                        <a:solidFill>
                          <a:srgbClr val="FFFFFF"/>
                        </a:solidFill>
                        <a:effectLst/>
                        <a:latin typeface="Arial"/>
                      </a:endParaRPr>
                    </a:p>
                  </a:txBody>
                  <a:tcPr marL="7820" marR="7820" marT="782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04264">
                <a:tc gridSpan="2">
                  <a:txBody>
                    <a:bodyPr/>
                    <a:lstStyle/>
                    <a:p>
                      <a:pPr algn="r" fontAlgn="ctr"/>
                      <a:r>
                        <a:rPr lang="fr-FR" sz="1000" b="0" i="1" u="none" strike="noStrike" dirty="0">
                          <a:solidFill>
                            <a:srgbClr val="FFFFFF"/>
                          </a:solidFill>
                          <a:effectLst/>
                          <a:latin typeface="Arial"/>
                        </a:rPr>
                        <a:t>Variation en %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endParaRPr lang="fr-FR" sz="1000" b="0" i="1" u="none" strike="noStrike" dirty="0">
                        <a:solidFill>
                          <a:srgbClr val="FFFFFF"/>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1" u="none" strike="noStrike" dirty="0" smtClean="0">
                          <a:solidFill>
                            <a:srgbClr val="FFFFFF"/>
                          </a:solidFill>
                          <a:effectLst/>
                          <a:latin typeface="Arial"/>
                        </a:rPr>
                        <a:t>+19,1</a:t>
                      </a:r>
                      <a:r>
                        <a:rPr lang="fr-FR" sz="1000" b="0" i="1" u="none" strike="noStrike" dirty="0">
                          <a:solidFill>
                            <a:srgbClr val="FFFFFF"/>
                          </a:solidFill>
                          <a:effectLst/>
                          <a:latin typeface="Arial"/>
                        </a:rPr>
                        <a:t>%</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endParaRPr lang="fr-FR" sz="1000" b="0" i="1" u="none" strike="noStrike" dirty="0">
                        <a:solidFill>
                          <a:srgbClr val="FFFFFF"/>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endParaRPr lang="fr-FR" sz="1000" b="0" i="1" u="none" strike="noStrike" dirty="0">
                        <a:solidFill>
                          <a:srgbClr val="FFFFFF"/>
                        </a:solidFill>
                        <a:effectLst/>
                        <a:latin typeface="Arial"/>
                      </a:endParaRPr>
                    </a:p>
                  </a:txBody>
                  <a:tcPr marL="7820" marR="7820" marT="782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bl>
          </a:graphicData>
        </a:graphic>
      </p:graphicFrame>
    </p:spTree>
    <p:extLst>
      <p:ext uri="{BB962C8B-B14F-4D97-AF65-F5344CB8AC3E}">
        <p14:creationId xmlns="" xmlns:p14="http://schemas.microsoft.com/office/powerpoint/2010/main" val="17947511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bwMode="auto">
          <a:xfrm>
            <a:off x="1572768" y="-1"/>
            <a:ext cx="7324344"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kern="0" dirty="0" smtClean="0">
                <a:solidFill>
                  <a:srgbClr val="FFFFFF"/>
                </a:solidFill>
                <a:latin typeface="Arial"/>
                <a:ea typeface="+mj-ea"/>
                <a:cs typeface="Arial"/>
              </a:rPr>
              <a:t>Evènements Internationaux de la Cité Internationale</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5" name="Tableau 4"/>
          <p:cNvGraphicFramePr>
            <a:graphicFrameLocks noGrp="1"/>
          </p:cNvGraphicFramePr>
          <p:nvPr>
            <p:extLst>
              <p:ext uri="{D42A27DB-BD31-4B8C-83A1-F6EECF244321}">
                <p14:modId xmlns="" xmlns:p14="http://schemas.microsoft.com/office/powerpoint/2010/main" val="1094573665"/>
              </p:ext>
            </p:extLst>
          </p:nvPr>
        </p:nvGraphicFramePr>
        <p:xfrm>
          <a:off x="556577" y="1314150"/>
          <a:ext cx="7851776" cy="2802004"/>
        </p:xfrm>
        <a:graphic>
          <a:graphicData uri="http://schemas.openxmlformats.org/drawingml/2006/table">
            <a:tbl>
              <a:tblPr/>
              <a:tblGrid>
                <a:gridCol w="1848071"/>
                <a:gridCol w="1658719"/>
                <a:gridCol w="1171455"/>
                <a:gridCol w="1131059"/>
                <a:gridCol w="1019974"/>
                <a:gridCol w="1022498"/>
              </a:tblGrid>
              <a:tr h="455564">
                <a:tc>
                  <a:txBody>
                    <a:bodyPr/>
                    <a:lstStyle/>
                    <a:p>
                      <a:pPr algn="ctr" fontAlgn="ctr"/>
                      <a:r>
                        <a:rPr lang="fr-FR" sz="1200" b="0" i="0" u="none" strike="noStrike" dirty="0">
                          <a:solidFill>
                            <a:srgbClr val="404040"/>
                          </a:solidFill>
                          <a:effectLst/>
                          <a:latin typeface="Arial"/>
                        </a:rPr>
                        <a:t> </a:t>
                      </a:r>
                    </a:p>
                  </a:txBody>
                  <a:tcPr marL="7820" marR="7820" marT="782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rtl="0" fontAlgn="ctr"/>
                      <a:r>
                        <a:rPr lang="fr-FR" sz="1200" b="0" i="0" u="none" strike="noStrike" dirty="0">
                          <a:solidFill>
                            <a:srgbClr val="FFFFFF"/>
                          </a:solidFill>
                          <a:effectLst/>
                          <a:latin typeface="Arial"/>
                        </a:rPr>
                        <a:t>Segment </a:t>
                      </a:r>
                    </a:p>
                  </a:txBody>
                  <a:tcPr marL="7820" marR="7820" marT="7820"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rtl="0" fontAlgn="ctr"/>
                      <a:r>
                        <a:rPr lang="fr-FR" sz="1200" b="0" i="0" u="none" strike="noStrike">
                          <a:solidFill>
                            <a:srgbClr val="FFFFFF"/>
                          </a:solidFill>
                          <a:effectLst/>
                          <a:latin typeface="Arial"/>
                        </a:rPr>
                        <a:t>Manifestations</a:t>
                      </a:r>
                    </a:p>
                  </a:txBody>
                  <a:tcPr marL="7820" marR="7820" marT="7820"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rtl="0" fontAlgn="ctr"/>
                      <a:r>
                        <a:rPr lang="fr-FR" sz="1200" b="0" i="0" u="none" strike="noStrike" dirty="0" smtClean="0">
                          <a:solidFill>
                            <a:srgbClr val="FFFFFF"/>
                          </a:solidFill>
                          <a:effectLst/>
                          <a:latin typeface="Arial"/>
                        </a:rPr>
                        <a:t>Journées-participants</a:t>
                      </a:r>
                      <a:endParaRPr lang="fr-FR" sz="1200" b="0" i="0" u="none" strike="noStrike" dirty="0">
                        <a:solidFill>
                          <a:srgbClr val="FFFFFF"/>
                        </a:solidFill>
                        <a:effectLst/>
                        <a:latin typeface="Arial"/>
                      </a:endParaRPr>
                    </a:p>
                  </a:txBody>
                  <a:tcPr marL="7820" marR="7820" marT="7820"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rtl="0" fontAlgn="ctr"/>
                      <a:r>
                        <a:rPr lang="fr-FR" sz="1200" b="0" i="0" u="none" strike="noStrike" dirty="0">
                          <a:solidFill>
                            <a:srgbClr val="FFFFFF"/>
                          </a:solidFill>
                          <a:effectLst/>
                          <a:latin typeface="Arial"/>
                        </a:rPr>
                        <a:t>Jours</a:t>
                      </a:r>
                    </a:p>
                  </a:txBody>
                  <a:tcPr marL="7820" marR="7820" marT="7820"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rtl="0" fontAlgn="ctr"/>
                      <a:r>
                        <a:rPr lang="fr-FR" sz="1200" b="0" i="0" u="none" strike="noStrike" dirty="0">
                          <a:solidFill>
                            <a:srgbClr val="FFFFFF"/>
                          </a:solidFill>
                          <a:effectLst/>
                          <a:latin typeface="Arial"/>
                        </a:rPr>
                        <a:t>Durée Moyenne</a:t>
                      </a:r>
                    </a:p>
                  </a:txBody>
                  <a:tcPr marL="7820" marR="7820" marT="782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14383">
                <a:tc rowSpan="3">
                  <a:txBody>
                    <a:bodyPr/>
                    <a:lstStyle/>
                    <a:p>
                      <a:pPr algn="ctr" rtl="0" fontAlgn="ctr"/>
                      <a:r>
                        <a:rPr lang="fr-FR" sz="1200" b="0" i="0" u="none" strike="noStrike" dirty="0">
                          <a:solidFill>
                            <a:srgbClr val="404040"/>
                          </a:solidFill>
                          <a:effectLst/>
                          <a:latin typeface="Arial"/>
                        </a:rPr>
                        <a:t>Foires &amp; Salons</a:t>
                      </a:r>
                    </a:p>
                  </a:txBody>
                  <a:tcPr marL="7820" marR="7820" marT="7820"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7DEE8"/>
                    </a:solidFill>
                  </a:tcPr>
                </a:tc>
                <a:tc>
                  <a:txBody>
                    <a:bodyPr/>
                    <a:lstStyle/>
                    <a:p>
                      <a:pPr algn="ctr" rtl="0" fontAlgn="ctr"/>
                      <a:r>
                        <a:rPr lang="fr-FR" sz="1200" b="0" i="0" u="none" strike="noStrike">
                          <a:solidFill>
                            <a:srgbClr val="404040"/>
                          </a:solidFill>
                          <a:effectLst/>
                          <a:latin typeface="Arial"/>
                        </a:rPr>
                        <a:t>Salons grand public</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b"/>
                      <a:r>
                        <a:rPr lang="fr-FR" sz="1200" b="0" i="0" u="none" strike="noStrike" dirty="0" smtClean="0">
                          <a:solidFill>
                            <a:srgbClr val="404040"/>
                          </a:solidFill>
                          <a:effectLst/>
                          <a:latin typeface="Arial"/>
                        </a:rPr>
                        <a:t>1 </a:t>
                      </a:r>
                      <a:r>
                        <a:rPr lang="fr-FR" sz="1000" b="0" i="0" u="none" strike="noStrike" dirty="0" smtClean="0">
                          <a:solidFill>
                            <a:srgbClr val="404040"/>
                          </a:solidFill>
                          <a:effectLst/>
                          <a:latin typeface="Arial"/>
                        </a:rPr>
                        <a:t>/ 17</a:t>
                      </a:r>
                      <a:endParaRPr lang="fr-FR" sz="1000" b="0" i="0" u="none" strike="noStrike" dirty="0">
                        <a:solidFill>
                          <a:srgbClr val="404040"/>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smtClean="0">
                          <a:solidFill>
                            <a:srgbClr val="404040"/>
                          </a:solidFill>
                          <a:effectLst/>
                          <a:latin typeface="Arial"/>
                        </a:rPr>
                        <a:t>12</a:t>
                      </a:r>
                      <a:r>
                        <a:rPr lang="fr-FR" sz="1200" b="0" i="0" u="none" strike="noStrike" baseline="0" dirty="0" smtClean="0">
                          <a:solidFill>
                            <a:srgbClr val="404040"/>
                          </a:solidFill>
                          <a:effectLst/>
                          <a:latin typeface="Arial"/>
                        </a:rPr>
                        <a:t> 000</a:t>
                      </a:r>
                      <a:r>
                        <a:rPr lang="fr-FR" sz="1200" b="0" i="0" u="none" strike="noStrike" dirty="0" smtClean="0">
                          <a:solidFill>
                            <a:srgbClr val="404040"/>
                          </a:solidFill>
                          <a:effectLst/>
                          <a:latin typeface="Arial"/>
                        </a:rPr>
                        <a:t> </a:t>
                      </a:r>
                      <a:r>
                        <a:rPr lang="fr-FR" sz="1000" b="0" i="0" u="none" strike="noStrike" dirty="0" smtClean="0">
                          <a:solidFill>
                            <a:srgbClr val="404040"/>
                          </a:solidFill>
                          <a:effectLst/>
                          <a:latin typeface="Arial"/>
                        </a:rPr>
                        <a:t>/ 65 650</a:t>
                      </a:r>
                      <a:endParaRPr lang="fr-FR" sz="1000" b="0" i="0" u="none" strike="noStrike" dirty="0">
                        <a:solidFill>
                          <a:srgbClr val="404040"/>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b"/>
                      <a:r>
                        <a:rPr lang="fr-FR" sz="1200" b="0" i="0" u="none" strike="noStrike" dirty="0" smtClean="0">
                          <a:solidFill>
                            <a:srgbClr val="404040"/>
                          </a:solidFill>
                          <a:effectLst/>
                          <a:latin typeface="Arial"/>
                        </a:rPr>
                        <a:t>3 </a:t>
                      </a:r>
                      <a:r>
                        <a:rPr lang="fr-FR" sz="1000" b="0" i="0" u="none" strike="noStrike" dirty="0" smtClean="0">
                          <a:solidFill>
                            <a:srgbClr val="404040"/>
                          </a:solidFill>
                          <a:effectLst/>
                          <a:latin typeface="Arial"/>
                        </a:rPr>
                        <a:t>/ 36</a:t>
                      </a:r>
                      <a:endParaRPr lang="fr-FR" sz="1000" b="0" i="0" u="none" strike="noStrike" dirty="0">
                        <a:solidFill>
                          <a:srgbClr val="404040"/>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b"/>
                      <a:r>
                        <a:rPr lang="fr-FR" sz="1200" b="0" i="0" u="none" strike="noStrike" dirty="0" smtClean="0">
                          <a:solidFill>
                            <a:srgbClr val="404040"/>
                          </a:solidFill>
                          <a:effectLst/>
                          <a:latin typeface="Arial"/>
                        </a:rPr>
                        <a:t>3</a:t>
                      </a:r>
                      <a:endParaRPr lang="fr-FR" sz="1200" b="0" i="0" u="none" strike="noStrike" dirty="0">
                        <a:solidFill>
                          <a:srgbClr val="404040"/>
                        </a:solidFill>
                        <a:effectLst/>
                        <a:latin typeface="Arial"/>
                      </a:endParaRPr>
                    </a:p>
                  </a:txBody>
                  <a:tcPr marL="8001" marR="8001" marT="8001"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r>
              <a:tr h="214383">
                <a:tc vMerge="1">
                  <a:txBody>
                    <a:bodyPr/>
                    <a:lstStyle/>
                    <a:p>
                      <a:endParaRPr lang="fr-FR"/>
                    </a:p>
                  </a:txBody>
                  <a:tcPr/>
                </a:tc>
                <a:tc>
                  <a:txBody>
                    <a:bodyPr/>
                    <a:lstStyle/>
                    <a:p>
                      <a:pPr algn="ctr" rtl="0" fontAlgn="ctr"/>
                      <a:r>
                        <a:rPr lang="fr-FR" sz="1200" b="0" i="0" u="none" strike="noStrike" dirty="0">
                          <a:solidFill>
                            <a:srgbClr val="404040"/>
                          </a:solidFill>
                          <a:effectLst/>
                          <a:latin typeface="Arial"/>
                        </a:rPr>
                        <a:t>Salons </a:t>
                      </a:r>
                      <a:r>
                        <a:rPr lang="fr-FR" sz="1200" b="0" i="0" u="none" strike="noStrike" dirty="0" smtClean="0">
                          <a:solidFill>
                            <a:srgbClr val="404040"/>
                          </a:solidFill>
                          <a:effectLst/>
                          <a:latin typeface="Arial"/>
                        </a:rPr>
                        <a:t>professionnels*</a:t>
                      </a:r>
                      <a:endParaRPr lang="fr-FR" sz="1200" b="0" i="0" u="none" strike="noStrike" dirty="0">
                        <a:solidFill>
                          <a:srgbClr val="404040"/>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b"/>
                      <a:r>
                        <a:rPr lang="fr-FR" sz="1200" b="0" i="0" u="none" strike="noStrike" dirty="0" smtClean="0">
                          <a:solidFill>
                            <a:srgbClr val="404040"/>
                          </a:solidFill>
                          <a:effectLst/>
                          <a:latin typeface="Arial"/>
                        </a:rPr>
                        <a:t>3 </a:t>
                      </a:r>
                      <a:r>
                        <a:rPr lang="fr-FR" sz="1000" b="0" i="0" u="none" strike="noStrike" dirty="0" smtClean="0">
                          <a:solidFill>
                            <a:srgbClr val="404040"/>
                          </a:solidFill>
                          <a:effectLst/>
                          <a:latin typeface="Arial"/>
                        </a:rPr>
                        <a:t>/ 16</a:t>
                      </a:r>
                      <a:endParaRPr lang="fr-FR" sz="1000" b="0" i="0" u="none" strike="noStrike" dirty="0">
                        <a:solidFill>
                          <a:srgbClr val="404040"/>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smtClean="0">
                          <a:solidFill>
                            <a:srgbClr val="404040"/>
                          </a:solidFill>
                          <a:effectLst/>
                          <a:latin typeface="Arial"/>
                        </a:rPr>
                        <a:t>5 302 </a:t>
                      </a:r>
                      <a:r>
                        <a:rPr lang="fr-FR" sz="1000" b="0" i="0" u="none" strike="noStrike" dirty="0" smtClean="0">
                          <a:solidFill>
                            <a:srgbClr val="404040"/>
                          </a:solidFill>
                          <a:effectLst/>
                          <a:latin typeface="Arial"/>
                        </a:rPr>
                        <a:t>/ 65 645</a:t>
                      </a:r>
                      <a:endParaRPr lang="fr-FR" sz="1000" b="0" i="0" u="none" strike="noStrike" dirty="0">
                        <a:solidFill>
                          <a:srgbClr val="404040"/>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b"/>
                      <a:r>
                        <a:rPr lang="fr-FR" sz="1200" b="0" i="0" u="none" strike="noStrike" dirty="0" smtClean="0">
                          <a:solidFill>
                            <a:srgbClr val="404040"/>
                          </a:solidFill>
                          <a:effectLst/>
                          <a:latin typeface="Arial"/>
                        </a:rPr>
                        <a:t>8 </a:t>
                      </a:r>
                      <a:r>
                        <a:rPr lang="fr-FR" sz="1000" b="0" i="0" u="none" strike="noStrike" dirty="0" smtClean="0">
                          <a:solidFill>
                            <a:srgbClr val="404040"/>
                          </a:solidFill>
                          <a:effectLst/>
                          <a:latin typeface="Arial"/>
                        </a:rPr>
                        <a:t>/ 36</a:t>
                      </a:r>
                      <a:endParaRPr lang="fr-FR" sz="1000" b="0" i="0" u="none" strike="noStrike" dirty="0">
                        <a:solidFill>
                          <a:srgbClr val="404040"/>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b"/>
                      <a:r>
                        <a:rPr lang="fr-FR" sz="1200" b="0" i="0" u="none" strike="noStrike" dirty="0" smtClean="0">
                          <a:solidFill>
                            <a:srgbClr val="404040"/>
                          </a:solidFill>
                          <a:effectLst/>
                          <a:latin typeface="Arial"/>
                        </a:rPr>
                        <a:t>2,7</a:t>
                      </a:r>
                      <a:endParaRPr lang="fr-FR" sz="1200" b="0" i="0" u="none" strike="noStrike" dirty="0">
                        <a:solidFill>
                          <a:srgbClr val="404040"/>
                        </a:solidFill>
                        <a:effectLst/>
                        <a:latin typeface="Arial"/>
                      </a:endParaRPr>
                    </a:p>
                  </a:txBody>
                  <a:tcPr marL="8001" marR="8001" marT="8001"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r>
              <a:tr h="214383">
                <a:tc vMerge="1">
                  <a:txBody>
                    <a:bodyPr/>
                    <a:lstStyle/>
                    <a:p>
                      <a:endParaRPr lang="fr-FR"/>
                    </a:p>
                  </a:txBody>
                  <a:tcPr/>
                </a:tc>
                <a:tc>
                  <a:txBody>
                    <a:bodyPr/>
                    <a:lstStyle/>
                    <a:p>
                      <a:pPr algn="ctr" rtl="0" fontAlgn="ctr"/>
                      <a:r>
                        <a:rPr lang="fr-FR" sz="1200" b="0" i="0" u="none" strike="noStrike" dirty="0">
                          <a:solidFill>
                            <a:srgbClr val="404040"/>
                          </a:solidFill>
                          <a:effectLst/>
                          <a:latin typeface="Arial"/>
                        </a:rPr>
                        <a:t>Autres évènements</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b"/>
                      <a:r>
                        <a:rPr lang="fr-FR" sz="1200" b="0" i="0" u="none" strike="noStrike" dirty="0" smtClean="0">
                          <a:solidFill>
                            <a:srgbClr val="404040"/>
                          </a:solidFill>
                          <a:effectLst/>
                          <a:latin typeface="Arial"/>
                        </a:rPr>
                        <a:t>0</a:t>
                      </a:r>
                      <a:r>
                        <a:rPr lang="fr-FR" sz="900" b="0" i="0" u="none" strike="noStrike" dirty="0" smtClean="0">
                          <a:solidFill>
                            <a:srgbClr val="404040"/>
                          </a:solidFill>
                          <a:effectLst/>
                          <a:latin typeface="Arial"/>
                        </a:rPr>
                        <a:t> </a:t>
                      </a:r>
                      <a:r>
                        <a:rPr lang="fr-FR" sz="1000" b="0" i="0" u="none" strike="noStrike" dirty="0" smtClean="0">
                          <a:solidFill>
                            <a:srgbClr val="404040"/>
                          </a:solidFill>
                          <a:effectLst/>
                          <a:latin typeface="Arial"/>
                        </a:rPr>
                        <a:t>/ 0</a:t>
                      </a:r>
                      <a:endParaRPr lang="fr-FR" sz="1000" b="0" i="0" u="none" strike="noStrike" dirty="0">
                        <a:solidFill>
                          <a:srgbClr val="404040"/>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smtClean="0">
                          <a:solidFill>
                            <a:srgbClr val="404040"/>
                          </a:solidFill>
                          <a:effectLst/>
                          <a:latin typeface="Arial"/>
                        </a:rPr>
                        <a:t>0 </a:t>
                      </a:r>
                      <a:r>
                        <a:rPr lang="fr-FR" sz="1000" b="0" i="0" u="none" strike="noStrike" dirty="0" smtClean="0">
                          <a:solidFill>
                            <a:srgbClr val="404040"/>
                          </a:solidFill>
                          <a:effectLst/>
                          <a:latin typeface="Arial"/>
                        </a:rPr>
                        <a:t>/ 0</a:t>
                      </a:r>
                      <a:endParaRPr lang="fr-FR" sz="1000" b="0" i="0" u="none" strike="noStrike" dirty="0">
                        <a:solidFill>
                          <a:srgbClr val="404040"/>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b"/>
                      <a:r>
                        <a:rPr lang="fr-FR" sz="1200" b="0" i="0" u="none" strike="noStrike" dirty="0" smtClean="0">
                          <a:solidFill>
                            <a:srgbClr val="404040"/>
                          </a:solidFill>
                          <a:effectLst/>
                          <a:latin typeface="Arial"/>
                        </a:rPr>
                        <a:t>0 </a:t>
                      </a:r>
                      <a:r>
                        <a:rPr lang="fr-FR" sz="1000" b="0" i="0" u="none" strike="noStrike" dirty="0" smtClean="0">
                          <a:solidFill>
                            <a:srgbClr val="404040"/>
                          </a:solidFill>
                          <a:effectLst/>
                          <a:latin typeface="Arial"/>
                        </a:rPr>
                        <a:t>/ 0</a:t>
                      </a:r>
                      <a:endParaRPr lang="fr-FR" sz="1000" b="0" i="0" u="none" strike="noStrike" dirty="0">
                        <a:solidFill>
                          <a:srgbClr val="404040"/>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b"/>
                      <a:r>
                        <a:rPr lang="fr-FR" sz="1200" b="0" i="0" u="none" strike="noStrike" dirty="0" smtClean="0">
                          <a:solidFill>
                            <a:srgbClr val="404040"/>
                          </a:solidFill>
                          <a:effectLst/>
                          <a:latin typeface="Arial"/>
                        </a:rPr>
                        <a:t>-</a:t>
                      </a:r>
                      <a:endParaRPr lang="fr-FR" sz="1200" b="0" i="0" u="none" strike="noStrike" dirty="0">
                        <a:solidFill>
                          <a:srgbClr val="404040"/>
                        </a:solidFill>
                        <a:effectLst/>
                        <a:latin typeface="Arial"/>
                      </a:endParaRPr>
                    </a:p>
                  </a:txBody>
                  <a:tcPr marL="8001" marR="8001" marT="8001"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r>
              <a:tr h="214383">
                <a:tc gridSpan="2">
                  <a:txBody>
                    <a:bodyPr/>
                    <a:lstStyle/>
                    <a:p>
                      <a:pPr algn="ctr" rtl="0" fontAlgn="ctr"/>
                      <a:r>
                        <a:rPr lang="fr-FR" sz="1200" b="0" i="0" u="none" strike="noStrike" dirty="0">
                          <a:solidFill>
                            <a:srgbClr val="FFFFFF"/>
                          </a:solidFill>
                          <a:effectLst/>
                          <a:latin typeface="Arial"/>
                        </a:rPr>
                        <a:t>Total Foires &amp; Salons Internationaux</a:t>
                      </a:r>
                    </a:p>
                  </a:txBody>
                  <a:tcPr marL="7820" marR="7820" marT="7820"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rtl="0" fontAlgn="ctr"/>
                      <a:r>
                        <a:rPr lang="fr-FR" sz="1200" b="0" i="0" u="none" strike="noStrike" dirty="0" smtClean="0">
                          <a:solidFill>
                            <a:srgbClr val="FFFFFF"/>
                          </a:solidFill>
                          <a:effectLst/>
                          <a:latin typeface="Arial"/>
                        </a:rPr>
                        <a:t>4 </a:t>
                      </a:r>
                      <a:r>
                        <a:rPr lang="fr-FR" sz="1000" b="0" i="0" u="none" strike="noStrike" dirty="0" smtClean="0">
                          <a:solidFill>
                            <a:srgbClr val="FFFFFF"/>
                          </a:solidFill>
                          <a:effectLst/>
                          <a:latin typeface="Arial"/>
                        </a:rPr>
                        <a:t>/ 33</a:t>
                      </a:r>
                      <a:endParaRPr lang="fr-FR" sz="1000" b="0" i="0" u="none" strike="noStrike" dirty="0">
                        <a:solidFill>
                          <a:srgbClr val="FFFFFF"/>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rtl="0" fontAlgn="ctr"/>
                      <a:r>
                        <a:rPr lang="fr-FR" sz="1200" b="0" i="0" u="none" strike="noStrike" dirty="0" smtClean="0">
                          <a:solidFill>
                            <a:srgbClr val="FFFFFF"/>
                          </a:solidFill>
                          <a:effectLst/>
                          <a:latin typeface="Arial"/>
                        </a:rPr>
                        <a:t>17 302 </a:t>
                      </a:r>
                    </a:p>
                    <a:p>
                      <a:pPr algn="ctr" rtl="0" fontAlgn="ctr"/>
                      <a:r>
                        <a:rPr lang="fr-FR" sz="1000" b="0" i="0" u="none" strike="noStrike" dirty="0" smtClean="0">
                          <a:solidFill>
                            <a:srgbClr val="FFFFFF"/>
                          </a:solidFill>
                          <a:effectLst/>
                          <a:latin typeface="Arial"/>
                        </a:rPr>
                        <a:t>/ 131 295</a:t>
                      </a:r>
                      <a:endParaRPr lang="fr-FR" sz="1000" b="0" i="0" u="none" strike="noStrike" dirty="0">
                        <a:solidFill>
                          <a:srgbClr val="FFFFFF"/>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rtl="0" fontAlgn="ctr"/>
                      <a:r>
                        <a:rPr lang="fr-FR" sz="1200" b="0" i="0" u="none" strike="noStrike" dirty="0" smtClean="0">
                          <a:solidFill>
                            <a:srgbClr val="FFFFFF"/>
                          </a:solidFill>
                          <a:effectLst/>
                          <a:latin typeface="Arial"/>
                        </a:rPr>
                        <a:t>11 </a:t>
                      </a:r>
                      <a:r>
                        <a:rPr lang="fr-FR" sz="1000" b="0" i="0" u="none" strike="noStrike" dirty="0" smtClean="0">
                          <a:solidFill>
                            <a:srgbClr val="FFFFFF"/>
                          </a:solidFill>
                          <a:effectLst/>
                          <a:latin typeface="Arial"/>
                        </a:rPr>
                        <a:t>/ 72</a:t>
                      </a:r>
                      <a:endParaRPr lang="fr-FR" sz="1000" b="0" i="0" u="none" strike="noStrike" dirty="0">
                        <a:solidFill>
                          <a:srgbClr val="FFFFFF"/>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rtl="0" fontAlgn="ctr"/>
                      <a:r>
                        <a:rPr lang="fr-FR" sz="1200" b="0" i="0" u="none" strike="noStrike" dirty="0" smtClean="0">
                          <a:solidFill>
                            <a:srgbClr val="FFFFFF"/>
                          </a:solidFill>
                          <a:effectLst/>
                          <a:latin typeface="Arial"/>
                        </a:rPr>
                        <a:t>2,8</a:t>
                      </a:r>
                      <a:endParaRPr lang="fr-FR" sz="1200" b="0" i="0" u="none" strike="noStrike" dirty="0">
                        <a:solidFill>
                          <a:srgbClr val="FFFFFF"/>
                        </a:solidFill>
                        <a:effectLst/>
                        <a:latin typeface="Arial"/>
                      </a:endParaRPr>
                    </a:p>
                  </a:txBody>
                  <a:tcPr marL="8001" marR="8001" marT="8001"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14383">
                <a:tc rowSpan="3">
                  <a:txBody>
                    <a:bodyPr/>
                    <a:lstStyle/>
                    <a:p>
                      <a:pPr algn="ctr" rtl="0" fontAlgn="ctr"/>
                      <a:r>
                        <a:rPr lang="fr-FR" sz="1200" b="0" i="0" u="none" strike="noStrike">
                          <a:solidFill>
                            <a:srgbClr val="404040"/>
                          </a:solidFill>
                          <a:effectLst/>
                          <a:latin typeface="Arial"/>
                        </a:rPr>
                        <a:t>Réunions &amp; Congrès</a:t>
                      </a:r>
                    </a:p>
                  </a:txBody>
                  <a:tcPr marL="7820" marR="7820" marT="7820"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a:solidFill>
                            <a:srgbClr val="404040"/>
                          </a:solidFill>
                          <a:effectLst/>
                          <a:latin typeface="Arial"/>
                        </a:rPr>
                        <a:t>Réunions et séminaires</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b"/>
                      <a:r>
                        <a:rPr lang="fr-FR" sz="1200" b="0" i="0" u="none" strike="noStrike" dirty="0" smtClean="0">
                          <a:solidFill>
                            <a:srgbClr val="404040"/>
                          </a:solidFill>
                          <a:effectLst/>
                          <a:latin typeface="Arial"/>
                        </a:rPr>
                        <a:t>7 </a:t>
                      </a:r>
                      <a:r>
                        <a:rPr lang="fr-FR" sz="1000" b="0" i="0" u="none" strike="noStrike" dirty="0" smtClean="0">
                          <a:solidFill>
                            <a:srgbClr val="404040"/>
                          </a:solidFill>
                          <a:effectLst/>
                          <a:latin typeface="Arial"/>
                        </a:rPr>
                        <a:t>/ 186</a:t>
                      </a:r>
                      <a:endParaRPr lang="fr-FR" sz="1000" b="0" i="0" u="none" strike="noStrike" dirty="0">
                        <a:solidFill>
                          <a:srgbClr val="404040"/>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smtClean="0">
                          <a:solidFill>
                            <a:srgbClr val="404040"/>
                          </a:solidFill>
                          <a:effectLst/>
                          <a:latin typeface="Arial"/>
                        </a:rPr>
                        <a:t>1 845 </a:t>
                      </a:r>
                      <a:r>
                        <a:rPr lang="fr-FR" sz="1000" b="0" i="0" u="none" strike="noStrike" dirty="0" smtClean="0">
                          <a:solidFill>
                            <a:srgbClr val="404040"/>
                          </a:solidFill>
                          <a:effectLst/>
                          <a:latin typeface="Arial"/>
                        </a:rPr>
                        <a:t>/ 99 031</a:t>
                      </a:r>
                      <a:endParaRPr lang="fr-FR" sz="1000" b="0" i="0" u="none" strike="noStrike" dirty="0">
                        <a:solidFill>
                          <a:srgbClr val="404040"/>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b"/>
                      <a:r>
                        <a:rPr lang="fr-FR" sz="1200" b="0" i="0" u="none" strike="noStrike" dirty="0" smtClean="0">
                          <a:solidFill>
                            <a:srgbClr val="404040"/>
                          </a:solidFill>
                          <a:effectLst/>
                          <a:latin typeface="Arial"/>
                        </a:rPr>
                        <a:t>24 </a:t>
                      </a:r>
                      <a:r>
                        <a:rPr lang="fr-FR" sz="1000" b="0" i="0" u="none" strike="noStrike" dirty="0" smtClean="0">
                          <a:solidFill>
                            <a:srgbClr val="404040"/>
                          </a:solidFill>
                          <a:effectLst/>
                          <a:latin typeface="Arial"/>
                        </a:rPr>
                        <a:t>/ 272</a:t>
                      </a:r>
                      <a:endParaRPr lang="fr-FR" sz="1000" b="0" i="0" u="none" strike="noStrike" dirty="0">
                        <a:solidFill>
                          <a:srgbClr val="404040"/>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smtClean="0">
                          <a:solidFill>
                            <a:srgbClr val="404040"/>
                          </a:solidFill>
                          <a:effectLst/>
                          <a:latin typeface="Arial"/>
                        </a:rPr>
                        <a:t>3,4</a:t>
                      </a:r>
                      <a:endParaRPr lang="fr-FR" sz="1200" b="0" i="0" u="none" strike="noStrike" dirty="0">
                        <a:solidFill>
                          <a:srgbClr val="404040"/>
                        </a:solidFill>
                        <a:effectLst/>
                        <a:latin typeface="Arial"/>
                      </a:endParaRPr>
                    </a:p>
                  </a:txBody>
                  <a:tcPr marL="8001" marR="8001" marT="8001"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r>
              <a:tr h="214383">
                <a:tc vMerge="1">
                  <a:txBody>
                    <a:bodyPr/>
                    <a:lstStyle/>
                    <a:p>
                      <a:endParaRPr lang="fr-FR"/>
                    </a:p>
                  </a:txBody>
                  <a:tcPr/>
                </a:tc>
                <a:tc>
                  <a:txBody>
                    <a:bodyPr/>
                    <a:lstStyle/>
                    <a:p>
                      <a:pPr algn="ctr" rtl="0" fontAlgn="ctr"/>
                      <a:r>
                        <a:rPr lang="fr-FR" sz="1200" b="0" i="0" u="none" strike="noStrike">
                          <a:solidFill>
                            <a:srgbClr val="404040"/>
                          </a:solidFill>
                          <a:effectLst/>
                          <a:latin typeface="Arial"/>
                        </a:rPr>
                        <a:t>Congrès Associatifs</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b"/>
                      <a:r>
                        <a:rPr lang="fr-FR" sz="1200" b="0" i="0" u="none" strike="noStrike" dirty="0" smtClean="0">
                          <a:solidFill>
                            <a:srgbClr val="404040"/>
                          </a:solidFill>
                          <a:effectLst/>
                          <a:latin typeface="Arial"/>
                        </a:rPr>
                        <a:t>21 </a:t>
                      </a:r>
                      <a:r>
                        <a:rPr lang="fr-FR" sz="1000" b="0" i="0" u="none" strike="noStrike" dirty="0" smtClean="0">
                          <a:solidFill>
                            <a:srgbClr val="404040"/>
                          </a:solidFill>
                          <a:effectLst/>
                          <a:latin typeface="Arial"/>
                        </a:rPr>
                        <a:t>/ 50</a:t>
                      </a:r>
                      <a:endParaRPr lang="fr-FR" sz="1000" b="0" i="0" u="none" strike="noStrike" dirty="0">
                        <a:solidFill>
                          <a:srgbClr val="404040"/>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smtClean="0">
                          <a:solidFill>
                            <a:srgbClr val="404040"/>
                          </a:solidFill>
                          <a:effectLst/>
                          <a:latin typeface="Arial"/>
                        </a:rPr>
                        <a:t>16 795 </a:t>
                      </a:r>
                      <a:r>
                        <a:rPr lang="fr-FR" sz="1000" b="0" i="0" u="none" strike="noStrike" dirty="0" smtClean="0">
                          <a:solidFill>
                            <a:srgbClr val="404040"/>
                          </a:solidFill>
                          <a:effectLst/>
                          <a:latin typeface="Arial"/>
                        </a:rPr>
                        <a:t>/ 128 545</a:t>
                      </a:r>
                      <a:endParaRPr lang="fr-FR" sz="1000" b="0" i="0" u="none" strike="noStrike" dirty="0">
                        <a:solidFill>
                          <a:srgbClr val="404040"/>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b"/>
                      <a:r>
                        <a:rPr lang="fr-FR" sz="1200" b="0" i="0" u="none" strike="noStrike" dirty="0" smtClean="0">
                          <a:solidFill>
                            <a:srgbClr val="404040"/>
                          </a:solidFill>
                          <a:effectLst/>
                          <a:latin typeface="Arial"/>
                        </a:rPr>
                        <a:t>80 </a:t>
                      </a:r>
                      <a:r>
                        <a:rPr lang="fr-FR" sz="1000" b="0" i="0" u="none" strike="noStrike" dirty="0" smtClean="0">
                          <a:solidFill>
                            <a:srgbClr val="404040"/>
                          </a:solidFill>
                          <a:effectLst/>
                          <a:latin typeface="Arial"/>
                        </a:rPr>
                        <a:t>/ 159</a:t>
                      </a:r>
                      <a:endParaRPr lang="fr-FR" sz="1000" b="0" i="0" u="none" strike="noStrike" dirty="0">
                        <a:solidFill>
                          <a:srgbClr val="404040"/>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smtClean="0">
                          <a:solidFill>
                            <a:srgbClr val="404040"/>
                          </a:solidFill>
                          <a:effectLst/>
                          <a:latin typeface="Arial"/>
                        </a:rPr>
                        <a:t>3,8</a:t>
                      </a:r>
                      <a:endParaRPr lang="fr-FR" sz="1200" b="0" i="0" u="none" strike="noStrike" dirty="0">
                        <a:solidFill>
                          <a:srgbClr val="404040"/>
                        </a:solidFill>
                        <a:effectLst/>
                        <a:latin typeface="Arial"/>
                      </a:endParaRPr>
                    </a:p>
                  </a:txBody>
                  <a:tcPr marL="8001" marR="8001" marT="8001"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r>
              <a:tr h="214383">
                <a:tc vMerge="1">
                  <a:txBody>
                    <a:bodyPr/>
                    <a:lstStyle/>
                    <a:p>
                      <a:endParaRPr lang="fr-FR"/>
                    </a:p>
                  </a:txBody>
                  <a:tcPr/>
                </a:tc>
                <a:tc>
                  <a:txBody>
                    <a:bodyPr/>
                    <a:lstStyle/>
                    <a:p>
                      <a:pPr algn="ctr" rtl="0" fontAlgn="ctr"/>
                      <a:r>
                        <a:rPr lang="fr-FR" sz="1200" b="0" i="0" u="none" strike="noStrike">
                          <a:solidFill>
                            <a:srgbClr val="404040"/>
                          </a:solidFill>
                          <a:effectLst/>
                          <a:latin typeface="Arial"/>
                        </a:rPr>
                        <a:t>Conventions d’entreprise</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b"/>
                      <a:r>
                        <a:rPr lang="fr-FR" sz="1200" b="0" i="0" u="none" strike="noStrike" dirty="0" smtClean="0">
                          <a:solidFill>
                            <a:srgbClr val="404040"/>
                          </a:solidFill>
                          <a:effectLst/>
                          <a:latin typeface="Arial"/>
                        </a:rPr>
                        <a:t>0 </a:t>
                      </a:r>
                      <a:r>
                        <a:rPr lang="fr-FR" sz="1000" b="0" i="0" u="none" strike="noStrike" dirty="0" smtClean="0">
                          <a:solidFill>
                            <a:srgbClr val="404040"/>
                          </a:solidFill>
                          <a:effectLst/>
                          <a:latin typeface="Arial"/>
                        </a:rPr>
                        <a:t>/ 52</a:t>
                      </a:r>
                      <a:endParaRPr lang="fr-FR" sz="1000" b="0" i="0" u="none" strike="noStrike" dirty="0">
                        <a:solidFill>
                          <a:srgbClr val="404040"/>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smtClean="0">
                          <a:solidFill>
                            <a:srgbClr val="404040"/>
                          </a:solidFill>
                          <a:effectLst/>
                          <a:latin typeface="Arial"/>
                        </a:rPr>
                        <a:t>0 </a:t>
                      </a:r>
                      <a:r>
                        <a:rPr lang="fr-FR" sz="1000" b="0" i="0" u="none" strike="noStrike" dirty="0" smtClean="0">
                          <a:solidFill>
                            <a:srgbClr val="404040"/>
                          </a:solidFill>
                          <a:effectLst/>
                          <a:latin typeface="Arial"/>
                        </a:rPr>
                        <a:t>/ 25 347</a:t>
                      </a:r>
                      <a:endParaRPr lang="fr-FR" sz="1000" b="0" i="0" u="none" strike="noStrike" dirty="0">
                        <a:solidFill>
                          <a:srgbClr val="404040"/>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b"/>
                      <a:r>
                        <a:rPr lang="fr-FR" sz="1200" b="0" i="0" u="none" strike="noStrike" dirty="0" smtClean="0">
                          <a:solidFill>
                            <a:srgbClr val="404040"/>
                          </a:solidFill>
                          <a:effectLst/>
                          <a:latin typeface="Arial"/>
                        </a:rPr>
                        <a:t>0 </a:t>
                      </a:r>
                      <a:r>
                        <a:rPr lang="fr-FR" sz="1000" b="0" i="0" u="none" strike="noStrike" dirty="0" smtClean="0">
                          <a:solidFill>
                            <a:srgbClr val="404040"/>
                          </a:solidFill>
                          <a:effectLst/>
                          <a:latin typeface="Arial"/>
                        </a:rPr>
                        <a:t>/ 87</a:t>
                      </a:r>
                      <a:endParaRPr lang="fr-FR" sz="1000" b="0" i="0" u="none" strike="noStrike" dirty="0">
                        <a:solidFill>
                          <a:srgbClr val="404040"/>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smtClean="0">
                          <a:solidFill>
                            <a:srgbClr val="404040"/>
                          </a:solidFill>
                          <a:effectLst/>
                          <a:latin typeface="Arial"/>
                        </a:rPr>
                        <a:t>-</a:t>
                      </a:r>
                      <a:endParaRPr lang="fr-FR" sz="1200" b="0" i="0" u="none" strike="noStrike" dirty="0">
                        <a:solidFill>
                          <a:srgbClr val="404040"/>
                        </a:solidFill>
                        <a:effectLst/>
                        <a:latin typeface="Arial"/>
                      </a:endParaRPr>
                    </a:p>
                  </a:txBody>
                  <a:tcPr marL="8001" marR="8001" marT="8001"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r>
              <a:tr h="214383">
                <a:tc gridSpan="2">
                  <a:txBody>
                    <a:bodyPr/>
                    <a:lstStyle/>
                    <a:p>
                      <a:pPr algn="ctr" rtl="0" fontAlgn="ctr"/>
                      <a:r>
                        <a:rPr lang="fr-FR" sz="1200" b="0" i="0" u="none" strike="noStrike">
                          <a:solidFill>
                            <a:srgbClr val="FFFFFF"/>
                          </a:solidFill>
                          <a:effectLst/>
                          <a:latin typeface="Arial"/>
                        </a:rPr>
                        <a:t>Total Réunions &amp; Congrès Internationaux</a:t>
                      </a:r>
                    </a:p>
                  </a:txBody>
                  <a:tcPr marL="7820" marR="7820" marT="7820"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rtl="0" fontAlgn="ctr"/>
                      <a:r>
                        <a:rPr lang="fr-FR" sz="1200" b="0" i="0" u="none" strike="noStrike" dirty="0" smtClean="0">
                          <a:solidFill>
                            <a:srgbClr val="FFFFFF"/>
                          </a:solidFill>
                          <a:effectLst/>
                          <a:latin typeface="Arial"/>
                        </a:rPr>
                        <a:t>28 </a:t>
                      </a:r>
                      <a:r>
                        <a:rPr lang="fr-FR" sz="1000" b="0" i="0" u="none" strike="noStrike" dirty="0" smtClean="0">
                          <a:solidFill>
                            <a:srgbClr val="FFFFFF"/>
                          </a:solidFill>
                          <a:effectLst/>
                          <a:latin typeface="Arial"/>
                        </a:rPr>
                        <a:t>/ 288</a:t>
                      </a:r>
                      <a:endParaRPr lang="fr-FR" sz="1000" b="0" i="0" u="none" strike="noStrike" dirty="0">
                        <a:solidFill>
                          <a:srgbClr val="FFFFFF"/>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rtl="0" fontAlgn="ctr"/>
                      <a:r>
                        <a:rPr lang="fr-FR" sz="1200" b="0" i="0" u="none" strike="noStrike" dirty="0" smtClean="0">
                          <a:solidFill>
                            <a:srgbClr val="FFFFFF"/>
                          </a:solidFill>
                          <a:effectLst/>
                          <a:latin typeface="Arial"/>
                        </a:rPr>
                        <a:t>18 640 </a:t>
                      </a:r>
                      <a:r>
                        <a:rPr lang="fr-FR" sz="1000" b="0" i="0" u="none" strike="noStrike" dirty="0" smtClean="0">
                          <a:solidFill>
                            <a:srgbClr val="FFFFFF"/>
                          </a:solidFill>
                          <a:effectLst/>
                          <a:latin typeface="Arial"/>
                        </a:rPr>
                        <a:t>/ 252 923</a:t>
                      </a:r>
                      <a:endParaRPr lang="fr-FR" sz="1000" b="0" i="0" u="none" strike="noStrike" dirty="0">
                        <a:solidFill>
                          <a:srgbClr val="FFFFFF"/>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rtl="0" fontAlgn="ctr"/>
                      <a:r>
                        <a:rPr lang="fr-FR" sz="1200" b="0" i="0" u="none" strike="noStrike" dirty="0" smtClean="0">
                          <a:solidFill>
                            <a:srgbClr val="FFFFFF"/>
                          </a:solidFill>
                          <a:effectLst/>
                          <a:latin typeface="Arial"/>
                        </a:rPr>
                        <a:t>104 </a:t>
                      </a:r>
                      <a:r>
                        <a:rPr lang="fr-FR" sz="1000" b="0" i="0" u="none" strike="noStrike" dirty="0" smtClean="0">
                          <a:solidFill>
                            <a:srgbClr val="FFFFFF"/>
                          </a:solidFill>
                          <a:effectLst/>
                          <a:latin typeface="Arial"/>
                        </a:rPr>
                        <a:t>/ 518</a:t>
                      </a:r>
                      <a:endParaRPr lang="fr-FR" sz="1000" b="0" i="0" u="none" strike="noStrike" dirty="0">
                        <a:solidFill>
                          <a:srgbClr val="FFFFFF"/>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rtl="0" fontAlgn="ctr"/>
                      <a:r>
                        <a:rPr lang="fr-FR" sz="1200" b="0" i="0" u="none" strike="noStrike" dirty="0" smtClean="0">
                          <a:solidFill>
                            <a:srgbClr val="FFFFFF"/>
                          </a:solidFill>
                          <a:effectLst/>
                          <a:latin typeface="Arial"/>
                        </a:rPr>
                        <a:t>3,7</a:t>
                      </a:r>
                      <a:endParaRPr lang="fr-FR" sz="1200" b="0" i="0" u="none" strike="noStrike" dirty="0">
                        <a:solidFill>
                          <a:srgbClr val="FFFFFF"/>
                        </a:solidFill>
                        <a:effectLst/>
                        <a:latin typeface="Arial"/>
                      </a:endParaRPr>
                    </a:p>
                  </a:txBody>
                  <a:tcPr marL="8001" marR="8001" marT="8001"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14383">
                <a:tc gridSpan="2">
                  <a:txBody>
                    <a:bodyPr/>
                    <a:lstStyle/>
                    <a:p>
                      <a:pPr algn="ctr" rtl="0" fontAlgn="ctr"/>
                      <a:r>
                        <a:rPr lang="fr-FR" sz="1200" b="1" i="0" u="none" strike="noStrike" dirty="0">
                          <a:solidFill>
                            <a:srgbClr val="FFFFFF"/>
                          </a:solidFill>
                          <a:effectLst/>
                          <a:latin typeface="Arial"/>
                        </a:rPr>
                        <a:t>Total Général</a:t>
                      </a:r>
                    </a:p>
                  </a:txBody>
                  <a:tcPr marL="7820" marR="7820" marT="7820"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hMerge="1">
                  <a:txBody>
                    <a:bodyPr/>
                    <a:lstStyle/>
                    <a:p>
                      <a:endParaRPr lang="fr-FR"/>
                    </a:p>
                  </a:txBody>
                  <a:tcPr/>
                </a:tc>
                <a:tc>
                  <a:txBody>
                    <a:bodyPr/>
                    <a:lstStyle/>
                    <a:p>
                      <a:pPr algn="ctr" rtl="0" fontAlgn="ctr"/>
                      <a:r>
                        <a:rPr lang="fr-FR" sz="1200" b="1" i="0" u="none" strike="noStrike" dirty="0" smtClean="0">
                          <a:solidFill>
                            <a:srgbClr val="FFFFFF"/>
                          </a:solidFill>
                          <a:effectLst/>
                          <a:latin typeface="Arial"/>
                        </a:rPr>
                        <a:t>32 </a:t>
                      </a:r>
                      <a:r>
                        <a:rPr lang="fr-FR" sz="1000" b="1" i="0" u="none" strike="noStrike" dirty="0" smtClean="0">
                          <a:solidFill>
                            <a:srgbClr val="FFFFFF"/>
                          </a:solidFill>
                          <a:effectLst/>
                          <a:latin typeface="Arial"/>
                        </a:rPr>
                        <a:t>/ 321</a:t>
                      </a:r>
                      <a:endParaRPr lang="fr-FR" sz="1000" b="1" i="0" u="none" strike="noStrike" dirty="0">
                        <a:solidFill>
                          <a:srgbClr val="FFFFFF"/>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rtl="0" fontAlgn="ctr"/>
                      <a:r>
                        <a:rPr lang="fr-FR" sz="1200" b="1" i="0" u="none" strike="noStrike" dirty="0" smtClean="0">
                          <a:solidFill>
                            <a:srgbClr val="FFFFFF"/>
                          </a:solidFill>
                          <a:effectLst/>
                          <a:latin typeface="Arial"/>
                        </a:rPr>
                        <a:t>35 942 </a:t>
                      </a:r>
                    </a:p>
                    <a:p>
                      <a:pPr algn="ctr" rtl="0" fontAlgn="ctr"/>
                      <a:r>
                        <a:rPr lang="fr-FR" sz="1000" b="1" i="0" u="none" strike="noStrike" dirty="0" smtClean="0">
                          <a:solidFill>
                            <a:srgbClr val="FFFFFF"/>
                          </a:solidFill>
                          <a:effectLst/>
                          <a:latin typeface="Arial"/>
                        </a:rPr>
                        <a:t>/ 384 218</a:t>
                      </a:r>
                      <a:endParaRPr lang="fr-FR" sz="1000" b="1" i="0" u="none" strike="noStrike" dirty="0">
                        <a:solidFill>
                          <a:srgbClr val="FFFFFF"/>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rtl="0" fontAlgn="ctr"/>
                      <a:r>
                        <a:rPr lang="fr-FR" sz="1200" b="1" i="0" u="none" strike="noStrike" dirty="0" smtClean="0">
                          <a:solidFill>
                            <a:srgbClr val="FFFFFF"/>
                          </a:solidFill>
                          <a:effectLst/>
                          <a:latin typeface="Arial"/>
                        </a:rPr>
                        <a:t>115 </a:t>
                      </a:r>
                      <a:r>
                        <a:rPr lang="fr-FR" sz="1000" b="1" i="0" u="none" strike="noStrike" dirty="0" smtClean="0">
                          <a:solidFill>
                            <a:srgbClr val="FFFFFF"/>
                          </a:solidFill>
                          <a:effectLst/>
                          <a:latin typeface="Arial"/>
                        </a:rPr>
                        <a:t>/ 590</a:t>
                      </a:r>
                      <a:endParaRPr lang="fr-FR" sz="1000" b="1" i="0" u="none" strike="noStrike" dirty="0">
                        <a:solidFill>
                          <a:srgbClr val="FFFFFF"/>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rtl="0" fontAlgn="ctr"/>
                      <a:r>
                        <a:rPr lang="fr-FR" sz="1200" b="1" i="0" u="none" strike="noStrike" dirty="0" smtClean="0">
                          <a:solidFill>
                            <a:srgbClr val="FFFFFF"/>
                          </a:solidFill>
                          <a:effectLst/>
                          <a:latin typeface="Arial"/>
                        </a:rPr>
                        <a:t>3,6</a:t>
                      </a:r>
                      <a:endParaRPr lang="fr-FR" sz="1200" b="1" i="0" u="none" strike="noStrike" dirty="0">
                        <a:solidFill>
                          <a:srgbClr val="FFFFFF"/>
                        </a:solidFill>
                        <a:effectLst/>
                        <a:latin typeface="Arial"/>
                      </a:endParaRPr>
                    </a:p>
                  </a:txBody>
                  <a:tcPr marL="8001" marR="8001" marT="8001"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bl>
          </a:graphicData>
        </a:graphic>
      </p:graphicFrame>
      <p:sp>
        <p:nvSpPr>
          <p:cNvPr id="6" name="ZoneTexte 5"/>
          <p:cNvSpPr txBox="1"/>
          <p:nvPr/>
        </p:nvSpPr>
        <p:spPr>
          <a:xfrm>
            <a:off x="271653" y="4242391"/>
            <a:ext cx="8421624" cy="2046714"/>
          </a:xfrm>
          <a:prstGeom prst="rect">
            <a:avLst/>
          </a:prstGeom>
          <a:noFill/>
        </p:spPr>
        <p:txBody>
          <a:bodyPr wrap="square" rtlCol="0">
            <a:spAutoFit/>
          </a:bodyPr>
          <a:lstStyle/>
          <a:p>
            <a:pPr marL="176400" indent="-176400" algn="just">
              <a:spcBef>
                <a:spcPts val="0"/>
              </a:spcBef>
              <a:spcAft>
                <a:spcPts val="6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La Cité Internationale attire surtout des Congrès Associatifs internationaux, alors qu’Eurexpo est le principal site d’accueil des Foires &amp; Salons d’échelle internationale.</a:t>
            </a:r>
          </a:p>
          <a:p>
            <a:pPr marL="176400" indent="-176400" algn="just">
              <a:spcBef>
                <a:spcPts val="0"/>
              </a:spcBef>
              <a:spcAft>
                <a:spcPts val="6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Les </a:t>
            </a:r>
            <a:r>
              <a:rPr lang="fr-FR" sz="1400" b="1" dirty="0" smtClean="0">
                <a:solidFill>
                  <a:srgbClr val="00A6C8"/>
                </a:solidFill>
                <a:latin typeface="Arial" pitchFamily="34" charset="0"/>
                <a:cs typeface="Arial" pitchFamily="34" charset="0"/>
              </a:rPr>
              <a:t>Réunions &amp; Congrès à dimension internationale</a:t>
            </a:r>
            <a:r>
              <a:rPr lang="fr-FR" sz="1400" dirty="0" smtClean="0">
                <a:solidFill>
                  <a:srgbClr val="4D4D4D"/>
                </a:solidFill>
                <a:latin typeface="Arial" pitchFamily="34" charset="0"/>
                <a:cs typeface="Arial" pitchFamily="34" charset="0"/>
              </a:rPr>
              <a:t> représentent </a:t>
            </a:r>
            <a:r>
              <a:rPr lang="fr-FR" sz="1400" b="1" dirty="0" smtClean="0">
                <a:solidFill>
                  <a:srgbClr val="00A6C8"/>
                </a:solidFill>
                <a:latin typeface="Arial" pitchFamily="34" charset="0"/>
                <a:cs typeface="Arial" pitchFamily="34" charset="0"/>
              </a:rPr>
              <a:t>18 640 journées-participants </a:t>
            </a:r>
            <a:r>
              <a:rPr lang="fr-FR" sz="1400" dirty="0" smtClean="0">
                <a:solidFill>
                  <a:srgbClr val="4D4D4D"/>
                </a:solidFill>
                <a:latin typeface="Arial" pitchFamily="34" charset="0"/>
                <a:cs typeface="Arial" pitchFamily="34" charset="0"/>
              </a:rPr>
              <a:t>(nationales et internationales), soit </a:t>
            </a:r>
            <a:r>
              <a:rPr lang="fr-FR" sz="1400" b="1" dirty="0" smtClean="0">
                <a:solidFill>
                  <a:srgbClr val="00A6C8"/>
                </a:solidFill>
                <a:latin typeface="Arial" pitchFamily="34" charset="0"/>
                <a:cs typeface="Arial" pitchFamily="34" charset="0"/>
              </a:rPr>
              <a:t>7,4% des journées-participants </a:t>
            </a:r>
            <a:r>
              <a:rPr lang="fr-FR" sz="1400" dirty="0" smtClean="0">
                <a:solidFill>
                  <a:srgbClr val="4D4D4D"/>
                </a:solidFill>
                <a:latin typeface="Arial" pitchFamily="34" charset="0"/>
                <a:cs typeface="Arial" pitchFamily="34" charset="0"/>
              </a:rPr>
              <a:t>de la Cité Internationale.</a:t>
            </a:r>
          </a:p>
          <a:p>
            <a:pPr marL="176400" indent="-176400" algn="just">
              <a:spcBef>
                <a:spcPts val="0"/>
              </a:spcBef>
              <a:spcAft>
                <a:spcPts val="6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Seuls 4 évènements sur 33 « Foires &amp; Salons » sont de dimension internationale. Les Foires &amp; Salons internationaux représentent </a:t>
            </a:r>
            <a:r>
              <a:rPr lang="fr-FR" sz="1400" b="1" dirty="0" smtClean="0">
                <a:solidFill>
                  <a:srgbClr val="00A6C8"/>
                </a:solidFill>
                <a:latin typeface="Arial" pitchFamily="34" charset="0"/>
                <a:cs typeface="Arial" pitchFamily="34" charset="0"/>
              </a:rPr>
              <a:t>13,2% des journées-participants </a:t>
            </a:r>
            <a:r>
              <a:rPr lang="fr-FR" sz="1400" dirty="0" smtClean="0">
                <a:solidFill>
                  <a:srgbClr val="4D4D4D"/>
                </a:solidFill>
                <a:latin typeface="Arial" pitchFamily="34" charset="0"/>
                <a:cs typeface="Arial" pitchFamily="34" charset="0"/>
              </a:rPr>
              <a:t>de la catégorie.</a:t>
            </a:r>
            <a:endParaRPr lang="fr-FR" sz="1400" b="1" dirty="0" smtClean="0">
              <a:solidFill>
                <a:srgbClr val="00A6C8"/>
              </a:solidFill>
              <a:latin typeface="Arial" pitchFamily="34" charset="0"/>
              <a:cs typeface="Arial" pitchFamily="34" charset="0"/>
            </a:endParaRPr>
          </a:p>
          <a:p>
            <a:pPr marL="176400" indent="-176400" algn="just">
              <a:spcBef>
                <a:spcPts val="0"/>
              </a:spcBef>
              <a:spcAft>
                <a:spcPts val="6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La Cité Internationale a reçu au total </a:t>
            </a:r>
            <a:r>
              <a:rPr lang="fr-FR" sz="1400" b="1" dirty="0" smtClean="0">
                <a:solidFill>
                  <a:srgbClr val="00A6C8"/>
                </a:solidFill>
                <a:latin typeface="Arial" pitchFamily="34" charset="0"/>
                <a:cs typeface="Arial" pitchFamily="34" charset="0"/>
              </a:rPr>
              <a:t>32</a:t>
            </a:r>
            <a:r>
              <a:rPr lang="fr-FR" sz="1400" dirty="0" smtClean="0">
                <a:solidFill>
                  <a:srgbClr val="4D4D4D"/>
                </a:solidFill>
                <a:latin typeface="Arial" pitchFamily="34" charset="0"/>
                <a:cs typeface="Arial" pitchFamily="34" charset="0"/>
              </a:rPr>
              <a:t> </a:t>
            </a:r>
            <a:r>
              <a:rPr lang="fr-FR" sz="1400" b="1" dirty="0" smtClean="0">
                <a:solidFill>
                  <a:srgbClr val="00A6C8"/>
                </a:solidFill>
                <a:latin typeface="Arial" pitchFamily="34" charset="0"/>
                <a:cs typeface="Arial" pitchFamily="34" charset="0"/>
              </a:rPr>
              <a:t>évènements</a:t>
            </a:r>
            <a:r>
              <a:rPr lang="fr-FR" sz="1400" dirty="0" smtClean="0">
                <a:solidFill>
                  <a:srgbClr val="4D4D4D"/>
                </a:solidFill>
                <a:latin typeface="Arial" pitchFamily="34" charset="0"/>
                <a:cs typeface="Arial" pitchFamily="34" charset="0"/>
              </a:rPr>
              <a:t> de dimension internationale (10% de l’ensemble des évènements) pour </a:t>
            </a:r>
            <a:r>
              <a:rPr lang="fr-FR" sz="1400" b="1" dirty="0" smtClean="0">
                <a:solidFill>
                  <a:srgbClr val="00A6C8"/>
                </a:solidFill>
                <a:latin typeface="Arial" pitchFamily="34" charset="0"/>
                <a:cs typeface="Arial" pitchFamily="34" charset="0"/>
              </a:rPr>
              <a:t>35 942 journées-participants </a:t>
            </a:r>
            <a:r>
              <a:rPr lang="fr-FR" sz="1400" dirty="0" smtClean="0">
                <a:solidFill>
                  <a:srgbClr val="4D4D4D"/>
                </a:solidFill>
                <a:latin typeface="Arial" pitchFamily="34" charset="0"/>
                <a:cs typeface="Arial" pitchFamily="34" charset="0"/>
              </a:rPr>
              <a:t>(9,4% de l’ensemble des journées-participants).</a:t>
            </a:r>
            <a:endParaRPr lang="fr-FR" sz="1400" dirty="0">
              <a:solidFill>
                <a:srgbClr val="4D4D4D"/>
              </a:solidFill>
              <a:latin typeface="Arial" pitchFamily="34" charset="0"/>
              <a:cs typeface="Arial" pitchFamily="34" charset="0"/>
            </a:endParaRPr>
          </a:p>
        </p:txBody>
      </p:sp>
      <p:sp>
        <p:nvSpPr>
          <p:cNvPr id="2" name="ZoneTexte 1"/>
          <p:cNvSpPr txBox="1"/>
          <p:nvPr/>
        </p:nvSpPr>
        <p:spPr>
          <a:xfrm>
            <a:off x="531628" y="6419910"/>
            <a:ext cx="8080744" cy="430887"/>
          </a:xfrm>
          <a:prstGeom prst="rect">
            <a:avLst/>
          </a:prstGeom>
          <a:noFill/>
        </p:spPr>
        <p:txBody>
          <a:bodyPr wrap="square" rtlCol="0">
            <a:spAutoFit/>
          </a:bodyPr>
          <a:lstStyle/>
          <a:p>
            <a:r>
              <a:rPr lang="fr-FR" sz="1100" dirty="0" smtClean="0">
                <a:solidFill>
                  <a:srgbClr val="4D4D4D"/>
                </a:solidFill>
                <a:latin typeface="Arial" pitchFamily="34" charset="0"/>
                <a:cs typeface="Arial" pitchFamily="34" charset="0"/>
              </a:rPr>
              <a:t>*les évènements </a:t>
            </a:r>
            <a:r>
              <a:rPr lang="fr-FR" sz="1100" dirty="0" err="1" smtClean="0">
                <a:solidFill>
                  <a:srgbClr val="4D4D4D"/>
                </a:solidFill>
                <a:latin typeface="Arial" pitchFamily="34" charset="0"/>
                <a:cs typeface="Arial" pitchFamily="34" charset="0"/>
              </a:rPr>
              <a:t>InnoRobo</a:t>
            </a:r>
            <a:r>
              <a:rPr lang="fr-FR" sz="1100" dirty="0" smtClean="0">
                <a:solidFill>
                  <a:srgbClr val="4D4D4D"/>
                </a:solidFill>
                <a:latin typeface="Arial" pitchFamily="34" charset="0"/>
                <a:cs typeface="Arial" pitchFamily="34" charset="0"/>
              </a:rPr>
              <a:t> </a:t>
            </a:r>
            <a:r>
              <a:rPr lang="fr-FR" sz="1100" dirty="0">
                <a:solidFill>
                  <a:srgbClr val="4D4D4D"/>
                </a:solidFill>
                <a:latin typeface="Arial" pitchFamily="34" charset="0"/>
                <a:cs typeface="Arial" pitchFamily="34" charset="0"/>
              </a:rPr>
              <a:t>2011 et </a:t>
            </a:r>
            <a:r>
              <a:rPr lang="en-US" sz="1100" dirty="0">
                <a:solidFill>
                  <a:srgbClr val="4D4D4D"/>
                </a:solidFill>
                <a:latin typeface="Arial" pitchFamily="34" charset="0"/>
                <a:cs typeface="Arial" pitchFamily="34" charset="0"/>
              </a:rPr>
              <a:t>PCT 2011 - Partnership in Clinical Trials - </a:t>
            </a:r>
            <a:r>
              <a:rPr lang="en-US" sz="1100" dirty="0" err="1">
                <a:solidFill>
                  <a:srgbClr val="4D4D4D"/>
                </a:solidFill>
                <a:latin typeface="Arial" pitchFamily="34" charset="0"/>
                <a:cs typeface="Arial" pitchFamily="34" charset="0"/>
              </a:rPr>
              <a:t>Informa</a:t>
            </a:r>
            <a:r>
              <a:rPr lang="en-US" sz="1100" dirty="0">
                <a:solidFill>
                  <a:srgbClr val="4D4D4D"/>
                </a:solidFill>
                <a:latin typeface="Arial" pitchFamily="34" charset="0"/>
                <a:cs typeface="Arial" pitchFamily="34" charset="0"/>
              </a:rPr>
              <a:t> Life Sciences</a:t>
            </a:r>
            <a:r>
              <a:rPr lang="fr-FR" sz="1100" dirty="0" smtClean="0">
                <a:solidFill>
                  <a:srgbClr val="4D4D4D"/>
                </a:solidFill>
                <a:latin typeface="Arial" pitchFamily="34" charset="0"/>
                <a:cs typeface="Arial" pitchFamily="34" charset="0"/>
              </a:rPr>
              <a:t> n’ont pas été renseignés sur le nombre de journées-participants. </a:t>
            </a:r>
            <a:endParaRPr lang="fr-FR" sz="1100" dirty="0">
              <a:solidFill>
                <a:srgbClr val="4D4D4D"/>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bwMode="auto">
          <a:xfrm>
            <a:off x="1572768" y="-1"/>
            <a:ext cx="7324344"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kern="0" dirty="0" smtClean="0">
                <a:solidFill>
                  <a:srgbClr val="FFFFFF"/>
                </a:solidFill>
                <a:latin typeface="Arial"/>
                <a:ea typeface="+mj-ea"/>
                <a:cs typeface="Arial"/>
              </a:rPr>
              <a:t>Evolution des </a:t>
            </a:r>
            <a:r>
              <a:rPr lang="fr-FR" sz="2600" b="1" kern="0" dirty="0">
                <a:solidFill>
                  <a:srgbClr val="FFFFFF"/>
                </a:solidFill>
                <a:latin typeface="Arial"/>
                <a:ea typeface="+mj-ea"/>
                <a:cs typeface="Arial"/>
              </a:rPr>
              <a:t>é</a:t>
            </a:r>
            <a:r>
              <a:rPr lang="fr-FR" sz="2600" b="1" kern="0" dirty="0" smtClean="0">
                <a:solidFill>
                  <a:srgbClr val="FFFFFF"/>
                </a:solidFill>
                <a:latin typeface="Arial"/>
                <a:ea typeface="+mj-ea"/>
                <a:cs typeface="Arial"/>
              </a:rPr>
              <a:t>vènements Internationaux de la Cité Internationale</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7" name="ZoneTexte 6"/>
          <p:cNvSpPr txBox="1"/>
          <p:nvPr/>
        </p:nvSpPr>
        <p:spPr>
          <a:xfrm>
            <a:off x="271652" y="3827721"/>
            <a:ext cx="8700898" cy="2564769"/>
          </a:xfrm>
          <a:prstGeom prst="rect">
            <a:avLst/>
          </a:prstGeom>
          <a:noFill/>
        </p:spPr>
        <p:txBody>
          <a:bodyPr wrap="square" rtlCol="0">
            <a:spAutoFit/>
          </a:bodyPr>
          <a:lstStyle/>
          <a:p>
            <a:pPr marL="176400" indent="-176400" algn="just">
              <a:spcBef>
                <a:spcPts val="0"/>
              </a:spcBef>
              <a:spcAft>
                <a:spcPts val="6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En 2011, la </a:t>
            </a:r>
            <a:r>
              <a:rPr lang="fr-FR" sz="1400" dirty="0">
                <a:solidFill>
                  <a:srgbClr val="4D4D4D"/>
                </a:solidFill>
                <a:latin typeface="Arial" pitchFamily="34" charset="0"/>
                <a:cs typeface="Arial" pitchFamily="34" charset="0"/>
              </a:rPr>
              <a:t>C</a:t>
            </a:r>
            <a:r>
              <a:rPr lang="fr-FR" sz="1400" dirty="0" smtClean="0">
                <a:solidFill>
                  <a:srgbClr val="4D4D4D"/>
                </a:solidFill>
                <a:latin typeface="Arial" pitchFamily="34" charset="0"/>
                <a:cs typeface="Arial" pitchFamily="34" charset="0"/>
              </a:rPr>
              <a:t>ité </a:t>
            </a:r>
            <a:r>
              <a:rPr lang="fr-FR" sz="1400" dirty="0">
                <a:solidFill>
                  <a:srgbClr val="4D4D4D"/>
                </a:solidFill>
                <a:latin typeface="Arial" pitchFamily="34" charset="0"/>
                <a:cs typeface="Arial" pitchFamily="34" charset="0"/>
              </a:rPr>
              <a:t>I</a:t>
            </a:r>
            <a:r>
              <a:rPr lang="fr-FR" sz="1400" dirty="0" smtClean="0">
                <a:solidFill>
                  <a:srgbClr val="4D4D4D"/>
                </a:solidFill>
                <a:latin typeface="Arial" pitchFamily="34" charset="0"/>
                <a:cs typeface="Arial" pitchFamily="34" charset="0"/>
              </a:rPr>
              <a:t>nternationale a organisé </a:t>
            </a:r>
            <a:r>
              <a:rPr lang="fr-FR" sz="1400" b="1" dirty="0" smtClean="0">
                <a:solidFill>
                  <a:srgbClr val="00A6C8"/>
                </a:solidFill>
                <a:latin typeface="Arial" pitchFamily="34" charset="0"/>
                <a:cs typeface="Arial" pitchFamily="34" charset="0"/>
              </a:rPr>
              <a:t>4 événements internationaux supplémentaires </a:t>
            </a:r>
            <a:r>
              <a:rPr lang="fr-FR" sz="1400" dirty="0" smtClean="0">
                <a:solidFill>
                  <a:srgbClr val="4D4D4D"/>
                </a:solidFill>
                <a:latin typeface="Arial" pitchFamily="34" charset="0"/>
                <a:cs typeface="Arial" pitchFamily="34" charset="0"/>
              </a:rPr>
              <a:t>par rapport à 2010, pour </a:t>
            </a:r>
            <a:r>
              <a:rPr lang="fr-FR" sz="1400" b="1" dirty="0" smtClean="0">
                <a:solidFill>
                  <a:srgbClr val="00A6C8"/>
                </a:solidFill>
                <a:latin typeface="Arial" pitchFamily="34" charset="0"/>
                <a:cs typeface="Arial" pitchFamily="34" charset="0"/>
              </a:rPr>
              <a:t>32 jours d’événements supplémentaires</a:t>
            </a:r>
            <a:r>
              <a:rPr lang="fr-FR" sz="1400" dirty="0" smtClean="0">
                <a:solidFill>
                  <a:srgbClr val="4D4D4D"/>
                </a:solidFill>
                <a:latin typeface="Arial" pitchFamily="34" charset="0"/>
                <a:cs typeface="Arial" pitchFamily="34" charset="0"/>
              </a:rPr>
              <a:t>.</a:t>
            </a:r>
          </a:p>
          <a:p>
            <a:pPr marL="176400" indent="-176400" algn="just">
              <a:spcBef>
                <a:spcPts val="0"/>
              </a:spcBef>
              <a:spcAft>
                <a:spcPts val="6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Ainsi, </a:t>
            </a:r>
            <a:r>
              <a:rPr lang="fr-FR" sz="1400" b="1" dirty="0" smtClean="0">
                <a:solidFill>
                  <a:srgbClr val="00A6C8"/>
                </a:solidFill>
                <a:latin typeface="Arial" pitchFamily="34" charset="0"/>
                <a:cs typeface="Arial" pitchFamily="34" charset="0"/>
              </a:rPr>
              <a:t>la durée moyenne d’un événement international à progressé de 0,6 jours</a:t>
            </a:r>
            <a:r>
              <a:rPr lang="fr-FR" sz="1400" dirty="0" smtClean="0">
                <a:solidFill>
                  <a:srgbClr val="4D4D4D"/>
                </a:solidFill>
                <a:latin typeface="Arial" pitchFamily="34" charset="0"/>
                <a:cs typeface="Arial" pitchFamily="34" charset="0"/>
              </a:rPr>
              <a:t>, principalement à travers le segment des Réunions &amp; Congrès dont la durée moyenne passe de 3 à 3,7 jours. </a:t>
            </a:r>
          </a:p>
          <a:p>
            <a:pPr marL="176400" indent="-176400" algn="just">
              <a:spcBef>
                <a:spcPts val="0"/>
              </a:spcBef>
              <a:spcAft>
                <a:spcPts val="6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En revanche, le nombre de participants par jour de manifestation internationale a baissé, passant de 644 à 313 participants / jour. Les manifestations internationales de la Cité Internationale, plus nombreuses qu’en 2010, ont ainsi été de plus petite échelle.</a:t>
            </a:r>
          </a:p>
          <a:p>
            <a:pPr marL="176400" indent="-176400" algn="just">
              <a:spcBef>
                <a:spcPts val="0"/>
              </a:spcBef>
              <a:spcAft>
                <a:spcPts val="6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La classification des manifestations internationales a été jugée trop instable au sein de la Cité Internationale selon les années afin de pouvoir considérer l’évolution annuelle comme significative statistiquement à l’échelle des sous-catégories.</a:t>
            </a:r>
          </a:p>
        </p:txBody>
      </p:sp>
      <p:graphicFrame>
        <p:nvGraphicFramePr>
          <p:cNvPr id="6" name="Tableau 5"/>
          <p:cNvGraphicFramePr>
            <a:graphicFrameLocks noGrp="1"/>
          </p:cNvGraphicFramePr>
          <p:nvPr>
            <p:extLst>
              <p:ext uri="{D42A27DB-BD31-4B8C-83A1-F6EECF244321}">
                <p14:modId xmlns="" xmlns:p14="http://schemas.microsoft.com/office/powerpoint/2010/main" val="1012907816"/>
              </p:ext>
            </p:extLst>
          </p:nvPr>
        </p:nvGraphicFramePr>
        <p:xfrm>
          <a:off x="1087200" y="1264769"/>
          <a:ext cx="6715584" cy="2358921"/>
        </p:xfrm>
        <a:graphic>
          <a:graphicData uri="http://schemas.openxmlformats.org/drawingml/2006/table">
            <a:tbl>
              <a:tblPr/>
              <a:tblGrid>
                <a:gridCol w="1723031"/>
                <a:gridCol w="1546491"/>
                <a:gridCol w="932131"/>
                <a:gridCol w="837977"/>
                <a:gridCol w="837977"/>
                <a:gridCol w="837977"/>
              </a:tblGrid>
              <a:tr h="316281">
                <a:tc>
                  <a:txBody>
                    <a:bodyPr/>
                    <a:lstStyle/>
                    <a:p>
                      <a:pPr algn="ctr" fontAlgn="ctr"/>
                      <a:r>
                        <a:rPr lang="fr-FR" sz="1000" b="0" i="0" u="none" strike="noStrike" dirty="0">
                          <a:solidFill>
                            <a:srgbClr val="404040"/>
                          </a:solidFill>
                          <a:effectLst/>
                          <a:latin typeface="Arial"/>
                        </a:rPr>
                        <a:t> </a:t>
                      </a:r>
                    </a:p>
                  </a:txBody>
                  <a:tcPr marL="7064" marR="7064" marT="7064"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a:solidFill>
                            <a:srgbClr val="FFFFFF"/>
                          </a:solidFill>
                          <a:effectLst/>
                          <a:latin typeface="Arial"/>
                        </a:rPr>
                        <a:t>Année</a:t>
                      </a: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dirty="0">
                          <a:solidFill>
                            <a:srgbClr val="FFFFFF"/>
                          </a:solidFill>
                          <a:effectLst/>
                          <a:latin typeface="Arial"/>
                        </a:rPr>
                        <a:t>Manifestations</a:t>
                      </a: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dirty="0" smtClean="0">
                          <a:solidFill>
                            <a:srgbClr val="FFFFFF"/>
                          </a:solidFill>
                          <a:effectLst/>
                          <a:latin typeface="Arial"/>
                        </a:rPr>
                        <a:t>Journées-Participants</a:t>
                      </a:r>
                      <a:endParaRPr lang="fr-FR" sz="1000" b="0" i="0" u="none" strike="noStrike" dirty="0">
                        <a:solidFill>
                          <a:srgbClr val="FFFFFF"/>
                        </a:solidFill>
                        <a:effectLst/>
                        <a:latin typeface="Arial"/>
                      </a:endParaRP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a:solidFill>
                            <a:srgbClr val="FFFFFF"/>
                          </a:solidFill>
                          <a:effectLst/>
                          <a:latin typeface="Arial"/>
                        </a:rPr>
                        <a:t>Jours</a:t>
                      </a: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dirty="0">
                          <a:solidFill>
                            <a:srgbClr val="FFFFFF"/>
                          </a:solidFill>
                          <a:effectLst/>
                          <a:latin typeface="Arial"/>
                        </a:rPr>
                        <a:t>Durée Moyenne</a:t>
                      </a:r>
                    </a:p>
                  </a:txBody>
                  <a:tcPr marL="7064" marR="7064" marT="70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04264">
                <a:tc rowSpan="2">
                  <a:txBody>
                    <a:bodyPr/>
                    <a:lstStyle/>
                    <a:p>
                      <a:pPr algn="ctr" fontAlgn="ctr"/>
                      <a:r>
                        <a:rPr lang="fr-FR" sz="1000" b="0" i="0" u="none" strike="noStrike" dirty="0">
                          <a:solidFill>
                            <a:srgbClr val="404040"/>
                          </a:solidFill>
                          <a:effectLst/>
                          <a:latin typeface="Arial"/>
                        </a:rPr>
                        <a:t>Foires &amp; Salons</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7DEE8"/>
                    </a:solidFill>
                  </a:tcPr>
                </a:tc>
                <a:tc>
                  <a:txBody>
                    <a:bodyPr/>
                    <a:lstStyle/>
                    <a:p>
                      <a:pPr algn="ctr" fontAlgn="ctr"/>
                      <a:r>
                        <a:rPr lang="fr-FR" sz="1000" b="0" i="0" u="none" strike="noStrike" dirty="0">
                          <a:solidFill>
                            <a:srgbClr val="404040"/>
                          </a:solidFill>
                          <a:effectLst/>
                          <a:latin typeface="Arial"/>
                        </a:rPr>
                        <a:t>2010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0" i="0" u="none" strike="noStrike" dirty="0">
                          <a:solidFill>
                            <a:srgbClr val="404040"/>
                          </a:solidFill>
                          <a:effectLst/>
                          <a:latin typeface="Arial"/>
                        </a:rPr>
                        <a:t>3</a:t>
                      </a: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dirty="0">
                          <a:solidFill>
                            <a:srgbClr val="404040"/>
                          </a:solidFill>
                          <a:effectLst/>
                          <a:latin typeface="Arial"/>
                        </a:rPr>
                        <a:t>6 501</a:t>
                      </a: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04040"/>
                          </a:solidFill>
                          <a:effectLst/>
                          <a:latin typeface="Arial"/>
                        </a:rPr>
                        <a:t>9</a:t>
                      </a: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3,0</a:t>
                      </a:r>
                    </a:p>
                  </a:txBody>
                  <a:tcPr marL="8001" marR="8001" marT="8001"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264">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dirty="0">
                          <a:solidFill>
                            <a:srgbClr val="404040"/>
                          </a:solidFill>
                          <a:effectLst/>
                          <a:latin typeface="Arial"/>
                        </a:rPr>
                        <a:t>4</a:t>
                      </a: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dirty="0">
                          <a:solidFill>
                            <a:srgbClr val="404040"/>
                          </a:solidFill>
                          <a:effectLst/>
                          <a:latin typeface="Arial"/>
                        </a:rPr>
                        <a:t>17 302</a:t>
                      </a: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dirty="0">
                          <a:solidFill>
                            <a:srgbClr val="404040"/>
                          </a:solidFill>
                          <a:effectLst/>
                          <a:latin typeface="Arial"/>
                        </a:rPr>
                        <a:t>11</a:t>
                      </a: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2,8</a:t>
                      </a:r>
                    </a:p>
                  </a:txBody>
                  <a:tcPr marL="8001" marR="8001" marT="8001"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264">
                <a:tc gridSpan="2">
                  <a:txBody>
                    <a:bodyPr/>
                    <a:lstStyle/>
                    <a:p>
                      <a:pPr algn="r" fontAlgn="ctr"/>
                      <a:r>
                        <a:rPr lang="fr-FR" sz="1000" b="1" i="0" u="none" strike="noStrike">
                          <a:solidFill>
                            <a:srgbClr val="FFFFFF"/>
                          </a:solidFill>
                          <a:effectLst/>
                          <a:latin typeface="Arial"/>
                        </a:rPr>
                        <a:t>Evolution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000" b="1" i="0" u="none" strike="noStrike" dirty="0" smtClean="0">
                          <a:solidFill>
                            <a:srgbClr val="FFFFFF"/>
                          </a:solidFill>
                          <a:effectLst/>
                          <a:latin typeface="Arial"/>
                        </a:rPr>
                        <a:t>+1</a:t>
                      </a:r>
                      <a:endParaRPr lang="fr-FR" sz="1000" b="1" i="0" u="none" strike="noStrike" dirty="0">
                        <a:solidFill>
                          <a:srgbClr val="FFFFFF"/>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+10 </a:t>
                      </a:r>
                      <a:r>
                        <a:rPr lang="fr-FR" sz="1000" b="1" i="0" u="none" strike="noStrike" dirty="0">
                          <a:solidFill>
                            <a:srgbClr val="FFFFFF"/>
                          </a:solidFill>
                          <a:effectLst/>
                          <a:latin typeface="Arial"/>
                        </a:rPr>
                        <a:t>801</a:t>
                      </a: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+2</a:t>
                      </a:r>
                      <a:endParaRPr lang="fr-FR" sz="1000" b="1" i="0" u="none" strike="noStrike" dirty="0">
                        <a:solidFill>
                          <a:srgbClr val="FFFFFF"/>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a:solidFill>
                            <a:srgbClr val="FFFFFF"/>
                          </a:solidFill>
                          <a:effectLst/>
                          <a:latin typeface="Arial"/>
                        </a:rPr>
                        <a:t>-</a:t>
                      </a:r>
                      <a:r>
                        <a:rPr lang="fr-FR" sz="1000" b="1" i="0" u="none" strike="noStrike" dirty="0" smtClean="0">
                          <a:solidFill>
                            <a:srgbClr val="FFFFFF"/>
                          </a:solidFill>
                          <a:effectLst/>
                          <a:latin typeface="Arial"/>
                        </a:rPr>
                        <a:t>0,2</a:t>
                      </a:r>
                      <a:endParaRPr lang="fr-FR" sz="1000" b="1" i="0" u="none" strike="noStrike" dirty="0">
                        <a:solidFill>
                          <a:srgbClr val="FFFFFF"/>
                        </a:solidFill>
                        <a:effectLst/>
                        <a:latin typeface="Arial"/>
                      </a:endParaRPr>
                    </a:p>
                  </a:txBody>
                  <a:tcPr marL="8001" marR="8001" marT="8001"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264">
                <a:tc rowSpan="2">
                  <a:txBody>
                    <a:bodyPr/>
                    <a:lstStyle/>
                    <a:p>
                      <a:pPr algn="ctr" fontAlgn="ctr"/>
                      <a:r>
                        <a:rPr lang="fr-FR" sz="1000" b="0" i="0" u="none" strike="noStrike" dirty="0">
                          <a:solidFill>
                            <a:srgbClr val="404040"/>
                          </a:solidFill>
                          <a:effectLst/>
                          <a:latin typeface="Arial"/>
                        </a:rPr>
                        <a:t>Réunions &amp; Congrès</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2010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0" i="0" u="none" strike="noStrike" dirty="0">
                          <a:solidFill>
                            <a:srgbClr val="404040"/>
                          </a:solidFill>
                          <a:effectLst/>
                          <a:latin typeface="Arial"/>
                        </a:rPr>
                        <a:t>25</a:t>
                      </a: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dirty="0">
                          <a:solidFill>
                            <a:srgbClr val="404040"/>
                          </a:solidFill>
                          <a:effectLst/>
                          <a:latin typeface="Arial"/>
                        </a:rPr>
                        <a:t>47 250</a:t>
                      </a: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404040"/>
                          </a:solidFill>
                          <a:effectLst/>
                          <a:latin typeface="Arial"/>
                        </a:rPr>
                        <a:t>74</a:t>
                      </a: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3,0</a:t>
                      </a:r>
                    </a:p>
                  </a:txBody>
                  <a:tcPr marL="8001" marR="8001" marT="8001"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264">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dirty="0">
                          <a:solidFill>
                            <a:srgbClr val="404040"/>
                          </a:solidFill>
                          <a:effectLst/>
                          <a:latin typeface="Arial"/>
                        </a:rPr>
                        <a:t>28</a:t>
                      </a: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dirty="0">
                          <a:solidFill>
                            <a:srgbClr val="404040"/>
                          </a:solidFill>
                          <a:effectLst/>
                          <a:latin typeface="Arial"/>
                        </a:rPr>
                        <a:t>18 640</a:t>
                      </a: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dirty="0">
                          <a:solidFill>
                            <a:srgbClr val="404040"/>
                          </a:solidFill>
                          <a:effectLst/>
                          <a:latin typeface="Arial"/>
                        </a:rPr>
                        <a:t>104</a:t>
                      </a: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dirty="0">
                          <a:solidFill>
                            <a:srgbClr val="404040"/>
                          </a:solidFill>
                          <a:effectLst/>
                          <a:latin typeface="Arial"/>
                        </a:rPr>
                        <a:t>3,7</a:t>
                      </a:r>
                    </a:p>
                  </a:txBody>
                  <a:tcPr marL="8001" marR="8001" marT="8001"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264">
                <a:tc gridSpan="2">
                  <a:txBody>
                    <a:bodyPr/>
                    <a:lstStyle/>
                    <a:p>
                      <a:pPr algn="r" fontAlgn="ctr"/>
                      <a:r>
                        <a:rPr lang="fr-FR" sz="1000" b="1" i="0" u="none" strike="noStrike" dirty="0">
                          <a:solidFill>
                            <a:srgbClr val="FFFFFF"/>
                          </a:solidFill>
                          <a:effectLst/>
                          <a:latin typeface="Arial"/>
                        </a:rPr>
                        <a:t>Evolution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000" b="1" i="0" u="none" strike="noStrike" dirty="0" smtClean="0">
                          <a:solidFill>
                            <a:srgbClr val="FFFFFF"/>
                          </a:solidFill>
                          <a:effectLst/>
                          <a:latin typeface="Arial"/>
                        </a:rPr>
                        <a:t>+3</a:t>
                      </a:r>
                      <a:endParaRPr lang="fr-FR" sz="1000" b="1" i="0" u="none" strike="noStrike" dirty="0">
                        <a:solidFill>
                          <a:srgbClr val="FFFFFF"/>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a:solidFill>
                            <a:srgbClr val="FFFFFF"/>
                          </a:solidFill>
                          <a:effectLst/>
                          <a:latin typeface="Arial"/>
                        </a:rPr>
                        <a:t>-28 610</a:t>
                      </a: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+30</a:t>
                      </a:r>
                      <a:endParaRPr lang="fr-FR" sz="1000" b="1" i="0" u="none" strike="noStrike" dirty="0">
                        <a:solidFill>
                          <a:srgbClr val="FFFFFF"/>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+0,7</a:t>
                      </a:r>
                      <a:endParaRPr lang="fr-FR" sz="1000" b="1" i="0" u="none" strike="noStrike" dirty="0">
                        <a:solidFill>
                          <a:srgbClr val="FFFFFF"/>
                        </a:solidFill>
                        <a:effectLst/>
                        <a:latin typeface="Arial"/>
                      </a:endParaRPr>
                    </a:p>
                  </a:txBody>
                  <a:tcPr marL="8001" marR="8001" marT="8001"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264">
                <a:tc rowSpan="2">
                  <a:txBody>
                    <a:bodyPr/>
                    <a:lstStyle/>
                    <a:p>
                      <a:pPr algn="ctr" fontAlgn="ctr"/>
                      <a:r>
                        <a:rPr lang="fr-FR" sz="1000" b="0" i="0" u="none" strike="noStrike" dirty="0" smtClean="0">
                          <a:solidFill>
                            <a:srgbClr val="404040"/>
                          </a:solidFill>
                          <a:effectLst/>
                          <a:latin typeface="Arial"/>
                        </a:rPr>
                        <a:t>TOTAL</a:t>
                      </a:r>
                      <a:endParaRPr lang="fr-FR" sz="1000" b="0" i="0" u="none" strike="noStrike" dirty="0">
                        <a:solidFill>
                          <a:srgbClr val="404040"/>
                        </a:solidFill>
                        <a:effectLst/>
                        <a:latin typeface="Arial"/>
                      </a:endParaRP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2010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0" i="0" u="none" strike="noStrike" dirty="0">
                          <a:solidFill>
                            <a:srgbClr val="404040"/>
                          </a:solidFill>
                          <a:effectLst/>
                          <a:latin typeface="Arial"/>
                        </a:rPr>
                        <a:t>28</a:t>
                      </a: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dirty="0">
                          <a:solidFill>
                            <a:srgbClr val="404040"/>
                          </a:solidFill>
                          <a:effectLst/>
                          <a:latin typeface="Arial"/>
                        </a:rPr>
                        <a:t>53 751</a:t>
                      </a: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404040"/>
                          </a:solidFill>
                          <a:effectLst/>
                          <a:latin typeface="Arial"/>
                        </a:rPr>
                        <a:t>83</a:t>
                      </a: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3,0</a:t>
                      </a:r>
                    </a:p>
                  </a:txBody>
                  <a:tcPr marL="8001" marR="8001" marT="8001"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264">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dirty="0">
                          <a:solidFill>
                            <a:srgbClr val="404040"/>
                          </a:solidFill>
                          <a:effectLst/>
                          <a:latin typeface="Arial"/>
                        </a:rPr>
                        <a:t>32</a:t>
                      </a: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dirty="0">
                          <a:solidFill>
                            <a:srgbClr val="404040"/>
                          </a:solidFill>
                          <a:effectLst/>
                          <a:latin typeface="Arial"/>
                        </a:rPr>
                        <a:t>35 942</a:t>
                      </a: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dirty="0">
                          <a:solidFill>
                            <a:srgbClr val="404040"/>
                          </a:solidFill>
                          <a:effectLst/>
                          <a:latin typeface="Arial"/>
                        </a:rPr>
                        <a:t>115</a:t>
                      </a: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dirty="0">
                          <a:solidFill>
                            <a:srgbClr val="404040"/>
                          </a:solidFill>
                          <a:effectLst/>
                          <a:latin typeface="Arial"/>
                        </a:rPr>
                        <a:t>3,6</a:t>
                      </a:r>
                    </a:p>
                  </a:txBody>
                  <a:tcPr marL="8001" marR="8001" marT="8001"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264">
                <a:tc gridSpan="2">
                  <a:txBody>
                    <a:bodyPr/>
                    <a:lstStyle/>
                    <a:p>
                      <a:pPr algn="r" fontAlgn="ctr"/>
                      <a:r>
                        <a:rPr lang="fr-FR" sz="1000" b="1" i="0" u="none" strike="noStrike" dirty="0">
                          <a:solidFill>
                            <a:srgbClr val="FFFFFF"/>
                          </a:solidFill>
                          <a:effectLst/>
                          <a:latin typeface="Arial"/>
                        </a:rPr>
                        <a:t>Evolution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hMerge="1">
                  <a:txBody>
                    <a:bodyPr/>
                    <a:lstStyle/>
                    <a:p>
                      <a:endParaRPr lang="fr-FR"/>
                    </a:p>
                  </a:txBody>
                  <a:tcPr/>
                </a:tc>
                <a:tc>
                  <a:txBody>
                    <a:bodyPr/>
                    <a:lstStyle/>
                    <a:p>
                      <a:pPr algn="ctr" fontAlgn="ctr"/>
                      <a:r>
                        <a:rPr lang="fr-FR" sz="1000" b="1" i="0" u="none" strike="noStrike" dirty="0" smtClean="0">
                          <a:solidFill>
                            <a:srgbClr val="FFFFFF"/>
                          </a:solidFill>
                          <a:effectLst/>
                          <a:latin typeface="Arial"/>
                        </a:rPr>
                        <a:t>+4</a:t>
                      </a:r>
                      <a:endParaRPr lang="fr-FR" sz="1000" b="1" i="0" u="none" strike="noStrike" dirty="0">
                        <a:solidFill>
                          <a:srgbClr val="FFFFFF"/>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dirty="0">
                          <a:solidFill>
                            <a:srgbClr val="FFFFFF"/>
                          </a:solidFill>
                          <a:effectLst/>
                          <a:latin typeface="Arial"/>
                        </a:rPr>
                        <a:t>-17 809</a:t>
                      </a: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dirty="0" smtClean="0">
                          <a:solidFill>
                            <a:srgbClr val="FFFFFF"/>
                          </a:solidFill>
                          <a:effectLst/>
                          <a:latin typeface="Arial"/>
                        </a:rPr>
                        <a:t>+32</a:t>
                      </a:r>
                      <a:endParaRPr lang="fr-FR" sz="1000" b="1" i="0" u="none" strike="noStrike" dirty="0">
                        <a:solidFill>
                          <a:srgbClr val="FFFFFF"/>
                        </a:solidFill>
                        <a:effectLst/>
                        <a:latin typeface="Arial"/>
                      </a:endParaRPr>
                    </a:p>
                  </a:txBody>
                  <a:tcPr marL="8001" marR="8001" marT="8001"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dirty="0" smtClean="0">
                          <a:solidFill>
                            <a:srgbClr val="FFFFFF"/>
                          </a:solidFill>
                          <a:effectLst/>
                          <a:latin typeface="Arial"/>
                        </a:rPr>
                        <a:t>+0,6</a:t>
                      </a:r>
                      <a:endParaRPr lang="fr-FR" sz="1000" b="1" i="0" u="none" strike="noStrike" dirty="0">
                        <a:solidFill>
                          <a:srgbClr val="FFFFFF"/>
                        </a:solidFill>
                        <a:effectLst/>
                        <a:latin typeface="Arial"/>
                      </a:endParaRPr>
                    </a:p>
                  </a:txBody>
                  <a:tcPr marL="8001" marR="8001" marT="8001"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04264">
                <a:tc gridSpan="2">
                  <a:txBody>
                    <a:bodyPr/>
                    <a:lstStyle/>
                    <a:p>
                      <a:pPr algn="r" fontAlgn="ctr"/>
                      <a:r>
                        <a:rPr lang="fr-FR" sz="1000" b="0" i="1" u="none" strike="noStrike" dirty="0">
                          <a:solidFill>
                            <a:srgbClr val="FFFFFF"/>
                          </a:solidFill>
                          <a:effectLst/>
                          <a:latin typeface="Arial"/>
                        </a:rPr>
                        <a:t>Variation en %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endParaRPr lang="fr-FR" sz="1000" b="0" i="1" u="none" strike="noStrike" dirty="0">
                        <a:solidFill>
                          <a:srgbClr val="FFFFFF"/>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1" u="none" strike="noStrike" dirty="0" smtClean="0">
                          <a:solidFill>
                            <a:srgbClr val="FFFFFF"/>
                          </a:solidFill>
                          <a:effectLst/>
                          <a:latin typeface="Arial"/>
                        </a:rPr>
                        <a:t>-33,1%</a:t>
                      </a:r>
                      <a:endParaRPr lang="fr-FR" sz="1000" b="0" i="1" u="none" strike="noStrike" dirty="0">
                        <a:solidFill>
                          <a:srgbClr val="FFFFFF"/>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endParaRPr lang="fr-FR" sz="1000" b="0" i="1" u="none" strike="noStrike" dirty="0">
                        <a:solidFill>
                          <a:srgbClr val="FFFFFF"/>
                        </a:solidFill>
                        <a:effectLst/>
                        <a:latin typeface="Arial"/>
                      </a:endParaRP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endParaRPr lang="fr-FR" sz="1000" b="0" i="1" u="none" strike="noStrike" dirty="0">
                        <a:solidFill>
                          <a:srgbClr val="FFFFFF"/>
                        </a:solidFill>
                        <a:effectLst/>
                        <a:latin typeface="Arial"/>
                      </a:endParaRPr>
                    </a:p>
                  </a:txBody>
                  <a:tcPr marL="7820" marR="7820" marT="782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bl>
          </a:graphicData>
        </a:graphic>
      </p:graphicFrame>
    </p:spTree>
    <p:extLst>
      <p:ext uri="{BB962C8B-B14F-4D97-AF65-F5344CB8AC3E}">
        <p14:creationId xmlns="" xmlns:p14="http://schemas.microsoft.com/office/powerpoint/2010/main" val="12195646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8803" y="4348716"/>
            <a:ext cx="8421624" cy="1600438"/>
          </a:xfrm>
          <a:prstGeom prst="rect">
            <a:avLst/>
          </a:prstGeom>
          <a:noFill/>
        </p:spPr>
        <p:txBody>
          <a:bodyPr wrap="square" rtlCol="0">
            <a:spAutoFit/>
          </a:bodyPr>
          <a:lstStyle/>
          <a:p>
            <a:pPr marL="176400" indent="-176400" algn="just">
              <a:spcBef>
                <a:spcPts val="0"/>
              </a:spcBef>
              <a:spcAft>
                <a:spcPts val="0"/>
              </a:spcAft>
              <a:buClr>
                <a:srgbClr val="00A6C8"/>
              </a:buClr>
              <a:buFont typeface="Arial" pitchFamily="34" charset="0"/>
              <a:buChar char="•"/>
            </a:pPr>
            <a:r>
              <a:rPr lang="fr-FR" sz="1400" b="1" dirty="0" smtClean="0">
                <a:solidFill>
                  <a:srgbClr val="00A6C8"/>
                </a:solidFill>
                <a:latin typeface="Arial" pitchFamily="34" charset="0"/>
                <a:cs typeface="Arial" pitchFamily="34" charset="0"/>
              </a:rPr>
              <a:t>Eurexpo</a:t>
            </a:r>
            <a:r>
              <a:rPr lang="fr-FR" sz="1400" dirty="0" smtClean="0">
                <a:solidFill>
                  <a:srgbClr val="4D4D4D"/>
                </a:solidFill>
                <a:latin typeface="Arial" pitchFamily="34" charset="0"/>
                <a:cs typeface="Arial" pitchFamily="34" charset="0"/>
              </a:rPr>
              <a:t> et la </a:t>
            </a:r>
            <a:r>
              <a:rPr lang="fr-FR" sz="1400" b="1" dirty="0" smtClean="0">
                <a:solidFill>
                  <a:srgbClr val="00A6C8"/>
                </a:solidFill>
                <a:latin typeface="Arial" pitchFamily="34" charset="0"/>
                <a:cs typeface="Arial" pitchFamily="34" charset="0"/>
              </a:rPr>
              <a:t>Cité Internationale </a:t>
            </a:r>
            <a:r>
              <a:rPr lang="fr-FR" sz="1400" dirty="0" smtClean="0">
                <a:solidFill>
                  <a:srgbClr val="4D4D4D"/>
                </a:solidFill>
                <a:latin typeface="Arial" pitchFamily="34" charset="0"/>
                <a:cs typeface="Arial" pitchFamily="34" charset="0"/>
              </a:rPr>
              <a:t>ont accueilli en 2011 un total de </a:t>
            </a:r>
            <a:r>
              <a:rPr lang="fr-FR" sz="1400" b="1" dirty="0" smtClean="0">
                <a:solidFill>
                  <a:srgbClr val="00A6C8"/>
                </a:solidFill>
                <a:latin typeface="Arial" pitchFamily="34" charset="0"/>
                <a:cs typeface="Arial" pitchFamily="34" charset="0"/>
              </a:rPr>
              <a:t>53 évènements à dimension internationale</a:t>
            </a:r>
            <a:r>
              <a:rPr lang="fr-FR" sz="1400" dirty="0">
                <a:solidFill>
                  <a:srgbClr val="4D4D4D"/>
                </a:solidFill>
                <a:latin typeface="Arial" pitchFamily="34" charset="0"/>
                <a:cs typeface="Arial" pitchFamily="34" charset="0"/>
              </a:rPr>
              <a:t>, pour </a:t>
            </a:r>
            <a:r>
              <a:rPr lang="fr-FR" sz="1400" b="1" dirty="0" smtClean="0">
                <a:solidFill>
                  <a:srgbClr val="00A6C8"/>
                </a:solidFill>
                <a:latin typeface="Arial" pitchFamily="34" charset="0"/>
                <a:cs typeface="Arial" pitchFamily="34" charset="0"/>
              </a:rPr>
              <a:t>524 227 journées-participants</a:t>
            </a:r>
            <a:r>
              <a:rPr lang="fr-FR" sz="1400" dirty="0" smtClean="0">
                <a:solidFill>
                  <a:srgbClr val="4D4D4D"/>
                </a:solidFill>
                <a:latin typeface="Arial" pitchFamily="34" charset="0"/>
                <a:cs typeface="Arial" pitchFamily="34" charset="0"/>
              </a:rPr>
              <a:t> sur 186 jours.</a:t>
            </a:r>
          </a:p>
          <a:p>
            <a:pPr algn="just">
              <a:spcBef>
                <a:spcPts val="0"/>
              </a:spcBef>
              <a:spcAft>
                <a:spcPts val="0"/>
              </a:spcAft>
              <a:buClr>
                <a:srgbClr val="00A6C8"/>
              </a:buClr>
            </a:pPr>
            <a:endParaRPr lang="fr-FR" sz="1400" dirty="0" smtClean="0">
              <a:solidFill>
                <a:srgbClr val="4D4D4D"/>
              </a:solidFill>
              <a:latin typeface="Arial" pitchFamily="34" charset="0"/>
              <a:cs typeface="Arial" pitchFamily="34" charset="0"/>
            </a:endParaRPr>
          </a:p>
          <a:p>
            <a:pPr marL="176400" indent="-176400" algn="just">
              <a:spcBef>
                <a:spcPts val="0"/>
              </a:spcBef>
              <a:spcAft>
                <a:spcPts val="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Les évènements « à dimension internationale » représentent ainsi, au sein de ces 2 structures :</a:t>
            </a:r>
          </a:p>
          <a:p>
            <a:pPr marL="633600" lvl="1" indent="-176400" algn="just">
              <a:spcBef>
                <a:spcPts val="0"/>
              </a:spcBef>
              <a:spcAft>
                <a:spcPts val="0"/>
              </a:spcAft>
              <a:buClr>
                <a:srgbClr val="00A6C8"/>
              </a:buClr>
              <a:buFont typeface="Arial" pitchFamily="34" charset="0"/>
              <a:buChar char="•"/>
            </a:pPr>
            <a:r>
              <a:rPr lang="fr-FR" sz="1400" b="1" dirty="0" smtClean="0">
                <a:solidFill>
                  <a:srgbClr val="00A6C8"/>
                </a:solidFill>
                <a:latin typeface="Arial" pitchFamily="34" charset="0"/>
                <a:cs typeface="Arial" pitchFamily="34" charset="0"/>
              </a:rPr>
              <a:t>13,1%</a:t>
            </a:r>
            <a:r>
              <a:rPr lang="fr-FR" sz="1400" dirty="0" smtClean="0">
                <a:solidFill>
                  <a:srgbClr val="4D4D4D"/>
                </a:solidFill>
                <a:latin typeface="Arial" pitchFamily="34" charset="0"/>
                <a:cs typeface="Arial" pitchFamily="34" charset="0"/>
              </a:rPr>
              <a:t> des </a:t>
            </a:r>
            <a:r>
              <a:rPr lang="fr-FR" sz="1400" b="1" dirty="0" smtClean="0">
                <a:solidFill>
                  <a:srgbClr val="00A6C8"/>
                </a:solidFill>
                <a:latin typeface="Arial" pitchFamily="34" charset="0"/>
                <a:cs typeface="Arial" pitchFamily="34" charset="0"/>
              </a:rPr>
              <a:t>manifestations</a:t>
            </a:r>
            <a:r>
              <a:rPr lang="fr-FR" sz="1400" dirty="0" smtClean="0">
                <a:solidFill>
                  <a:srgbClr val="4D4D4D"/>
                </a:solidFill>
                <a:latin typeface="Arial" pitchFamily="34" charset="0"/>
                <a:cs typeface="Arial" pitchFamily="34" charset="0"/>
              </a:rPr>
              <a:t>.</a:t>
            </a:r>
            <a:endParaRPr lang="fr-FR" sz="1400" b="1" dirty="0" smtClean="0">
              <a:solidFill>
                <a:srgbClr val="00A6C8"/>
              </a:solidFill>
              <a:latin typeface="Arial" pitchFamily="34" charset="0"/>
              <a:cs typeface="Arial" pitchFamily="34" charset="0"/>
            </a:endParaRPr>
          </a:p>
          <a:p>
            <a:pPr marL="633600" lvl="1" indent="-176400" algn="just">
              <a:spcBef>
                <a:spcPts val="0"/>
              </a:spcBef>
              <a:spcAft>
                <a:spcPts val="0"/>
              </a:spcAft>
              <a:buClr>
                <a:srgbClr val="00A6C8"/>
              </a:buClr>
              <a:buFont typeface="Arial" pitchFamily="34" charset="0"/>
              <a:buChar char="•"/>
            </a:pPr>
            <a:r>
              <a:rPr lang="fr-FR" sz="1400" b="1" dirty="0" smtClean="0">
                <a:solidFill>
                  <a:srgbClr val="00A6C8"/>
                </a:solidFill>
                <a:latin typeface="Arial" pitchFamily="34" charset="0"/>
                <a:cs typeface="Arial" pitchFamily="34" charset="0"/>
              </a:rPr>
              <a:t>33,8%</a:t>
            </a:r>
            <a:r>
              <a:rPr lang="fr-FR" sz="1400" dirty="0" smtClean="0">
                <a:solidFill>
                  <a:srgbClr val="4D4D4D"/>
                </a:solidFill>
                <a:latin typeface="Arial" pitchFamily="34" charset="0"/>
                <a:cs typeface="Arial" pitchFamily="34" charset="0"/>
              </a:rPr>
              <a:t> des </a:t>
            </a:r>
            <a:r>
              <a:rPr lang="fr-FR" sz="1400" b="1" dirty="0" smtClean="0">
                <a:solidFill>
                  <a:srgbClr val="00A6C8"/>
                </a:solidFill>
                <a:latin typeface="Arial" pitchFamily="34" charset="0"/>
                <a:cs typeface="Arial" pitchFamily="34" charset="0"/>
              </a:rPr>
              <a:t>journées-participants</a:t>
            </a:r>
            <a:r>
              <a:rPr lang="fr-FR" sz="1400" dirty="0">
                <a:solidFill>
                  <a:srgbClr val="4D4D4D"/>
                </a:solidFill>
                <a:latin typeface="Arial" pitchFamily="34" charset="0"/>
                <a:cs typeface="Arial" pitchFamily="34" charset="0"/>
              </a:rPr>
              <a:t> </a:t>
            </a:r>
            <a:r>
              <a:rPr lang="fr-FR" sz="1400" dirty="0" smtClean="0">
                <a:solidFill>
                  <a:srgbClr val="4D4D4D"/>
                </a:solidFill>
                <a:latin typeface="Arial" pitchFamily="34" charset="0"/>
                <a:cs typeface="Arial" pitchFamily="34" charset="0"/>
              </a:rPr>
              <a:t>(participants nationaux et internationaux confondus)</a:t>
            </a:r>
          </a:p>
          <a:p>
            <a:pPr marL="633600" lvl="1" indent="-176400" algn="just">
              <a:spcBef>
                <a:spcPts val="0"/>
              </a:spcBef>
              <a:spcAft>
                <a:spcPts val="0"/>
              </a:spcAft>
              <a:buClr>
                <a:srgbClr val="00A6C8"/>
              </a:buClr>
              <a:buFont typeface="Arial" pitchFamily="34" charset="0"/>
              <a:buChar char="•"/>
            </a:pPr>
            <a:r>
              <a:rPr lang="fr-FR" sz="1400" b="1" dirty="0" smtClean="0">
                <a:solidFill>
                  <a:srgbClr val="00A6C8"/>
                </a:solidFill>
                <a:latin typeface="Arial" pitchFamily="34" charset="0"/>
                <a:cs typeface="Arial" pitchFamily="34" charset="0"/>
              </a:rPr>
              <a:t>22,2% </a:t>
            </a:r>
            <a:r>
              <a:rPr lang="fr-FR" sz="1400" dirty="0" smtClean="0">
                <a:solidFill>
                  <a:srgbClr val="4D4D4D"/>
                </a:solidFill>
                <a:latin typeface="Arial" pitchFamily="34" charset="0"/>
                <a:cs typeface="Arial" pitchFamily="34" charset="0"/>
              </a:rPr>
              <a:t>des</a:t>
            </a:r>
            <a:r>
              <a:rPr lang="fr-FR" sz="1400" b="1" dirty="0" smtClean="0">
                <a:solidFill>
                  <a:srgbClr val="00A6C8"/>
                </a:solidFill>
                <a:latin typeface="Arial" pitchFamily="34" charset="0"/>
                <a:cs typeface="Arial" pitchFamily="34" charset="0"/>
              </a:rPr>
              <a:t> jours </a:t>
            </a:r>
            <a:r>
              <a:rPr lang="fr-FR" sz="1400" dirty="0" smtClean="0">
                <a:solidFill>
                  <a:srgbClr val="4D4D4D"/>
                </a:solidFill>
                <a:latin typeface="Arial" pitchFamily="34" charset="0"/>
                <a:cs typeface="Arial" pitchFamily="34" charset="0"/>
              </a:rPr>
              <a:t>de manifestations.</a:t>
            </a:r>
          </a:p>
        </p:txBody>
      </p:sp>
      <p:sp>
        <p:nvSpPr>
          <p:cNvPr id="5" name="Titre 1"/>
          <p:cNvSpPr txBox="1">
            <a:spLocks/>
          </p:cNvSpPr>
          <p:nvPr/>
        </p:nvSpPr>
        <p:spPr bwMode="auto">
          <a:xfrm>
            <a:off x="1572768" y="-1"/>
            <a:ext cx="7324344"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kern="0" dirty="0" smtClean="0">
                <a:solidFill>
                  <a:srgbClr val="FFFFFF"/>
                </a:solidFill>
                <a:latin typeface="Arial"/>
                <a:ea typeface="+mj-ea"/>
                <a:cs typeface="Arial"/>
              </a:rPr>
              <a:t>Evènements Internationaux d’Eurexpo et de la Cité Internationale</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6" name="Tableau 5"/>
          <p:cNvGraphicFramePr>
            <a:graphicFrameLocks noGrp="1"/>
          </p:cNvGraphicFramePr>
          <p:nvPr>
            <p:extLst>
              <p:ext uri="{D42A27DB-BD31-4B8C-83A1-F6EECF244321}">
                <p14:modId xmlns="" xmlns:p14="http://schemas.microsoft.com/office/powerpoint/2010/main" val="4074657116"/>
              </p:ext>
            </p:extLst>
          </p:nvPr>
        </p:nvGraphicFramePr>
        <p:xfrm>
          <a:off x="556577" y="1314150"/>
          <a:ext cx="7851776" cy="2803022"/>
        </p:xfrm>
        <a:graphic>
          <a:graphicData uri="http://schemas.openxmlformats.org/drawingml/2006/table">
            <a:tbl>
              <a:tblPr/>
              <a:tblGrid>
                <a:gridCol w="1848071"/>
                <a:gridCol w="1658719"/>
                <a:gridCol w="1171455"/>
                <a:gridCol w="1131059"/>
                <a:gridCol w="1019974"/>
                <a:gridCol w="1022498"/>
              </a:tblGrid>
              <a:tr h="455564">
                <a:tc>
                  <a:txBody>
                    <a:bodyPr/>
                    <a:lstStyle/>
                    <a:p>
                      <a:pPr algn="ctr" fontAlgn="ctr"/>
                      <a:r>
                        <a:rPr lang="fr-FR" sz="1200" b="0" i="0" u="none" strike="noStrike" dirty="0">
                          <a:solidFill>
                            <a:srgbClr val="404040"/>
                          </a:solidFill>
                          <a:effectLst/>
                          <a:latin typeface="Arial"/>
                        </a:rPr>
                        <a:t> </a:t>
                      </a:r>
                    </a:p>
                  </a:txBody>
                  <a:tcPr marL="7820" marR="7820" marT="782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rtl="0" fontAlgn="ctr"/>
                      <a:r>
                        <a:rPr lang="fr-FR" sz="1200" b="0" i="0" u="none" strike="noStrike" dirty="0">
                          <a:solidFill>
                            <a:srgbClr val="FFFFFF"/>
                          </a:solidFill>
                          <a:effectLst/>
                          <a:latin typeface="Arial"/>
                        </a:rPr>
                        <a:t>Segment </a:t>
                      </a:r>
                    </a:p>
                  </a:txBody>
                  <a:tcPr marL="7820" marR="7820" marT="7820"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rtl="0" fontAlgn="ctr"/>
                      <a:r>
                        <a:rPr lang="fr-FR" sz="1200" b="0" i="0" u="none" strike="noStrike">
                          <a:solidFill>
                            <a:srgbClr val="FFFFFF"/>
                          </a:solidFill>
                          <a:effectLst/>
                          <a:latin typeface="Arial"/>
                        </a:rPr>
                        <a:t>Manifestations</a:t>
                      </a:r>
                    </a:p>
                  </a:txBody>
                  <a:tcPr marL="7820" marR="7820" marT="7820"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rtl="0" fontAlgn="ctr"/>
                      <a:r>
                        <a:rPr lang="fr-FR" sz="1200" b="0" i="0" u="none" strike="noStrike" dirty="0" smtClean="0">
                          <a:solidFill>
                            <a:srgbClr val="FFFFFF"/>
                          </a:solidFill>
                          <a:effectLst/>
                          <a:latin typeface="Arial"/>
                        </a:rPr>
                        <a:t>Journées-participants</a:t>
                      </a:r>
                      <a:endParaRPr lang="fr-FR" sz="1200" b="0" i="0" u="none" strike="noStrike" dirty="0">
                        <a:solidFill>
                          <a:srgbClr val="FFFFFF"/>
                        </a:solidFill>
                        <a:effectLst/>
                        <a:latin typeface="Arial"/>
                      </a:endParaRPr>
                    </a:p>
                  </a:txBody>
                  <a:tcPr marL="7820" marR="7820" marT="7820"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rtl="0" fontAlgn="ctr"/>
                      <a:r>
                        <a:rPr lang="fr-FR" sz="1200" b="0" i="0" u="none" strike="noStrike" dirty="0">
                          <a:solidFill>
                            <a:srgbClr val="FFFFFF"/>
                          </a:solidFill>
                          <a:effectLst/>
                          <a:latin typeface="Arial"/>
                        </a:rPr>
                        <a:t>Jours</a:t>
                      </a:r>
                    </a:p>
                  </a:txBody>
                  <a:tcPr marL="7820" marR="7820" marT="7820"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rtl="0" fontAlgn="ctr"/>
                      <a:r>
                        <a:rPr lang="fr-FR" sz="1200" b="0" i="0" u="none" strike="noStrike" dirty="0">
                          <a:solidFill>
                            <a:srgbClr val="FFFFFF"/>
                          </a:solidFill>
                          <a:effectLst/>
                          <a:latin typeface="Arial"/>
                        </a:rPr>
                        <a:t>Durée Moyenne</a:t>
                      </a:r>
                    </a:p>
                  </a:txBody>
                  <a:tcPr marL="7820" marR="7820" marT="782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14383">
                <a:tc rowSpan="3">
                  <a:txBody>
                    <a:bodyPr/>
                    <a:lstStyle/>
                    <a:p>
                      <a:pPr algn="ctr" rtl="0" fontAlgn="ctr"/>
                      <a:r>
                        <a:rPr lang="fr-FR" sz="1200" b="0" i="0" u="none" strike="noStrike">
                          <a:solidFill>
                            <a:srgbClr val="404040"/>
                          </a:solidFill>
                          <a:effectLst/>
                          <a:latin typeface="Arial"/>
                        </a:rPr>
                        <a:t>Foires &amp; Salons</a:t>
                      </a:r>
                    </a:p>
                  </a:txBody>
                  <a:tcPr marL="7820" marR="7820" marT="7820"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7DEE8"/>
                    </a:solidFill>
                  </a:tcPr>
                </a:tc>
                <a:tc>
                  <a:txBody>
                    <a:bodyPr/>
                    <a:lstStyle/>
                    <a:p>
                      <a:pPr algn="ctr" rtl="0" fontAlgn="ctr"/>
                      <a:r>
                        <a:rPr lang="fr-FR" sz="1200" b="0" i="0" u="none" strike="noStrike">
                          <a:solidFill>
                            <a:srgbClr val="404040"/>
                          </a:solidFill>
                          <a:effectLst/>
                          <a:latin typeface="Arial"/>
                        </a:rPr>
                        <a:t>Salons grand public</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ctr"/>
                      <a:r>
                        <a:rPr lang="fr-FR" sz="1200" b="0" i="0" u="none" strike="noStrike" dirty="0" smtClean="0">
                          <a:solidFill>
                            <a:srgbClr val="404040"/>
                          </a:solidFill>
                          <a:effectLst/>
                          <a:latin typeface="Arial"/>
                        </a:rPr>
                        <a:t>2 </a:t>
                      </a:r>
                      <a:r>
                        <a:rPr lang="fr-FR" sz="1000" b="0" i="0" u="none" strike="noStrike" dirty="0" smtClean="0">
                          <a:solidFill>
                            <a:srgbClr val="404040"/>
                          </a:solidFill>
                          <a:effectLst/>
                          <a:latin typeface="Arial"/>
                        </a:rPr>
                        <a:t>/ 38</a:t>
                      </a:r>
                      <a:endParaRPr lang="fr-FR" sz="1000" b="0" i="0" u="none" strike="noStrike" dirty="0">
                        <a:solidFill>
                          <a:srgbClr val="404040"/>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kern="0" spc="-10" baseline="0" dirty="0" smtClean="0">
                          <a:solidFill>
                            <a:srgbClr val="404040"/>
                          </a:solidFill>
                          <a:effectLst/>
                          <a:latin typeface="Arial"/>
                        </a:rPr>
                        <a:t>224 705 </a:t>
                      </a:r>
                      <a:r>
                        <a:rPr lang="fr-FR" sz="1000" b="0" i="0" u="none" strike="noStrike" kern="0" spc="-10" baseline="0" dirty="0" smtClean="0">
                          <a:solidFill>
                            <a:srgbClr val="404040"/>
                          </a:solidFill>
                          <a:effectLst/>
                          <a:latin typeface="Arial"/>
                        </a:rPr>
                        <a:t>/ 840 018</a:t>
                      </a:r>
                      <a:endParaRPr lang="fr-FR" sz="1000" b="0" i="0" u="none" strike="noStrike" kern="0" spc="-10" baseline="0" dirty="0">
                        <a:solidFill>
                          <a:srgbClr val="404040"/>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ctr"/>
                      <a:r>
                        <a:rPr lang="fr-FR" sz="1200" b="0" i="0" u="none" strike="noStrike" dirty="0" smtClean="0">
                          <a:solidFill>
                            <a:srgbClr val="404040"/>
                          </a:solidFill>
                          <a:effectLst/>
                          <a:latin typeface="Arial"/>
                        </a:rPr>
                        <a:t>14 </a:t>
                      </a:r>
                      <a:r>
                        <a:rPr lang="fr-FR" sz="1000" b="0" i="0" u="none" strike="noStrike" dirty="0" smtClean="0">
                          <a:solidFill>
                            <a:srgbClr val="404040"/>
                          </a:solidFill>
                          <a:effectLst/>
                          <a:latin typeface="Arial"/>
                        </a:rPr>
                        <a:t>/ 129</a:t>
                      </a:r>
                      <a:endParaRPr lang="fr-FR" sz="1000" b="0" i="0" u="none" strike="noStrike" dirty="0">
                        <a:solidFill>
                          <a:srgbClr val="404040"/>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smtClean="0">
                          <a:solidFill>
                            <a:srgbClr val="404040"/>
                          </a:solidFill>
                          <a:effectLst/>
                          <a:latin typeface="Arial"/>
                        </a:rPr>
                        <a:t>7,0</a:t>
                      </a:r>
                      <a:endParaRPr lang="fr-FR" sz="1200" b="0" i="0" u="none" strike="noStrike" dirty="0">
                        <a:solidFill>
                          <a:srgbClr val="404040"/>
                        </a:solidFill>
                        <a:effectLst/>
                        <a:latin typeface="Arial"/>
                      </a:endParaRPr>
                    </a:p>
                  </a:txBody>
                  <a:tcPr marL="8510" marR="8510" marT="851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r>
              <a:tr h="214383">
                <a:tc vMerge="1">
                  <a:txBody>
                    <a:bodyPr/>
                    <a:lstStyle/>
                    <a:p>
                      <a:endParaRPr lang="fr-FR"/>
                    </a:p>
                  </a:txBody>
                  <a:tcPr/>
                </a:tc>
                <a:tc>
                  <a:txBody>
                    <a:bodyPr/>
                    <a:lstStyle/>
                    <a:p>
                      <a:pPr algn="ctr" rtl="0" fontAlgn="ctr"/>
                      <a:r>
                        <a:rPr lang="fr-FR" sz="1200" b="0" i="0" u="none" strike="noStrike">
                          <a:solidFill>
                            <a:srgbClr val="404040"/>
                          </a:solidFill>
                          <a:effectLst/>
                          <a:latin typeface="Arial"/>
                        </a:rPr>
                        <a:t>Salons professionnels</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ctr"/>
                      <a:r>
                        <a:rPr lang="fr-FR" sz="1200" b="0" i="0" u="none" strike="noStrike" dirty="0" smtClean="0">
                          <a:solidFill>
                            <a:srgbClr val="404040"/>
                          </a:solidFill>
                          <a:effectLst/>
                          <a:latin typeface="Arial"/>
                        </a:rPr>
                        <a:t>22 </a:t>
                      </a:r>
                      <a:r>
                        <a:rPr lang="fr-FR" sz="1000" b="0" i="0" u="none" strike="noStrike" dirty="0" smtClean="0">
                          <a:solidFill>
                            <a:srgbClr val="404040"/>
                          </a:solidFill>
                          <a:effectLst/>
                          <a:latin typeface="Arial"/>
                        </a:rPr>
                        <a:t>/ 53</a:t>
                      </a:r>
                      <a:endParaRPr lang="fr-FR" sz="1000" b="0" i="0" u="none" strike="noStrike" dirty="0">
                        <a:solidFill>
                          <a:srgbClr val="404040"/>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smtClean="0">
                          <a:solidFill>
                            <a:srgbClr val="404040"/>
                          </a:solidFill>
                          <a:effectLst/>
                          <a:latin typeface="Arial"/>
                        </a:rPr>
                        <a:t>280</a:t>
                      </a:r>
                      <a:r>
                        <a:rPr lang="fr-FR" sz="1200" b="0" i="0" u="none" strike="noStrike" baseline="0" dirty="0" smtClean="0">
                          <a:solidFill>
                            <a:srgbClr val="404040"/>
                          </a:solidFill>
                          <a:effectLst/>
                          <a:latin typeface="Arial"/>
                        </a:rPr>
                        <a:t> 722</a:t>
                      </a:r>
                      <a:r>
                        <a:rPr lang="fr-FR" sz="1000" b="0" i="0" u="none" strike="noStrike" dirty="0" smtClean="0">
                          <a:solidFill>
                            <a:srgbClr val="404040"/>
                          </a:solidFill>
                          <a:effectLst/>
                          <a:latin typeface="Arial"/>
                        </a:rPr>
                        <a:t>/ 420 276</a:t>
                      </a:r>
                      <a:endParaRPr lang="fr-FR" sz="1000" b="0" i="0" u="none" strike="noStrike" dirty="0">
                        <a:solidFill>
                          <a:srgbClr val="404040"/>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ctr"/>
                      <a:r>
                        <a:rPr lang="fr-FR" sz="1200" b="0" i="0" u="none" strike="noStrike" dirty="0" smtClean="0">
                          <a:solidFill>
                            <a:srgbClr val="404040"/>
                          </a:solidFill>
                          <a:effectLst/>
                          <a:latin typeface="Arial"/>
                        </a:rPr>
                        <a:t>67 </a:t>
                      </a:r>
                      <a:r>
                        <a:rPr lang="fr-FR" sz="1000" b="0" i="0" u="none" strike="noStrike" dirty="0" smtClean="0">
                          <a:solidFill>
                            <a:srgbClr val="404040"/>
                          </a:solidFill>
                          <a:effectLst/>
                          <a:latin typeface="Arial"/>
                        </a:rPr>
                        <a:t>/ 135</a:t>
                      </a:r>
                      <a:endParaRPr lang="fr-FR" sz="1000" b="0" i="0" u="none" strike="noStrike" dirty="0">
                        <a:solidFill>
                          <a:srgbClr val="404040"/>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smtClean="0">
                          <a:solidFill>
                            <a:srgbClr val="404040"/>
                          </a:solidFill>
                          <a:effectLst/>
                          <a:latin typeface="Arial"/>
                        </a:rPr>
                        <a:t>3</a:t>
                      </a:r>
                      <a:endParaRPr lang="fr-FR" sz="1200" b="0" i="0" u="none" strike="noStrike" dirty="0">
                        <a:solidFill>
                          <a:srgbClr val="404040"/>
                        </a:solidFill>
                        <a:effectLst/>
                        <a:latin typeface="Arial"/>
                      </a:endParaRPr>
                    </a:p>
                  </a:txBody>
                  <a:tcPr marL="8510" marR="8510" marT="851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r>
              <a:tr h="214383">
                <a:tc vMerge="1">
                  <a:txBody>
                    <a:bodyPr/>
                    <a:lstStyle/>
                    <a:p>
                      <a:endParaRPr lang="fr-FR"/>
                    </a:p>
                  </a:txBody>
                  <a:tcPr/>
                </a:tc>
                <a:tc>
                  <a:txBody>
                    <a:bodyPr/>
                    <a:lstStyle/>
                    <a:p>
                      <a:pPr algn="ctr" rtl="0" fontAlgn="ctr"/>
                      <a:r>
                        <a:rPr lang="fr-FR" sz="1200" b="0" i="0" u="none" strike="noStrike">
                          <a:solidFill>
                            <a:srgbClr val="404040"/>
                          </a:solidFill>
                          <a:effectLst/>
                          <a:latin typeface="Arial"/>
                        </a:rPr>
                        <a:t>Autres évènements</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ctr"/>
                      <a:r>
                        <a:rPr lang="fr-FR" sz="1200" b="0" i="0" u="none" strike="noStrike" dirty="0" smtClean="0">
                          <a:solidFill>
                            <a:srgbClr val="404040"/>
                          </a:solidFill>
                          <a:effectLst/>
                          <a:latin typeface="Arial"/>
                        </a:rPr>
                        <a:t>- </a:t>
                      </a:r>
                      <a:r>
                        <a:rPr lang="fr-FR" sz="1000" b="0" i="0" u="none" strike="noStrike" dirty="0" smtClean="0">
                          <a:solidFill>
                            <a:srgbClr val="404040"/>
                          </a:solidFill>
                          <a:effectLst/>
                          <a:latin typeface="Arial"/>
                        </a:rPr>
                        <a:t>/ 6</a:t>
                      </a:r>
                      <a:endParaRPr lang="fr-FR" sz="1000" b="0" i="0" u="none" strike="noStrike" dirty="0">
                        <a:solidFill>
                          <a:srgbClr val="404040"/>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smtClean="0">
                          <a:solidFill>
                            <a:srgbClr val="404040"/>
                          </a:solidFill>
                          <a:effectLst/>
                          <a:latin typeface="Arial"/>
                        </a:rPr>
                        <a:t>- </a:t>
                      </a:r>
                      <a:r>
                        <a:rPr lang="fr-FR" sz="1000" b="0" i="0" u="none" strike="noStrike" dirty="0" smtClean="0">
                          <a:solidFill>
                            <a:srgbClr val="404040"/>
                          </a:solidFill>
                          <a:effectLst/>
                          <a:latin typeface="Arial"/>
                        </a:rPr>
                        <a:t>/ 29 214</a:t>
                      </a:r>
                      <a:endParaRPr lang="fr-FR" sz="1000" b="0" i="0" u="none" strike="noStrike" dirty="0">
                        <a:solidFill>
                          <a:srgbClr val="404040"/>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ctr"/>
                      <a:r>
                        <a:rPr lang="fr-FR" sz="1200" b="0" i="0" u="none" strike="noStrike" dirty="0" smtClean="0">
                          <a:solidFill>
                            <a:srgbClr val="404040"/>
                          </a:solidFill>
                          <a:effectLst/>
                          <a:latin typeface="Arial"/>
                        </a:rPr>
                        <a:t>- </a:t>
                      </a:r>
                      <a:r>
                        <a:rPr lang="fr-FR" sz="1000" b="0" i="0" u="none" strike="noStrike" dirty="0" smtClean="0">
                          <a:solidFill>
                            <a:srgbClr val="404040"/>
                          </a:solidFill>
                          <a:effectLst/>
                          <a:latin typeface="Arial"/>
                        </a:rPr>
                        <a:t>/ 38</a:t>
                      </a:r>
                      <a:endParaRPr lang="fr-FR" sz="1000" b="0" i="0" u="none" strike="noStrike" dirty="0">
                        <a:solidFill>
                          <a:srgbClr val="404040"/>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smtClean="0">
                          <a:solidFill>
                            <a:srgbClr val="404040"/>
                          </a:solidFill>
                          <a:effectLst/>
                          <a:latin typeface="Arial"/>
                        </a:rPr>
                        <a:t>-</a:t>
                      </a:r>
                      <a:endParaRPr lang="fr-FR" sz="1200" b="0" i="0" u="none" strike="noStrike" dirty="0">
                        <a:solidFill>
                          <a:srgbClr val="404040"/>
                        </a:solidFill>
                        <a:effectLst/>
                        <a:latin typeface="Arial"/>
                      </a:endParaRPr>
                    </a:p>
                  </a:txBody>
                  <a:tcPr marL="8510" marR="8510" marT="851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r>
              <a:tr h="214383">
                <a:tc gridSpan="2">
                  <a:txBody>
                    <a:bodyPr/>
                    <a:lstStyle/>
                    <a:p>
                      <a:pPr algn="ctr" rtl="0" fontAlgn="ctr"/>
                      <a:r>
                        <a:rPr lang="fr-FR" sz="1200" b="0" i="0" u="none" strike="noStrike">
                          <a:solidFill>
                            <a:srgbClr val="FFFFFF"/>
                          </a:solidFill>
                          <a:effectLst/>
                          <a:latin typeface="Arial"/>
                        </a:rPr>
                        <a:t>Total Foires &amp; Salons Internationaux</a:t>
                      </a:r>
                    </a:p>
                  </a:txBody>
                  <a:tcPr marL="7820" marR="7820" marT="7820"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rtl="0" fontAlgn="ctr"/>
                      <a:r>
                        <a:rPr lang="fr-FR" sz="1200" b="0" i="0" u="none" strike="noStrike" dirty="0" smtClean="0">
                          <a:solidFill>
                            <a:srgbClr val="FFFFFF"/>
                          </a:solidFill>
                          <a:effectLst/>
                          <a:latin typeface="Arial"/>
                        </a:rPr>
                        <a:t>24 </a:t>
                      </a:r>
                      <a:r>
                        <a:rPr lang="fr-FR" sz="1000" b="0" i="0" u="none" strike="noStrike" dirty="0" smtClean="0">
                          <a:solidFill>
                            <a:srgbClr val="FFFFFF"/>
                          </a:solidFill>
                          <a:effectLst/>
                          <a:latin typeface="Arial"/>
                        </a:rPr>
                        <a:t>/ 97</a:t>
                      </a:r>
                      <a:endParaRPr lang="fr-FR" sz="1000" b="0" i="0" u="none" strike="noStrike" dirty="0">
                        <a:solidFill>
                          <a:srgbClr val="FFFFFF"/>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rtl="0" fontAlgn="ctr"/>
                      <a:r>
                        <a:rPr lang="fr-FR" sz="1200" b="0" i="0" u="none" strike="noStrike" dirty="0" smtClean="0">
                          <a:solidFill>
                            <a:srgbClr val="FFFFFF"/>
                          </a:solidFill>
                          <a:effectLst/>
                          <a:latin typeface="Arial"/>
                        </a:rPr>
                        <a:t>505 427 </a:t>
                      </a:r>
                    </a:p>
                    <a:p>
                      <a:pPr algn="ctr" rtl="0" fontAlgn="ctr"/>
                      <a:r>
                        <a:rPr lang="fr-FR" sz="1000" b="0" i="0" u="none" strike="noStrike" dirty="0" smtClean="0">
                          <a:solidFill>
                            <a:srgbClr val="FFFFFF"/>
                          </a:solidFill>
                          <a:effectLst/>
                          <a:latin typeface="Arial"/>
                        </a:rPr>
                        <a:t>/</a:t>
                      </a:r>
                      <a:r>
                        <a:rPr lang="fr-FR" sz="1000" b="0" i="0" u="none" strike="noStrike" baseline="0" dirty="0" smtClean="0">
                          <a:solidFill>
                            <a:srgbClr val="FFFFFF"/>
                          </a:solidFill>
                          <a:effectLst/>
                          <a:latin typeface="Arial"/>
                        </a:rPr>
                        <a:t> 1 289 508</a:t>
                      </a:r>
                      <a:endParaRPr lang="fr-FR" sz="1000" b="0" i="0" u="none" strike="noStrike" dirty="0">
                        <a:solidFill>
                          <a:srgbClr val="FFFFFF"/>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rtl="0" fontAlgn="ctr"/>
                      <a:r>
                        <a:rPr lang="fr-FR" sz="1200" b="0" i="0" u="none" strike="noStrike" dirty="0" smtClean="0">
                          <a:solidFill>
                            <a:srgbClr val="FFFFFF"/>
                          </a:solidFill>
                          <a:effectLst/>
                          <a:latin typeface="Arial"/>
                        </a:rPr>
                        <a:t>81 </a:t>
                      </a:r>
                      <a:r>
                        <a:rPr lang="fr-FR" sz="1000" b="0" i="0" u="none" strike="noStrike" dirty="0" smtClean="0">
                          <a:solidFill>
                            <a:srgbClr val="FFFFFF"/>
                          </a:solidFill>
                          <a:effectLst/>
                          <a:latin typeface="Arial"/>
                        </a:rPr>
                        <a:t>/ 302</a:t>
                      </a:r>
                      <a:endParaRPr lang="fr-FR" sz="1000" b="0" i="0" u="none" strike="noStrike" dirty="0">
                        <a:solidFill>
                          <a:srgbClr val="FFFFFF"/>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rtl="0" fontAlgn="ctr"/>
                      <a:r>
                        <a:rPr lang="fr-FR" sz="1200" b="0" i="0" u="none" strike="noStrike" dirty="0" smtClean="0">
                          <a:solidFill>
                            <a:srgbClr val="FFFFFF"/>
                          </a:solidFill>
                          <a:effectLst/>
                          <a:latin typeface="Arial"/>
                        </a:rPr>
                        <a:t>3</a:t>
                      </a:r>
                      <a:endParaRPr lang="fr-FR" sz="1200" b="0" i="0" u="none" strike="noStrike" dirty="0">
                        <a:solidFill>
                          <a:srgbClr val="FFFFFF"/>
                        </a:solidFill>
                        <a:effectLst/>
                        <a:latin typeface="Arial"/>
                      </a:endParaRPr>
                    </a:p>
                  </a:txBody>
                  <a:tcPr marL="8510" marR="8510" marT="851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14383">
                <a:tc rowSpan="3">
                  <a:txBody>
                    <a:bodyPr/>
                    <a:lstStyle/>
                    <a:p>
                      <a:pPr algn="ctr" rtl="0" fontAlgn="ctr"/>
                      <a:r>
                        <a:rPr lang="fr-FR" sz="1200" b="0" i="0" u="none" strike="noStrike">
                          <a:solidFill>
                            <a:srgbClr val="404040"/>
                          </a:solidFill>
                          <a:effectLst/>
                          <a:latin typeface="Arial"/>
                        </a:rPr>
                        <a:t>Réunions &amp; Congrès</a:t>
                      </a:r>
                    </a:p>
                  </a:txBody>
                  <a:tcPr marL="7820" marR="7820" marT="7820"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a:solidFill>
                            <a:srgbClr val="404040"/>
                          </a:solidFill>
                          <a:effectLst/>
                          <a:latin typeface="Arial"/>
                        </a:rPr>
                        <a:t>Réunions et séminaires</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ctr"/>
                      <a:r>
                        <a:rPr lang="fr-FR" sz="1200" b="0" i="0" u="none" strike="noStrike" dirty="0" smtClean="0">
                          <a:solidFill>
                            <a:srgbClr val="404040"/>
                          </a:solidFill>
                          <a:effectLst/>
                          <a:latin typeface="Arial"/>
                        </a:rPr>
                        <a:t>8 </a:t>
                      </a:r>
                      <a:r>
                        <a:rPr lang="fr-FR" sz="1000" b="0" i="0" u="none" strike="noStrike" dirty="0" smtClean="0">
                          <a:solidFill>
                            <a:srgbClr val="404040"/>
                          </a:solidFill>
                          <a:effectLst/>
                          <a:latin typeface="Arial"/>
                        </a:rPr>
                        <a:t>/ 203</a:t>
                      </a:r>
                      <a:endParaRPr lang="fr-FR" sz="1000" b="0" i="0" u="none" strike="noStrike" dirty="0">
                        <a:solidFill>
                          <a:srgbClr val="404040"/>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smtClean="0">
                          <a:solidFill>
                            <a:srgbClr val="404040"/>
                          </a:solidFill>
                          <a:effectLst/>
                          <a:latin typeface="Arial"/>
                        </a:rPr>
                        <a:t>2 005 </a:t>
                      </a:r>
                      <a:r>
                        <a:rPr lang="fr-FR" sz="1000" b="0" i="0" u="none" strike="noStrike" dirty="0" smtClean="0">
                          <a:solidFill>
                            <a:srgbClr val="404040"/>
                          </a:solidFill>
                          <a:effectLst/>
                          <a:latin typeface="Arial"/>
                        </a:rPr>
                        <a:t>/ 104 050</a:t>
                      </a:r>
                      <a:endParaRPr lang="fr-FR" sz="1000" b="0" i="0" u="none" strike="noStrike" dirty="0">
                        <a:solidFill>
                          <a:srgbClr val="404040"/>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ctr"/>
                      <a:r>
                        <a:rPr lang="fr-FR" sz="1200" b="0" i="0" u="none" strike="noStrike" dirty="0" smtClean="0">
                          <a:solidFill>
                            <a:srgbClr val="404040"/>
                          </a:solidFill>
                          <a:effectLst/>
                          <a:latin typeface="Arial"/>
                        </a:rPr>
                        <a:t>25 </a:t>
                      </a:r>
                      <a:r>
                        <a:rPr lang="fr-FR" sz="1000" b="0" i="0" u="none" strike="noStrike" dirty="0" smtClean="0">
                          <a:solidFill>
                            <a:srgbClr val="404040"/>
                          </a:solidFill>
                          <a:effectLst/>
                          <a:latin typeface="Arial"/>
                        </a:rPr>
                        <a:t>/ 289</a:t>
                      </a:r>
                      <a:endParaRPr lang="fr-FR" sz="1000" b="0" i="0" u="none" strike="noStrike" dirty="0">
                        <a:solidFill>
                          <a:srgbClr val="404040"/>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smtClean="0">
                          <a:solidFill>
                            <a:srgbClr val="404040"/>
                          </a:solidFill>
                          <a:effectLst/>
                          <a:latin typeface="Arial"/>
                        </a:rPr>
                        <a:t>3,1</a:t>
                      </a:r>
                      <a:endParaRPr lang="fr-FR" sz="1200" b="0" i="0" u="none" strike="noStrike" dirty="0">
                        <a:solidFill>
                          <a:srgbClr val="404040"/>
                        </a:solidFill>
                        <a:effectLst/>
                        <a:latin typeface="Arial"/>
                      </a:endParaRPr>
                    </a:p>
                  </a:txBody>
                  <a:tcPr marL="8510" marR="8510" marT="851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r>
              <a:tr h="214383">
                <a:tc vMerge="1">
                  <a:txBody>
                    <a:bodyPr/>
                    <a:lstStyle/>
                    <a:p>
                      <a:endParaRPr lang="fr-FR"/>
                    </a:p>
                  </a:txBody>
                  <a:tcPr/>
                </a:tc>
                <a:tc>
                  <a:txBody>
                    <a:bodyPr/>
                    <a:lstStyle/>
                    <a:p>
                      <a:pPr algn="ctr" rtl="0" fontAlgn="ctr"/>
                      <a:r>
                        <a:rPr lang="fr-FR" sz="1200" b="0" i="0" u="none" strike="noStrike">
                          <a:solidFill>
                            <a:srgbClr val="404040"/>
                          </a:solidFill>
                          <a:effectLst/>
                          <a:latin typeface="Arial"/>
                        </a:rPr>
                        <a:t>Congrès Associatifs</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ctr"/>
                      <a:r>
                        <a:rPr lang="fr-FR" sz="1200" b="0" i="0" u="none" strike="noStrike" dirty="0" smtClean="0">
                          <a:solidFill>
                            <a:srgbClr val="404040"/>
                          </a:solidFill>
                          <a:effectLst/>
                          <a:latin typeface="Arial"/>
                        </a:rPr>
                        <a:t>21 </a:t>
                      </a:r>
                      <a:r>
                        <a:rPr lang="fr-FR" sz="1000" b="0" i="0" u="none" strike="noStrike" dirty="0" smtClean="0">
                          <a:solidFill>
                            <a:srgbClr val="404040"/>
                          </a:solidFill>
                          <a:effectLst/>
                          <a:latin typeface="Arial"/>
                        </a:rPr>
                        <a:t>/ 50</a:t>
                      </a:r>
                      <a:endParaRPr lang="fr-FR" sz="1000" b="0" i="0" u="none" strike="noStrike" dirty="0">
                        <a:solidFill>
                          <a:srgbClr val="404040"/>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smtClean="0">
                          <a:solidFill>
                            <a:srgbClr val="404040"/>
                          </a:solidFill>
                          <a:effectLst/>
                          <a:latin typeface="Arial"/>
                        </a:rPr>
                        <a:t>16 795 </a:t>
                      </a:r>
                      <a:r>
                        <a:rPr lang="fr-FR" sz="1000" b="0" i="0" u="none" strike="noStrike" dirty="0" smtClean="0">
                          <a:solidFill>
                            <a:srgbClr val="404040"/>
                          </a:solidFill>
                          <a:effectLst/>
                          <a:latin typeface="Arial"/>
                        </a:rPr>
                        <a:t>/ 128 545</a:t>
                      </a:r>
                      <a:endParaRPr lang="fr-FR" sz="1000" b="0" i="0" u="none" strike="noStrike" dirty="0">
                        <a:solidFill>
                          <a:srgbClr val="404040"/>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ctr"/>
                      <a:r>
                        <a:rPr lang="fr-FR" sz="1200" b="0" i="0" u="none" strike="noStrike" dirty="0" smtClean="0">
                          <a:solidFill>
                            <a:srgbClr val="404040"/>
                          </a:solidFill>
                          <a:effectLst/>
                          <a:latin typeface="Arial"/>
                        </a:rPr>
                        <a:t>80 </a:t>
                      </a:r>
                      <a:r>
                        <a:rPr lang="fr-FR" sz="1000" b="0" i="0" u="none" strike="noStrike" dirty="0" smtClean="0">
                          <a:solidFill>
                            <a:srgbClr val="404040"/>
                          </a:solidFill>
                          <a:effectLst/>
                          <a:latin typeface="Arial"/>
                        </a:rPr>
                        <a:t>/ 159</a:t>
                      </a:r>
                      <a:endParaRPr lang="fr-FR" sz="1000" b="0" i="0" u="none" strike="noStrike" dirty="0">
                        <a:solidFill>
                          <a:srgbClr val="404040"/>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smtClean="0">
                          <a:solidFill>
                            <a:srgbClr val="404040"/>
                          </a:solidFill>
                          <a:effectLst/>
                          <a:latin typeface="Arial"/>
                        </a:rPr>
                        <a:t>3,8</a:t>
                      </a:r>
                      <a:endParaRPr lang="fr-FR" sz="1200" b="0" i="0" u="none" strike="noStrike" dirty="0">
                        <a:solidFill>
                          <a:srgbClr val="404040"/>
                        </a:solidFill>
                        <a:effectLst/>
                        <a:latin typeface="Arial"/>
                      </a:endParaRPr>
                    </a:p>
                  </a:txBody>
                  <a:tcPr marL="8510" marR="8510" marT="851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r>
              <a:tr h="214383">
                <a:tc vMerge="1">
                  <a:txBody>
                    <a:bodyPr/>
                    <a:lstStyle/>
                    <a:p>
                      <a:endParaRPr lang="fr-FR"/>
                    </a:p>
                  </a:txBody>
                  <a:tcPr/>
                </a:tc>
                <a:tc>
                  <a:txBody>
                    <a:bodyPr/>
                    <a:lstStyle/>
                    <a:p>
                      <a:pPr algn="ctr" rtl="0" fontAlgn="ctr"/>
                      <a:r>
                        <a:rPr lang="fr-FR" sz="1200" b="0" i="0" u="none" strike="noStrike">
                          <a:solidFill>
                            <a:srgbClr val="404040"/>
                          </a:solidFill>
                          <a:effectLst/>
                          <a:latin typeface="Arial"/>
                        </a:rPr>
                        <a:t>Conventions d’entreprise</a:t>
                      </a:r>
                    </a:p>
                  </a:txBody>
                  <a:tcPr marL="7820" marR="7820" marT="782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ctr"/>
                      <a:r>
                        <a:rPr lang="fr-FR" sz="1200" b="0" i="0" u="none" strike="noStrike" dirty="0" smtClean="0">
                          <a:solidFill>
                            <a:srgbClr val="404040"/>
                          </a:solidFill>
                          <a:effectLst/>
                          <a:latin typeface="Arial"/>
                        </a:rPr>
                        <a:t>- </a:t>
                      </a:r>
                      <a:r>
                        <a:rPr lang="fr-FR" sz="1000" b="0" i="0" u="none" strike="noStrike" dirty="0" smtClean="0">
                          <a:solidFill>
                            <a:srgbClr val="404040"/>
                          </a:solidFill>
                          <a:effectLst/>
                          <a:latin typeface="Arial"/>
                        </a:rPr>
                        <a:t>/ 54</a:t>
                      </a:r>
                      <a:endParaRPr lang="fr-FR" sz="1000" b="0" i="0" u="none" strike="noStrike" dirty="0">
                        <a:solidFill>
                          <a:srgbClr val="404040"/>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smtClean="0">
                          <a:solidFill>
                            <a:srgbClr val="404040"/>
                          </a:solidFill>
                          <a:effectLst/>
                          <a:latin typeface="Arial"/>
                        </a:rPr>
                        <a:t>- </a:t>
                      </a:r>
                      <a:r>
                        <a:rPr lang="fr-FR" sz="1000" b="0" i="0" u="none" strike="noStrike" dirty="0" smtClean="0">
                          <a:solidFill>
                            <a:srgbClr val="404040"/>
                          </a:solidFill>
                          <a:effectLst/>
                          <a:latin typeface="Arial"/>
                        </a:rPr>
                        <a:t>/ 27 147</a:t>
                      </a:r>
                      <a:endParaRPr lang="fr-FR" sz="1000" b="0" i="0" u="none" strike="noStrike" dirty="0">
                        <a:solidFill>
                          <a:srgbClr val="404040"/>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rtl="0" fontAlgn="ctr"/>
                      <a:r>
                        <a:rPr lang="fr-FR" sz="1200" b="0" i="0" u="none" strike="noStrike" dirty="0" smtClean="0">
                          <a:solidFill>
                            <a:srgbClr val="404040"/>
                          </a:solidFill>
                          <a:effectLst/>
                          <a:latin typeface="Arial"/>
                        </a:rPr>
                        <a:t>- </a:t>
                      </a:r>
                      <a:r>
                        <a:rPr lang="fr-FR" sz="1000" b="0" i="0" u="none" strike="noStrike" dirty="0" smtClean="0">
                          <a:solidFill>
                            <a:srgbClr val="404040"/>
                          </a:solidFill>
                          <a:effectLst/>
                          <a:latin typeface="Arial"/>
                        </a:rPr>
                        <a:t>/ 89</a:t>
                      </a:r>
                      <a:endParaRPr lang="fr-FR" sz="1000" b="0" i="0" u="none" strike="noStrike" dirty="0">
                        <a:solidFill>
                          <a:srgbClr val="404040"/>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rtl="0" fontAlgn="ctr"/>
                      <a:r>
                        <a:rPr lang="fr-FR" sz="1200" b="0" i="0" u="none" strike="noStrike" dirty="0" smtClean="0">
                          <a:solidFill>
                            <a:srgbClr val="404040"/>
                          </a:solidFill>
                          <a:effectLst/>
                          <a:latin typeface="Arial"/>
                        </a:rPr>
                        <a:t>-</a:t>
                      </a:r>
                      <a:endParaRPr lang="fr-FR" sz="1200" b="0" i="0" u="none" strike="noStrike" dirty="0">
                        <a:solidFill>
                          <a:srgbClr val="404040"/>
                        </a:solidFill>
                        <a:effectLst/>
                        <a:latin typeface="Arial"/>
                      </a:endParaRPr>
                    </a:p>
                  </a:txBody>
                  <a:tcPr marL="8510" marR="8510" marT="851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r>
              <a:tr h="214383">
                <a:tc gridSpan="2">
                  <a:txBody>
                    <a:bodyPr/>
                    <a:lstStyle/>
                    <a:p>
                      <a:pPr algn="ctr" rtl="0" fontAlgn="ctr"/>
                      <a:r>
                        <a:rPr lang="fr-FR" sz="1200" b="0" i="0" u="none" strike="noStrike">
                          <a:solidFill>
                            <a:srgbClr val="FFFFFF"/>
                          </a:solidFill>
                          <a:effectLst/>
                          <a:latin typeface="Arial"/>
                        </a:rPr>
                        <a:t>Total Réunions &amp; Congrès Internationaux</a:t>
                      </a:r>
                    </a:p>
                  </a:txBody>
                  <a:tcPr marL="7820" marR="7820" marT="7820"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rtl="0" fontAlgn="ctr"/>
                      <a:r>
                        <a:rPr lang="fr-FR" sz="1200" b="0" i="0" u="none" strike="noStrike" dirty="0" smtClean="0">
                          <a:solidFill>
                            <a:srgbClr val="FFFFFF"/>
                          </a:solidFill>
                          <a:effectLst/>
                          <a:latin typeface="Arial"/>
                        </a:rPr>
                        <a:t>29 </a:t>
                      </a:r>
                      <a:r>
                        <a:rPr lang="fr-FR" sz="1000" b="0" i="0" u="none" strike="noStrike" dirty="0" smtClean="0">
                          <a:solidFill>
                            <a:srgbClr val="FFFFFF"/>
                          </a:solidFill>
                          <a:effectLst/>
                          <a:latin typeface="Arial"/>
                        </a:rPr>
                        <a:t>/ 307</a:t>
                      </a:r>
                      <a:endParaRPr lang="fr-FR" sz="1000" b="0" i="0" u="none" strike="noStrike" dirty="0">
                        <a:solidFill>
                          <a:srgbClr val="FFFFFF"/>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rtl="0" fontAlgn="ctr"/>
                      <a:r>
                        <a:rPr lang="fr-FR" sz="1200" b="0" i="0" u="none" strike="noStrike" dirty="0" smtClean="0">
                          <a:solidFill>
                            <a:srgbClr val="FFFFFF"/>
                          </a:solidFill>
                          <a:effectLst/>
                          <a:latin typeface="Arial"/>
                        </a:rPr>
                        <a:t>18</a:t>
                      </a:r>
                      <a:r>
                        <a:rPr lang="fr-FR" sz="1200" b="0" i="0" u="none" strike="noStrike" baseline="0" dirty="0" smtClean="0">
                          <a:solidFill>
                            <a:srgbClr val="FFFFFF"/>
                          </a:solidFill>
                          <a:effectLst/>
                          <a:latin typeface="Arial"/>
                        </a:rPr>
                        <a:t> 800</a:t>
                      </a:r>
                      <a:r>
                        <a:rPr lang="fr-FR" sz="1200" b="0" i="0" u="none" strike="noStrike" dirty="0" smtClean="0">
                          <a:solidFill>
                            <a:srgbClr val="FFFFFF"/>
                          </a:solidFill>
                          <a:effectLst/>
                          <a:latin typeface="Arial"/>
                        </a:rPr>
                        <a:t> </a:t>
                      </a:r>
                      <a:r>
                        <a:rPr lang="fr-FR" sz="1000" b="0" i="0" u="none" strike="noStrike" dirty="0" smtClean="0">
                          <a:solidFill>
                            <a:srgbClr val="FFFFFF"/>
                          </a:solidFill>
                          <a:effectLst/>
                          <a:latin typeface="Arial"/>
                        </a:rPr>
                        <a:t>/ 259 742</a:t>
                      </a:r>
                      <a:endParaRPr lang="fr-FR" sz="1000" b="0" i="0" u="none" strike="noStrike" dirty="0">
                        <a:solidFill>
                          <a:srgbClr val="FFFFFF"/>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rtl="0" fontAlgn="ctr"/>
                      <a:r>
                        <a:rPr lang="fr-FR" sz="1200" b="0" i="0" u="none" strike="noStrike" dirty="0" smtClean="0">
                          <a:solidFill>
                            <a:srgbClr val="FFFFFF"/>
                          </a:solidFill>
                          <a:effectLst/>
                          <a:latin typeface="Arial"/>
                        </a:rPr>
                        <a:t>105 </a:t>
                      </a:r>
                      <a:r>
                        <a:rPr lang="fr-FR" sz="1000" b="0" i="0" u="none" strike="noStrike" dirty="0" smtClean="0">
                          <a:solidFill>
                            <a:srgbClr val="FFFFFF"/>
                          </a:solidFill>
                          <a:effectLst/>
                          <a:latin typeface="Arial"/>
                        </a:rPr>
                        <a:t>/ 536</a:t>
                      </a:r>
                      <a:endParaRPr lang="fr-FR" sz="1000" b="0" i="0" u="none" strike="noStrike" dirty="0">
                        <a:solidFill>
                          <a:srgbClr val="FFFFFF"/>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rtl="0" fontAlgn="ctr"/>
                      <a:r>
                        <a:rPr lang="fr-FR" sz="1200" b="0" i="0" u="none" strike="noStrike" dirty="0" smtClean="0">
                          <a:solidFill>
                            <a:srgbClr val="FFFFFF"/>
                          </a:solidFill>
                          <a:effectLst/>
                          <a:latin typeface="Arial"/>
                        </a:rPr>
                        <a:t>3,6</a:t>
                      </a:r>
                      <a:endParaRPr lang="fr-FR" sz="1200" b="0" i="0" u="none" strike="noStrike" dirty="0">
                        <a:solidFill>
                          <a:srgbClr val="FFFFFF"/>
                        </a:solidFill>
                        <a:effectLst/>
                        <a:latin typeface="Arial"/>
                      </a:endParaRPr>
                    </a:p>
                  </a:txBody>
                  <a:tcPr marL="8510" marR="8510" marT="851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14383">
                <a:tc gridSpan="2">
                  <a:txBody>
                    <a:bodyPr/>
                    <a:lstStyle/>
                    <a:p>
                      <a:pPr algn="ctr" rtl="0" fontAlgn="ctr"/>
                      <a:r>
                        <a:rPr lang="fr-FR" sz="1200" b="1" i="0" u="none" strike="noStrike" dirty="0">
                          <a:solidFill>
                            <a:srgbClr val="FFFFFF"/>
                          </a:solidFill>
                          <a:effectLst/>
                          <a:latin typeface="Arial"/>
                        </a:rPr>
                        <a:t>Total Général</a:t>
                      </a:r>
                    </a:p>
                  </a:txBody>
                  <a:tcPr marL="7820" marR="7820" marT="7820"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hMerge="1">
                  <a:txBody>
                    <a:bodyPr/>
                    <a:lstStyle/>
                    <a:p>
                      <a:endParaRPr lang="fr-FR"/>
                    </a:p>
                  </a:txBody>
                  <a:tcPr/>
                </a:tc>
                <a:tc>
                  <a:txBody>
                    <a:bodyPr/>
                    <a:lstStyle/>
                    <a:p>
                      <a:pPr algn="ctr" rtl="0" fontAlgn="ctr"/>
                      <a:r>
                        <a:rPr lang="fr-FR" sz="1200" b="1" i="0" u="none" strike="noStrike" dirty="0" smtClean="0">
                          <a:solidFill>
                            <a:srgbClr val="FFFFFF"/>
                          </a:solidFill>
                          <a:effectLst/>
                          <a:latin typeface="Arial"/>
                        </a:rPr>
                        <a:t>53</a:t>
                      </a:r>
                      <a:r>
                        <a:rPr lang="fr-FR" sz="1200" b="1" i="0" u="none" strike="noStrike" baseline="0" dirty="0" smtClean="0">
                          <a:solidFill>
                            <a:srgbClr val="FFFFFF"/>
                          </a:solidFill>
                          <a:effectLst/>
                          <a:latin typeface="Arial"/>
                        </a:rPr>
                        <a:t> </a:t>
                      </a:r>
                      <a:r>
                        <a:rPr lang="fr-FR" sz="1000" b="1" i="0" u="none" strike="noStrike" dirty="0" smtClean="0">
                          <a:solidFill>
                            <a:srgbClr val="FFFFFF"/>
                          </a:solidFill>
                          <a:effectLst/>
                          <a:latin typeface="Arial"/>
                        </a:rPr>
                        <a:t>/ 404</a:t>
                      </a:r>
                      <a:endParaRPr lang="fr-FR" sz="1000" b="1" i="0" u="none" strike="noStrike" dirty="0">
                        <a:solidFill>
                          <a:srgbClr val="FFFFFF"/>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rtl="0" fontAlgn="ctr"/>
                      <a:r>
                        <a:rPr lang="fr-FR" sz="1200" b="1" i="0" u="none" strike="noStrike" dirty="0" smtClean="0">
                          <a:solidFill>
                            <a:srgbClr val="FFFFFF"/>
                          </a:solidFill>
                          <a:effectLst/>
                          <a:latin typeface="Arial"/>
                        </a:rPr>
                        <a:t>524</a:t>
                      </a:r>
                      <a:r>
                        <a:rPr lang="fr-FR" sz="1200" b="1" i="0" u="none" strike="noStrike" baseline="0" dirty="0" smtClean="0">
                          <a:solidFill>
                            <a:srgbClr val="FFFFFF"/>
                          </a:solidFill>
                          <a:effectLst/>
                          <a:latin typeface="Arial"/>
                        </a:rPr>
                        <a:t> 227</a:t>
                      </a:r>
                      <a:r>
                        <a:rPr lang="fr-FR" sz="1200" b="1" i="0" u="none" strike="noStrike" dirty="0" smtClean="0">
                          <a:solidFill>
                            <a:srgbClr val="FFFFFF"/>
                          </a:solidFill>
                          <a:effectLst/>
                          <a:latin typeface="Arial"/>
                        </a:rPr>
                        <a:t> </a:t>
                      </a:r>
                    </a:p>
                    <a:p>
                      <a:pPr algn="ctr" rtl="0" fontAlgn="ctr"/>
                      <a:r>
                        <a:rPr lang="fr-FR" sz="1000" b="1" i="0" u="none" strike="noStrike" dirty="0" smtClean="0">
                          <a:solidFill>
                            <a:srgbClr val="FFFFFF"/>
                          </a:solidFill>
                          <a:effectLst/>
                          <a:latin typeface="Arial"/>
                        </a:rPr>
                        <a:t>/ 1</a:t>
                      </a:r>
                      <a:r>
                        <a:rPr lang="fr-FR" sz="1000" b="1" i="0" u="none" strike="noStrike" baseline="0" dirty="0" smtClean="0">
                          <a:solidFill>
                            <a:srgbClr val="FFFFFF"/>
                          </a:solidFill>
                          <a:effectLst/>
                          <a:latin typeface="Arial"/>
                        </a:rPr>
                        <a:t> 549 250</a:t>
                      </a:r>
                      <a:endParaRPr lang="fr-FR" sz="1000" b="1" i="0" u="none" strike="noStrike" dirty="0">
                        <a:solidFill>
                          <a:srgbClr val="FFFFFF"/>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rtl="0" fontAlgn="ctr"/>
                      <a:r>
                        <a:rPr lang="fr-FR" sz="1200" b="1" i="0" u="none" strike="noStrike" dirty="0" smtClean="0">
                          <a:solidFill>
                            <a:srgbClr val="FFFFFF"/>
                          </a:solidFill>
                          <a:effectLst/>
                          <a:latin typeface="Arial"/>
                        </a:rPr>
                        <a:t>186 </a:t>
                      </a:r>
                      <a:r>
                        <a:rPr lang="fr-FR" sz="1000" b="1" i="0" u="none" strike="noStrike" dirty="0" smtClean="0">
                          <a:solidFill>
                            <a:srgbClr val="FFFFFF"/>
                          </a:solidFill>
                          <a:effectLst/>
                          <a:latin typeface="Arial"/>
                        </a:rPr>
                        <a:t>/ 838</a:t>
                      </a:r>
                      <a:endParaRPr lang="fr-FR" sz="1000" b="1" i="0" u="none" strike="noStrike" dirty="0">
                        <a:solidFill>
                          <a:srgbClr val="FFFFFF"/>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rtl="0" fontAlgn="ctr"/>
                      <a:r>
                        <a:rPr lang="fr-FR" sz="1200" b="1" i="0" u="none" strike="noStrike" dirty="0">
                          <a:solidFill>
                            <a:srgbClr val="FFFFFF"/>
                          </a:solidFill>
                          <a:effectLst/>
                          <a:latin typeface="Arial"/>
                        </a:rPr>
                        <a:t>3,5</a:t>
                      </a:r>
                    </a:p>
                  </a:txBody>
                  <a:tcPr marL="8510" marR="8510" marT="851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1572768" y="-1"/>
            <a:ext cx="7324344"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kern="0" dirty="0" smtClean="0">
                <a:solidFill>
                  <a:srgbClr val="FFFFFF"/>
                </a:solidFill>
                <a:latin typeface="Arial"/>
                <a:ea typeface="+mj-ea"/>
                <a:cs typeface="Arial"/>
              </a:rPr>
              <a:t>Evolution des évènements Internationaux d’Eurexpo et de la Cité Internationale</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6" name="Tableau 5"/>
          <p:cNvGraphicFramePr>
            <a:graphicFrameLocks noGrp="1"/>
          </p:cNvGraphicFramePr>
          <p:nvPr>
            <p:extLst>
              <p:ext uri="{D42A27DB-BD31-4B8C-83A1-F6EECF244321}">
                <p14:modId xmlns="" xmlns:p14="http://schemas.microsoft.com/office/powerpoint/2010/main" val="1822023718"/>
              </p:ext>
            </p:extLst>
          </p:nvPr>
        </p:nvGraphicFramePr>
        <p:xfrm>
          <a:off x="1087200" y="1264769"/>
          <a:ext cx="6715584" cy="2767449"/>
        </p:xfrm>
        <a:graphic>
          <a:graphicData uri="http://schemas.openxmlformats.org/drawingml/2006/table">
            <a:tbl>
              <a:tblPr/>
              <a:tblGrid>
                <a:gridCol w="1723031"/>
                <a:gridCol w="1546491"/>
                <a:gridCol w="932131"/>
                <a:gridCol w="837977"/>
                <a:gridCol w="837977"/>
                <a:gridCol w="837977"/>
              </a:tblGrid>
              <a:tr h="316281">
                <a:tc>
                  <a:txBody>
                    <a:bodyPr/>
                    <a:lstStyle/>
                    <a:p>
                      <a:pPr algn="ctr" fontAlgn="ctr"/>
                      <a:r>
                        <a:rPr lang="fr-FR" sz="1000" b="0" i="0" u="none" strike="noStrike" dirty="0">
                          <a:solidFill>
                            <a:srgbClr val="404040"/>
                          </a:solidFill>
                          <a:effectLst/>
                          <a:latin typeface="Arial"/>
                        </a:rPr>
                        <a:t> </a:t>
                      </a:r>
                    </a:p>
                  </a:txBody>
                  <a:tcPr marL="7064" marR="7064" marT="7064"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a:solidFill>
                            <a:srgbClr val="FFFFFF"/>
                          </a:solidFill>
                          <a:effectLst/>
                          <a:latin typeface="Arial"/>
                        </a:rPr>
                        <a:t>Année</a:t>
                      </a: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dirty="0">
                          <a:solidFill>
                            <a:srgbClr val="FFFFFF"/>
                          </a:solidFill>
                          <a:effectLst/>
                          <a:latin typeface="Arial"/>
                        </a:rPr>
                        <a:t>Manifestations</a:t>
                      </a: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dirty="0" smtClean="0">
                          <a:solidFill>
                            <a:srgbClr val="FFFFFF"/>
                          </a:solidFill>
                          <a:effectLst/>
                          <a:latin typeface="Arial"/>
                        </a:rPr>
                        <a:t>Journées-Participants</a:t>
                      </a:r>
                      <a:endParaRPr lang="fr-FR" sz="1000" b="0" i="0" u="none" strike="noStrike" dirty="0">
                        <a:solidFill>
                          <a:srgbClr val="FFFFFF"/>
                        </a:solidFill>
                        <a:effectLst/>
                        <a:latin typeface="Arial"/>
                      </a:endParaRP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a:solidFill>
                            <a:srgbClr val="FFFFFF"/>
                          </a:solidFill>
                          <a:effectLst/>
                          <a:latin typeface="Arial"/>
                        </a:rPr>
                        <a:t>Jours</a:t>
                      </a:r>
                    </a:p>
                  </a:txBody>
                  <a:tcPr marL="7064" marR="7064" marT="7064" marB="0" anchor="ctr">
                    <a:lnL>
                      <a:noFill/>
                    </a:lnL>
                    <a:lnR>
                      <a:noFill/>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0" u="none" strike="noStrike" dirty="0">
                          <a:solidFill>
                            <a:srgbClr val="FFFFFF"/>
                          </a:solidFill>
                          <a:effectLst/>
                          <a:latin typeface="Arial"/>
                        </a:rPr>
                        <a:t>Durée Moyenne</a:t>
                      </a:r>
                    </a:p>
                  </a:txBody>
                  <a:tcPr marL="7064" marR="7064" marT="70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04264">
                <a:tc rowSpan="2">
                  <a:txBody>
                    <a:bodyPr/>
                    <a:lstStyle/>
                    <a:p>
                      <a:pPr algn="ctr" fontAlgn="ctr"/>
                      <a:r>
                        <a:rPr lang="fr-FR" sz="1000" b="0" i="0" u="none" strike="noStrike" dirty="0">
                          <a:solidFill>
                            <a:srgbClr val="404040"/>
                          </a:solidFill>
                          <a:effectLst/>
                          <a:latin typeface="Arial"/>
                        </a:rPr>
                        <a:t>Foires &amp; Salons</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7DEE8"/>
                    </a:solidFill>
                  </a:tcPr>
                </a:tc>
                <a:tc>
                  <a:txBody>
                    <a:bodyPr/>
                    <a:lstStyle/>
                    <a:p>
                      <a:pPr algn="ctr" fontAlgn="ctr"/>
                      <a:r>
                        <a:rPr lang="fr-FR" sz="1000" b="0" i="0" u="none" strike="noStrike" dirty="0">
                          <a:solidFill>
                            <a:srgbClr val="404040"/>
                          </a:solidFill>
                          <a:effectLst/>
                          <a:latin typeface="Arial"/>
                        </a:rPr>
                        <a:t>2010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0" i="0" u="none" strike="noStrike" dirty="0">
                          <a:solidFill>
                            <a:srgbClr val="404040"/>
                          </a:solidFill>
                          <a:effectLst/>
                          <a:latin typeface="Arial"/>
                        </a:rPr>
                        <a:t>18</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416 549</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04040"/>
                          </a:solidFill>
                          <a:effectLst/>
                          <a:latin typeface="Arial"/>
                        </a:rPr>
                        <a:t>54</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3,0</a:t>
                      </a:r>
                    </a:p>
                  </a:txBody>
                  <a:tcPr marL="8510" marR="8510" marT="851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264">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dirty="0">
                          <a:solidFill>
                            <a:srgbClr val="404040"/>
                          </a:solidFill>
                          <a:effectLst/>
                          <a:latin typeface="Arial"/>
                        </a:rPr>
                        <a:t>24</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505 427</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404040"/>
                          </a:solidFill>
                          <a:effectLst/>
                          <a:latin typeface="Arial"/>
                        </a:rPr>
                        <a:t>81</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3,4</a:t>
                      </a:r>
                    </a:p>
                  </a:txBody>
                  <a:tcPr marL="8510" marR="8510" marT="851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264">
                <a:tc gridSpan="2">
                  <a:txBody>
                    <a:bodyPr/>
                    <a:lstStyle/>
                    <a:p>
                      <a:pPr algn="r" fontAlgn="ctr"/>
                      <a:r>
                        <a:rPr lang="fr-FR" sz="1000" b="1" i="0" u="none" strike="noStrike">
                          <a:solidFill>
                            <a:srgbClr val="FFFFFF"/>
                          </a:solidFill>
                          <a:effectLst/>
                          <a:latin typeface="Arial"/>
                        </a:rPr>
                        <a:t>Evolution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000" b="1" i="0" u="none" strike="noStrike" dirty="0" smtClean="0">
                          <a:solidFill>
                            <a:srgbClr val="FFFFFF"/>
                          </a:solidFill>
                          <a:effectLst/>
                          <a:latin typeface="Arial"/>
                        </a:rPr>
                        <a:t>+6</a:t>
                      </a:r>
                      <a:endParaRPr lang="fr-FR" sz="1000" b="1" i="0" u="none" strike="noStrike" dirty="0">
                        <a:solidFill>
                          <a:srgbClr val="FFFFFF"/>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+88 </a:t>
                      </a:r>
                      <a:r>
                        <a:rPr lang="fr-FR" sz="1000" b="1" i="0" u="none" strike="noStrike" dirty="0">
                          <a:solidFill>
                            <a:srgbClr val="FFFFFF"/>
                          </a:solidFill>
                          <a:effectLst/>
                          <a:latin typeface="Arial"/>
                        </a:rPr>
                        <a:t>878</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+27</a:t>
                      </a:r>
                      <a:endParaRPr lang="fr-FR" sz="1000" b="1" i="0" u="none" strike="noStrike" dirty="0">
                        <a:solidFill>
                          <a:srgbClr val="FFFFFF"/>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a:solidFill>
                            <a:srgbClr val="FFFFFF"/>
                          </a:solidFill>
                          <a:effectLst/>
                          <a:latin typeface="Arial"/>
                        </a:rPr>
                        <a:t>0,4</a:t>
                      </a:r>
                    </a:p>
                  </a:txBody>
                  <a:tcPr marL="8510" marR="8510" marT="851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264">
                <a:tc gridSpan="2">
                  <a:txBody>
                    <a:bodyPr/>
                    <a:lstStyle/>
                    <a:p>
                      <a:pPr algn="r" fontAlgn="ctr"/>
                      <a:r>
                        <a:rPr lang="fr-FR" sz="1000" b="0" i="1" u="none" strike="noStrike" dirty="0">
                          <a:solidFill>
                            <a:srgbClr val="FFFFFF"/>
                          </a:solidFill>
                          <a:effectLst/>
                          <a:latin typeface="Arial"/>
                        </a:rPr>
                        <a:t>Variation en %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r>
                        <a:rPr lang="fr-FR" sz="1000" b="0" i="1" u="none" strike="noStrike" dirty="0">
                          <a:solidFill>
                            <a:srgbClr val="FFFFFF"/>
                          </a:solidFill>
                          <a:effectLst/>
                          <a:latin typeface="Arial"/>
                        </a:rPr>
                        <a:t>-</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1" u="none" strike="noStrike" dirty="0" smtClean="0">
                          <a:solidFill>
                            <a:srgbClr val="FFFFFF"/>
                          </a:solidFill>
                          <a:effectLst/>
                          <a:latin typeface="Arial"/>
                        </a:rPr>
                        <a:t>+21,3</a:t>
                      </a:r>
                      <a:r>
                        <a:rPr lang="fr-FR" sz="1000" b="0" i="1" u="none" strike="noStrike" dirty="0">
                          <a:solidFill>
                            <a:srgbClr val="FFFFFF"/>
                          </a:solidFill>
                          <a:effectLst/>
                          <a:latin typeface="Arial"/>
                        </a:rPr>
                        <a:t>%</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1" u="none" strike="noStrike">
                          <a:solidFill>
                            <a:srgbClr val="FFFFFF"/>
                          </a:solidFill>
                          <a:effectLst/>
                          <a:latin typeface="Arial"/>
                        </a:rPr>
                        <a:t>-</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0" i="1" u="none" strike="noStrike" dirty="0">
                          <a:solidFill>
                            <a:srgbClr val="FFFFFF"/>
                          </a:solidFill>
                          <a:effectLst/>
                          <a:latin typeface="Arial"/>
                        </a:rPr>
                        <a:t>-</a:t>
                      </a:r>
                    </a:p>
                  </a:txBody>
                  <a:tcPr marL="8510" marR="8510" marT="851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264">
                <a:tc rowSpan="2">
                  <a:txBody>
                    <a:bodyPr/>
                    <a:lstStyle/>
                    <a:p>
                      <a:pPr algn="ctr" fontAlgn="ctr"/>
                      <a:r>
                        <a:rPr lang="fr-FR" sz="1000" b="0" i="0" u="none" strike="noStrike">
                          <a:solidFill>
                            <a:srgbClr val="404040"/>
                          </a:solidFill>
                          <a:effectLst/>
                          <a:latin typeface="Arial"/>
                        </a:rPr>
                        <a:t>Réunions &amp; Congrès</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2010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0" i="0" u="none" strike="noStrike">
                          <a:solidFill>
                            <a:srgbClr val="404040"/>
                          </a:solidFill>
                          <a:effectLst/>
                          <a:latin typeface="Arial"/>
                        </a:rPr>
                        <a:t>25</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dirty="0">
                          <a:solidFill>
                            <a:srgbClr val="404040"/>
                          </a:solidFill>
                          <a:effectLst/>
                          <a:latin typeface="Arial"/>
                        </a:rPr>
                        <a:t>47 250</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404040"/>
                          </a:solidFill>
                          <a:effectLst/>
                          <a:latin typeface="Arial"/>
                        </a:rPr>
                        <a:t>74</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3,0</a:t>
                      </a:r>
                    </a:p>
                  </a:txBody>
                  <a:tcPr marL="8510" marR="8510" marT="851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264">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a:solidFill>
                            <a:srgbClr val="404040"/>
                          </a:solidFill>
                          <a:effectLst/>
                          <a:latin typeface="Arial"/>
                        </a:rPr>
                        <a:t>29</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dirty="0">
                          <a:solidFill>
                            <a:srgbClr val="404040"/>
                          </a:solidFill>
                          <a:effectLst/>
                          <a:latin typeface="Arial"/>
                        </a:rPr>
                        <a:t>18 800</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404040"/>
                          </a:solidFill>
                          <a:effectLst/>
                          <a:latin typeface="Arial"/>
                        </a:rPr>
                        <a:t>105</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3,6</a:t>
                      </a:r>
                    </a:p>
                  </a:txBody>
                  <a:tcPr marL="8510" marR="8510" marT="851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264">
                <a:tc gridSpan="2">
                  <a:txBody>
                    <a:bodyPr/>
                    <a:lstStyle/>
                    <a:p>
                      <a:pPr algn="r" fontAlgn="ctr"/>
                      <a:r>
                        <a:rPr lang="fr-FR" sz="1000" b="1" i="0" u="none" strike="noStrike" dirty="0">
                          <a:solidFill>
                            <a:srgbClr val="FFFFFF"/>
                          </a:solidFill>
                          <a:effectLst/>
                          <a:latin typeface="Arial"/>
                        </a:rPr>
                        <a:t>Evolution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hMerge="1">
                  <a:txBody>
                    <a:bodyPr/>
                    <a:lstStyle/>
                    <a:p>
                      <a:endParaRPr lang="fr-FR"/>
                    </a:p>
                  </a:txBody>
                  <a:tcPr/>
                </a:tc>
                <a:tc>
                  <a:txBody>
                    <a:bodyPr/>
                    <a:lstStyle/>
                    <a:p>
                      <a:pPr algn="ctr" fontAlgn="ctr"/>
                      <a:r>
                        <a:rPr lang="fr-FR" sz="1000" b="1" i="0" u="none" strike="noStrike" dirty="0" smtClean="0">
                          <a:solidFill>
                            <a:srgbClr val="FFFFFF"/>
                          </a:solidFill>
                          <a:effectLst/>
                          <a:latin typeface="Arial"/>
                        </a:rPr>
                        <a:t>+4</a:t>
                      </a:r>
                      <a:endParaRPr lang="fr-FR" sz="1000" b="1" i="0" u="none" strike="noStrike" dirty="0">
                        <a:solidFill>
                          <a:srgbClr val="FFFFFF"/>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a:solidFill>
                            <a:srgbClr val="FFFFFF"/>
                          </a:solidFill>
                          <a:effectLst/>
                          <a:latin typeface="Arial"/>
                        </a:rPr>
                        <a:t>-28 450</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dirty="0" smtClean="0">
                          <a:solidFill>
                            <a:srgbClr val="FFFFFF"/>
                          </a:solidFill>
                          <a:effectLst/>
                          <a:latin typeface="Arial"/>
                        </a:rPr>
                        <a:t>+31</a:t>
                      </a:r>
                      <a:endParaRPr lang="fr-FR" sz="1000" b="1" i="0" u="none" strike="noStrike" dirty="0">
                        <a:solidFill>
                          <a:srgbClr val="FFFFFF"/>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1" i="0" u="none" strike="noStrike">
                          <a:solidFill>
                            <a:srgbClr val="FFFFFF"/>
                          </a:solidFill>
                          <a:effectLst/>
                          <a:latin typeface="Arial"/>
                        </a:rPr>
                        <a:t>0,7</a:t>
                      </a:r>
                    </a:p>
                  </a:txBody>
                  <a:tcPr marL="8510" marR="8510" marT="851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264">
                <a:tc gridSpan="2">
                  <a:txBody>
                    <a:bodyPr/>
                    <a:lstStyle/>
                    <a:p>
                      <a:pPr algn="r" fontAlgn="ctr"/>
                      <a:r>
                        <a:rPr lang="fr-FR" sz="1000" b="0" i="0" u="none" strike="noStrike" dirty="0">
                          <a:solidFill>
                            <a:srgbClr val="FFFFFF"/>
                          </a:solidFill>
                          <a:effectLst/>
                          <a:latin typeface="Arial"/>
                        </a:rPr>
                        <a:t>Variation en %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r>
                        <a:rPr lang="fr-FR" sz="1000" b="0" i="0" u="none" strike="noStrike">
                          <a:solidFill>
                            <a:srgbClr val="FFFFFF"/>
                          </a:solidFill>
                          <a:effectLst/>
                          <a:latin typeface="Arial"/>
                        </a:rPr>
                        <a:t>-</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0" u="none" strike="noStrike" dirty="0" smtClean="0">
                          <a:solidFill>
                            <a:srgbClr val="FFFFFF"/>
                          </a:solidFill>
                          <a:effectLst/>
                          <a:latin typeface="Arial"/>
                        </a:rPr>
                        <a:t>-60,2%</a:t>
                      </a:r>
                      <a:endParaRPr lang="fr-FR" sz="1000" b="0" i="0" u="none" strike="noStrike" dirty="0">
                        <a:solidFill>
                          <a:srgbClr val="FFFFFF"/>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0" u="none" strike="noStrike" dirty="0">
                          <a:solidFill>
                            <a:srgbClr val="FFFFFF"/>
                          </a:solidFill>
                          <a:effectLst/>
                          <a:latin typeface="Arial"/>
                        </a:rPr>
                        <a:t>-</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c>
                  <a:txBody>
                    <a:bodyPr/>
                    <a:lstStyle/>
                    <a:p>
                      <a:pPr algn="ctr" fontAlgn="ctr"/>
                      <a:r>
                        <a:rPr lang="fr-FR" sz="1000" b="0" i="0" u="none" strike="noStrike">
                          <a:solidFill>
                            <a:srgbClr val="FFFFFF"/>
                          </a:solidFill>
                          <a:effectLst/>
                          <a:latin typeface="Arial"/>
                        </a:rPr>
                        <a:t>-</a:t>
                      </a:r>
                    </a:p>
                  </a:txBody>
                  <a:tcPr marL="8510" marR="8510" marT="851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5EBCD5"/>
                    </a:solidFill>
                  </a:tcPr>
                </a:tc>
              </a:tr>
              <a:tr h="204264">
                <a:tc rowSpan="2">
                  <a:txBody>
                    <a:bodyPr/>
                    <a:lstStyle/>
                    <a:p>
                      <a:pPr algn="ctr" fontAlgn="ctr"/>
                      <a:r>
                        <a:rPr lang="fr-FR" sz="1000" b="0" i="0" u="none" strike="noStrike" dirty="0" smtClean="0">
                          <a:solidFill>
                            <a:srgbClr val="404040"/>
                          </a:solidFill>
                          <a:effectLst/>
                          <a:latin typeface="Arial"/>
                        </a:rPr>
                        <a:t>TOTAL</a:t>
                      </a:r>
                      <a:endParaRPr lang="fr-FR" sz="1000" b="0" i="0" u="none" strike="noStrike" dirty="0">
                        <a:solidFill>
                          <a:srgbClr val="404040"/>
                        </a:solidFill>
                        <a:effectLst/>
                        <a:latin typeface="Arial"/>
                      </a:endParaRP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2010</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0" i="0" u="none" strike="noStrike">
                          <a:solidFill>
                            <a:srgbClr val="404040"/>
                          </a:solidFill>
                          <a:effectLst/>
                          <a:latin typeface="Arial"/>
                        </a:rPr>
                        <a:t>43</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dirty="0">
                          <a:solidFill>
                            <a:srgbClr val="404040"/>
                          </a:solidFill>
                          <a:effectLst/>
                          <a:latin typeface="Arial"/>
                        </a:rPr>
                        <a:t>463 799</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404040"/>
                          </a:solidFill>
                          <a:effectLst/>
                          <a:latin typeface="Arial"/>
                        </a:rPr>
                        <a:t>128</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0" i="0" u="none" strike="noStrike">
                          <a:solidFill>
                            <a:srgbClr val="404040"/>
                          </a:solidFill>
                          <a:effectLst/>
                          <a:latin typeface="Arial"/>
                        </a:rPr>
                        <a:t>3,0</a:t>
                      </a:r>
                    </a:p>
                  </a:txBody>
                  <a:tcPr marL="8510" marR="8510" marT="851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264">
                <a:tc vMerge="1">
                  <a:txBody>
                    <a:bodyPr/>
                    <a:lstStyle/>
                    <a:p>
                      <a:endParaRPr lang="fr-FR"/>
                    </a:p>
                  </a:txBody>
                  <a:tcPr/>
                </a:tc>
                <a:tc>
                  <a:txBody>
                    <a:bodyPr/>
                    <a:lstStyle/>
                    <a:p>
                      <a:pPr algn="ctr" fontAlgn="ctr"/>
                      <a:r>
                        <a:rPr lang="fr-FR" sz="1000" b="1" i="0" u="none" strike="noStrike">
                          <a:solidFill>
                            <a:srgbClr val="404040"/>
                          </a:solidFill>
                          <a:effectLst/>
                          <a:latin typeface="Arial"/>
                        </a:rPr>
                        <a:t>2011</a:t>
                      </a:r>
                    </a:p>
                  </a:txBody>
                  <a:tcPr marL="7064" marR="7064" marT="7064"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tcPr>
                </a:tc>
                <a:tc>
                  <a:txBody>
                    <a:bodyPr/>
                    <a:lstStyle/>
                    <a:p>
                      <a:pPr algn="ctr" fontAlgn="ctr"/>
                      <a:r>
                        <a:rPr lang="fr-FR" sz="1000" b="1" i="0" u="none" strike="noStrike">
                          <a:solidFill>
                            <a:srgbClr val="404040"/>
                          </a:solidFill>
                          <a:effectLst/>
                          <a:latin typeface="Arial"/>
                        </a:rPr>
                        <a:t>53</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a:solidFill>
                            <a:srgbClr val="404040"/>
                          </a:solidFill>
                          <a:effectLst/>
                          <a:latin typeface="Arial"/>
                        </a:rPr>
                        <a:t>524 227</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c>
                  <a:txBody>
                    <a:bodyPr/>
                    <a:lstStyle/>
                    <a:p>
                      <a:pPr algn="ctr" fontAlgn="ctr"/>
                      <a:r>
                        <a:rPr lang="fr-FR" sz="1000" b="1" i="0" u="none" strike="noStrike" dirty="0">
                          <a:solidFill>
                            <a:srgbClr val="404040"/>
                          </a:solidFill>
                          <a:effectLst/>
                          <a:latin typeface="Arial"/>
                        </a:rPr>
                        <a:t>186</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BBE0E3"/>
                    </a:solidFill>
                  </a:tcPr>
                </a:tc>
                <a:tc>
                  <a:txBody>
                    <a:bodyPr/>
                    <a:lstStyle/>
                    <a:p>
                      <a:pPr algn="ctr" fontAlgn="ctr"/>
                      <a:r>
                        <a:rPr lang="fr-FR" sz="1000" b="1" i="0" u="none" strike="noStrike" dirty="0">
                          <a:solidFill>
                            <a:srgbClr val="404040"/>
                          </a:solidFill>
                          <a:effectLst/>
                          <a:latin typeface="Arial"/>
                        </a:rPr>
                        <a:t>3,5</a:t>
                      </a:r>
                    </a:p>
                  </a:txBody>
                  <a:tcPr marL="8510" marR="8510" marT="851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FFFFFF"/>
                    </a:solidFill>
                  </a:tcPr>
                </a:tc>
              </a:tr>
              <a:tr h="204264">
                <a:tc gridSpan="2">
                  <a:txBody>
                    <a:bodyPr/>
                    <a:lstStyle/>
                    <a:p>
                      <a:pPr algn="r" fontAlgn="ctr"/>
                      <a:r>
                        <a:rPr lang="fr-FR" sz="1000" b="1" i="0" u="none" strike="noStrike" dirty="0">
                          <a:solidFill>
                            <a:srgbClr val="FFFFFF"/>
                          </a:solidFill>
                          <a:effectLst/>
                          <a:latin typeface="Arial"/>
                        </a:rPr>
                        <a:t>Evolution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hMerge="1">
                  <a:txBody>
                    <a:bodyPr/>
                    <a:lstStyle/>
                    <a:p>
                      <a:endParaRPr lang="fr-FR"/>
                    </a:p>
                  </a:txBody>
                  <a:tcPr/>
                </a:tc>
                <a:tc>
                  <a:txBody>
                    <a:bodyPr/>
                    <a:lstStyle/>
                    <a:p>
                      <a:pPr algn="ctr" fontAlgn="ctr"/>
                      <a:r>
                        <a:rPr lang="fr-FR" sz="1000" b="1" i="0" u="none" strike="noStrike" dirty="0" smtClean="0">
                          <a:solidFill>
                            <a:srgbClr val="FFFFFF"/>
                          </a:solidFill>
                          <a:effectLst/>
                          <a:latin typeface="Arial"/>
                        </a:rPr>
                        <a:t>+10</a:t>
                      </a:r>
                      <a:endParaRPr lang="fr-FR" sz="1000" b="1" i="0" u="none" strike="noStrike" dirty="0">
                        <a:solidFill>
                          <a:srgbClr val="FFFFFF"/>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dirty="0" smtClean="0">
                          <a:solidFill>
                            <a:srgbClr val="FFFFFF"/>
                          </a:solidFill>
                          <a:effectLst/>
                          <a:latin typeface="Arial"/>
                        </a:rPr>
                        <a:t>+60 </a:t>
                      </a:r>
                      <a:r>
                        <a:rPr lang="fr-FR" sz="1000" b="1" i="0" u="none" strike="noStrike" dirty="0">
                          <a:solidFill>
                            <a:srgbClr val="FFFFFF"/>
                          </a:solidFill>
                          <a:effectLst/>
                          <a:latin typeface="Arial"/>
                        </a:rPr>
                        <a:t>428</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dirty="0" smtClean="0">
                          <a:solidFill>
                            <a:srgbClr val="FFFFFF"/>
                          </a:solidFill>
                          <a:effectLst/>
                          <a:latin typeface="Arial"/>
                        </a:rPr>
                        <a:t>+58</a:t>
                      </a:r>
                      <a:endParaRPr lang="fr-FR" sz="1000" b="1" i="0" u="none" strike="noStrike" dirty="0">
                        <a:solidFill>
                          <a:srgbClr val="FFFFFF"/>
                        </a:solidFill>
                        <a:effectLst/>
                        <a:latin typeface="Arial"/>
                      </a:endParaRP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1" i="0" u="none" strike="noStrike" dirty="0">
                          <a:solidFill>
                            <a:srgbClr val="FFFFFF"/>
                          </a:solidFill>
                          <a:effectLst/>
                          <a:latin typeface="Arial"/>
                        </a:rPr>
                        <a:t>0,5</a:t>
                      </a:r>
                    </a:p>
                  </a:txBody>
                  <a:tcPr marL="8510" marR="8510" marT="851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r h="204264">
                <a:tc gridSpan="2">
                  <a:txBody>
                    <a:bodyPr/>
                    <a:lstStyle/>
                    <a:p>
                      <a:pPr algn="r" fontAlgn="ctr"/>
                      <a:r>
                        <a:rPr lang="fr-FR" sz="1000" b="0" i="1" u="none" strike="noStrike" dirty="0">
                          <a:solidFill>
                            <a:srgbClr val="FFFFFF"/>
                          </a:solidFill>
                          <a:effectLst/>
                          <a:latin typeface="Arial"/>
                        </a:rPr>
                        <a:t>Variation en % 2011/2010</a:t>
                      </a:r>
                    </a:p>
                  </a:txBody>
                  <a:tcPr marL="7064" marR="7064" marT="7064" marB="0" anchor="ctr">
                    <a:lnL w="12700" cap="flat" cmpd="sng" algn="ctr">
                      <a:noFill/>
                      <a:prstDash val="solid"/>
                      <a:round/>
                      <a:headEnd type="none" w="med" len="med"/>
                      <a:tailEnd type="none" w="med" len="med"/>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hMerge="1">
                  <a:txBody>
                    <a:bodyPr/>
                    <a:lstStyle/>
                    <a:p>
                      <a:endParaRPr lang="fr-FR"/>
                    </a:p>
                  </a:txBody>
                  <a:tcPr/>
                </a:tc>
                <a:tc>
                  <a:txBody>
                    <a:bodyPr/>
                    <a:lstStyle/>
                    <a:p>
                      <a:pPr algn="ctr" fontAlgn="ctr"/>
                      <a:r>
                        <a:rPr lang="fr-FR" sz="1000" b="0" i="1" u="none" strike="noStrike">
                          <a:solidFill>
                            <a:srgbClr val="FFFFFF"/>
                          </a:solidFill>
                          <a:effectLst/>
                          <a:latin typeface="Arial"/>
                        </a:rPr>
                        <a:t>-</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1" u="none" strike="noStrike" dirty="0">
                          <a:solidFill>
                            <a:srgbClr val="FFFFFF"/>
                          </a:solidFill>
                          <a:effectLst/>
                          <a:latin typeface="Arial"/>
                        </a:rPr>
                        <a:t>13,0%</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92BB"/>
                    </a:solidFill>
                  </a:tcPr>
                </a:tc>
                <a:tc>
                  <a:txBody>
                    <a:bodyPr/>
                    <a:lstStyle/>
                    <a:p>
                      <a:pPr algn="ctr" fontAlgn="ctr"/>
                      <a:r>
                        <a:rPr lang="fr-FR" sz="1000" b="0" i="1" u="none" strike="noStrike">
                          <a:solidFill>
                            <a:srgbClr val="FFFFFF"/>
                          </a:solidFill>
                          <a:effectLst/>
                          <a:latin typeface="Arial"/>
                        </a:rPr>
                        <a:t>-</a:t>
                      </a:r>
                    </a:p>
                  </a:txBody>
                  <a:tcPr marL="8510" marR="8510" marT="8510" marB="0" anchor="ctr">
                    <a:lnL>
                      <a:noFill/>
                    </a:lnL>
                    <a:lnR>
                      <a:noFill/>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c>
                  <a:txBody>
                    <a:bodyPr/>
                    <a:lstStyle/>
                    <a:p>
                      <a:pPr algn="ctr" fontAlgn="ctr"/>
                      <a:r>
                        <a:rPr lang="fr-FR" sz="1000" b="0" i="1" u="none" strike="noStrike" dirty="0">
                          <a:solidFill>
                            <a:srgbClr val="FFFFFF"/>
                          </a:solidFill>
                          <a:effectLst/>
                          <a:latin typeface="Arial"/>
                        </a:rPr>
                        <a:t>-</a:t>
                      </a:r>
                    </a:p>
                  </a:txBody>
                  <a:tcPr marL="8510" marR="8510" marT="8510" marB="0" anchor="ctr">
                    <a:lnL>
                      <a:noFill/>
                    </a:lnL>
                    <a:lnR w="12700" cap="flat" cmpd="sng" algn="ctr">
                      <a:noFill/>
                      <a:prstDash val="solid"/>
                      <a:round/>
                      <a:headEnd type="none" w="med" len="med"/>
                      <a:tailEnd type="none" w="med" len="med"/>
                    </a:lnR>
                    <a:lnT w="6350" cap="flat" cmpd="sng" algn="ctr">
                      <a:solidFill>
                        <a:srgbClr val="46AAC5"/>
                      </a:solidFill>
                      <a:prstDash val="solid"/>
                      <a:round/>
                      <a:headEnd type="none" w="med" len="med"/>
                      <a:tailEnd type="none" w="med" len="med"/>
                    </a:lnT>
                    <a:lnB w="6350" cap="flat" cmpd="sng" algn="ctr">
                      <a:solidFill>
                        <a:srgbClr val="46AAC5"/>
                      </a:solidFill>
                      <a:prstDash val="solid"/>
                      <a:round/>
                      <a:headEnd type="none" w="med" len="med"/>
                      <a:tailEnd type="none" w="med" len="med"/>
                    </a:lnB>
                    <a:solidFill>
                      <a:srgbClr val="00A6C8"/>
                    </a:solidFill>
                  </a:tcPr>
                </a:tc>
              </a:tr>
            </a:tbl>
          </a:graphicData>
        </a:graphic>
      </p:graphicFrame>
      <p:sp>
        <p:nvSpPr>
          <p:cNvPr id="7" name="ZoneTexte 6"/>
          <p:cNvSpPr txBox="1"/>
          <p:nvPr/>
        </p:nvSpPr>
        <p:spPr>
          <a:xfrm>
            <a:off x="271652" y="4093535"/>
            <a:ext cx="8700898" cy="2262158"/>
          </a:xfrm>
          <a:prstGeom prst="rect">
            <a:avLst/>
          </a:prstGeom>
          <a:noFill/>
        </p:spPr>
        <p:txBody>
          <a:bodyPr wrap="square" rtlCol="0">
            <a:spAutoFit/>
          </a:bodyPr>
          <a:lstStyle/>
          <a:p>
            <a:pPr marL="176400" indent="-176400" algn="just">
              <a:spcBef>
                <a:spcPts val="0"/>
              </a:spcBef>
              <a:spcAft>
                <a:spcPts val="600"/>
              </a:spcAft>
              <a:buClr>
                <a:srgbClr val="00A6C8"/>
              </a:buClr>
              <a:buFont typeface="Arial" pitchFamily="34" charset="0"/>
              <a:buChar char="•"/>
            </a:pPr>
            <a:r>
              <a:rPr lang="fr-FR" sz="1400" b="1" dirty="0" smtClean="0">
                <a:solidFill>
                  <a:srgbClr val="00A6C8"/>
                </a:solidFill>
                <a:latin typeface="Arial" pitchFamily="34" charset="0"/>
                <a:cs typeface="Arial" pitchFamily="34" charset="0"/>
              </a:rPr>
              <a:t>Eurexpo</a:t>
            </a:r>
            <a:r>
              <a:rPr lang="fr-FR" sz="1400" dirty="0" smtClean="0">
                <a:solidFill>
                  <a:srgbClr val="4D4D4D"/>
                </a:solidFill>
                <a:latin typeface="Arial" pitchFamily="34" charset="0"/>
                <a:cs typeface="Arial" pitchFamily="34" charset="0"/>
              </a:rPr>
              <a:t> et la </a:t>
            </a:r>
            <a:r>
              <a:rPr lang="fr-FR" sz="1400" b="1" dirty="0" smtClean="0">
                <a:solidFill>
                  <a:srgbClr val="00A6C8"/>
                </a:solidFill>
                <a:latin typeface="Arial" pitchFamily="34" charset="0"/>
                <a:cs typeface="Arial" pitchFamily="34" charset="0"/>
              </a:rPr>
              <a:t>Cité Internationale </a:t>
            </a:r>
            <a:r>
              <a:rPr lang="fr-FR" sz="1400" dirty="0" smtClean="0">
                <a:solidFill>
                  <a:srgbClr val="4D4D4D"/>
                </a:solidFill>
                <a:latin typeface="Arial" pitchFamily="34" charset="0"/>
                <a:cs typeface="Arial" pitchFamily="34" charset="0"/>
              </a:rPr>
              <a:t>ont accueilli en 2011 un total de </a:t>
            </a:r>
            <a:r>
              <a:rPr lang="fr-FR" sz="1400" b="1" dirty="0" smtClean="0">
                <a:solidFill>
                  <a:srgbClr val="00A6C8"/>
                </a:solidFill>
                <a:latin typeface="Arial" pitchFamily="34" charset="0"/>
                <a:cs typeface="Arial" pitchFamily="34" charset="0"/>
              </a:rPr>
              <a:t>10 évènements à dimension internationale supplémentaires</a:t>
            </a:r>
            <a:r>
              <a:rPr lang="fr-FR" sz="1400" dirty="0" smtClean="0">
                <a:solidFill>
                  <a:srgbClr val="4D4D4D"/>
                </a:solidFill>
                <a:latin typeface="Arial" pitchFamily="34" charset="0"/>
                <a:cs typeface="Arial" pitchFamily="34" charset="0"/>
              </a:rPr>
              <a:t>, </a:t>
            </a:r>
          </a:p>
          <a:p>
            <a:pPr marL="176400" indent="-176400" algn="just">
              <a:spcBef>
                <a:spcPts val="0"/>
              </a:spcBef>
              <a:spcAft>
                <a:spcPts val="6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Ensemble, les sites ont enregistré une progression de </a:t>
            </a:r>
            <a:r>
              <a:rPr lang="fr-FR" sz="1400" b="1" dirty="0" smtClean="0">
                <a:solidFill>
                  <a:srgbClr val="FF0000"/>
                </a:solidFill>
                <a:latin typeface="Arial" pitchFamily="34" charset="0"/>
                <a:cs typeface="Arial" pitchFamily="34" charset="0"/>
              </a:rPr>
              <a:t>13% </a:t>
            </a:r>
            <a:r>
              <a:rPr lang="fr-FR" sz="1400" dirty="0" smtClean="0">
                <a:solidFill>
                  <a:srgbClr val="4D4D4D"/>
                </a:solidFill>
                <a:latin typeface="Arial" pitchFamily="34" charset="0"/>
                <a:cs typeface="Arial" pitchFamily="34" charset="0"/>
              </a:rPr>
              <a:t>des journées-participants, uniquement tirée par la hausse des journées-participants internationaux au sein d’Eurexpo (+19%) tandis que la Cité Internationale a vu ses journées-participants internationaux reculer.</a:t>
            </a:r>
          </a:p>
          <a:p>
            <a:pPr marL="176400" indent="-176400" algn="just">
              <a:spcBef>
                <a:spcPts val="0"/>
              </a:spcBef>
              <a:spcAft>
                <a:spcPts val="6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La progression est enregistrée sur le </a:t>
            </a:r>
            <a:r>
              <a:rPr lang="fr-FR" sz="1400" b="1" dirty="0" smtClean="0">
                <a:solidFill>
                  <a:srgbClr val="00A6C8"/>
                </a:solidFill>
                <a:latin typeface="Arial" pitchFamily="34" charset="0"/>
                <a:cs typeface="Arial" pitchFamily="34" charset="0"/>
              </a:rPr>
              <a:t>segment des Foires &amp; Salons, </a:t>
            </a:r>
            <a:r>
              <a:rPr lang="fr-FR" sz="1400" dirty="0" smtClean="0">
                <a:solidFill>
                  <a:srgbClr val="4D4D4D"/>
                </a:solidFill>
                <a:latin typeface="Arial" pitchFamily="34" charset="0"/>
                <a:cs typeface="Arial" pitchFamily="34" charset="0"/>
              </a:rPr>
              <a:t>qui représente l’essentiel de l’activité d’Eurexpo,</a:t>
            </a:r>
            <a:r>
              <a:rPr lang="fr-FR" sz="1400" b="1" dirty="0" smtClean="0">
                <a:solidFill>
                  <a:srgbClr val="00A6C8"/>
                </a:solidFill>
                <a:latin typeface="Arial" pitchFamily="34" charset="0"/>
                <a:cs typeface="Arial" pitchFamily="34" charset="0"/>
              </a:rPr>
              <a:t> avec 88 878 journées-participants supplémentaires</a:t>
            </a:r>
            <a:r>
              <a:rPr lang="fr-FR" sz="1400" dirty="0" smtClean="0">
                <a:solidFill>
                  <a:srgbClr val="4D4D4D"/>
                </a:solidFill>
                <a:latin typeface="Arial" pitchFamily="34" charset="0"/>
                <a:cs typeface="Arial" pitchFamily="34" charset="0"/>
              </a:rPr>
              <a:t>.</a:t>
            </a:r>
          </a:p>
          <a:p>
            <a:pPr marL="176400" indent="-176400" algn="just">
              <a:spcBef>
                <a:spcPts val="0"/>
              </a:spcBef>
              <a:spcAft>
                <a:spcPts val="6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Le nombre de jours d’évènements internationaux a aussi progressé, avec un total de </a:t>
            </a:r>
            <a:r>
              <a:rPr lang="fr-FR" sz="1400" b="1" dirty="0" smtClean="0">
                <a:solidFill>
                  <a:srgbClr val="00A6C8"/>
                </a:solidFill>
                <a:latin typeface="Arial" pitchFamily="34" charset="0"/>
                <a:cs typeface="Arial" pitchFamily="34" charset="0"/>
              </a:rPr>
              <a:t>58 jours supplémentaires et une progression de 0,5 jour de la durée moyenne d’un événement</a:t>
            </a:r>
            <a:r>
              <a:rPr lang="fr-FR" sz="1400" dirty="0" smtClean="0">
                <a:solidFill>
                  <a:srgbClr val="4D4D4D"/>
                </a:solidFill>
                <a:latin typeface="Arial" pitchFamily="34" charset="0"/>
                <a:cs typeface="Arial" pitchFamily="34" charset="0"/>
              </a:rPr>
              <a:t>.</a:t>
            </a:r>
          </a:p>
        </p:txBody>
      </p:sp>
    </p:spTree>
    <p:extLst>
      <p:ext uri="{BB962C8B-B14F-4D97-AF65-F5344CB8AC3E}">
        <p14:creationId xmlns="" xmlns:p14="http://schemas.microsoft.com/office/powerpoint/2010/main" val="162982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000" y="1320546"/>
            <a:ext cx="8366400" cy="3918966"/>
          </a:xfrm>
        </p:spPr>
        <p:txBody>
          <a:bodyPr/>
          <a:lstStyle/>
          <a:p>
            <a:pPr marL="0" algn="just">
              <a:spcBef>
                <a:spcPts val="0"/>
              </a:spcBef>
              <a:buClr>
                <a:srgbClr val="0092BB"/>
              </a:buClr>
              <a:buFont typeface="Arial" pitchFamily="34" charset="0"/>
              <a:buChar char="•"/>
              <a:defRPr/>
            </a:pPr>
            <a:r>
              <a:rPr lang="fr-FR" sz="1400" dirty="0" smtClean="0">
                <a:latin typeface="+mj-lt"/>
              </a:rPr>
              <a:t>La présente enquête porte sur le marché du tourisme d’affaires, également appelé MICE (Meetings, Incentives, Conventions, </a:t>
            </a:r>
            <a:r>
              <a:rPr lang="fr-FR" sz="1400" dirty="0" err="1" smtClean="0">
                <a:latin typeface="+mj-lt"/>
              </a:rPr>
              <a:t>Conferences</a:t>
            </a:r>
            <a:r>
              <a:rPr lang="fr-FR" sz="1400" dirty="0" smtClean="0">
                <a:latin typeface="+mj-lt"/>
              </a:rPr>
              <a:t> &amp; Exhibitions)  ; cette activité ne représente ainsi pas l’ensemble de l’activité affaires du Grand Lyon, notamment l’activité hôtelière liée aux individuels affaires. </a:t>
            </a:r>
          </a:p>
          <a:p>
            <a:pPr marL="0" lvl="0" algn="just">
              <a:spcBef>
                <a:spcPts val="0"/>
              </a:spcBef>
              <a:buClr>
                <a:srgbClr val="0092BB"/>
              </a:buClr>
              <a:defRPr/>
            </a:pPr>
            <a:endParaRPr lang="fr-FR" sz="1400" dirty="0" smtClean="0">
              <a:latin typeface="+mj-lt"/>
            </a:endParaRPr>
          </a:p>
          <a:p>
            <a:pPr marL="0" lvl="0" algn="just">
              <a:spcBef>
                <a:spcPts val="0"/>
              </a:spcBef>
              <a:buClr>
                <a:srgbClr val="0092BB"/>
              </a:buClr>
              <a:buFont typeface="Arial" pitchFamily="34" charset="0"/>
              <a:buChar char="•"/>
              <a:defRPr/>
            </a:pPr>
            <a:r>
              <a:rPr lang="fr-FR" sz="1400" dirty="0" smtClean="0">
                <a:latin typeface="+mj-lt"/>
              </a:rPr>
              <a:t>Les Spectacles et Evènements festifs n’ont pas été pris en compte en tant qu’activité d’affaires. Ils requièrent en effet une capacité d’accueil importante que proposent les structures d’hébergement d’évènements, mais ces manifestations sont tournées vers les visiteurs d’agrément et non un public d’affaires ; elles sont également plutôt tournées vers le public local.</a:t>
            </a:r>
            <a:endParaRPr lang="fr-FR" sz="1400" dirty="0">
              <a:latin typeface="+mj-lt"/>
            </a:endParaRPr>
          </a:p>
          <a:p>
            <a:pPr marL="0" lvl="0" algn="just">
              <a:spcBef>
                <a:spcPts val="0"/>
              </a:spcBef>
              <a:buClr>
                <a:srgbClr val="0092BB"/>
              </a:buClr>
              <a:defRPr/>
            </a:pPr>
            <a:endParaRPr lang="fr-FR" sz="1400" dirty="0">
              <a:latin typeface="+mj-lt"/>
            </a:endParaRPr>
          </a:p>
          <a:p>
            <a:pPr marL="0" lvl="0" algn="just">
              <a:spcBef>
                <a:spcPts val="0"/>
              </a:spcBef>
              <a:buClr>
                <a:srgbClr val="0092BB"/>
              </a:buClr>
              <a:buFont typeface="Arial" pitchFamily="34" charset="0"/>
              <a:buChar char="•"/>
              <a:defRPr/>
            </a:pPr>
            <a:r>
              <a:rPr lang="fr-FR" sz="1400" dirty="0">
                <a:latin typeface="+mj-lt"/>
              </a:rPr>
              <a:t>Les Examens et Concours se tenant au sein de structures d’accueil de réunions sont également générateurs d’activité pour ces espaces, parfois de manière significative  (au sein de Double Mixte par exemple). </a:t>
            </a:r>
            <a:r>
              <a:rPr lang="fr-FR" sz="1400" dirty="0" smtClean="0">
                <a:latin typeface="+mj-lt"/>
              </a:rPr>
              <a:t>Ce sont des journées</a:t>
            </a:r>
            <a:r>
              <a:rPr lang="fr-FR" sz="1400" dirty="0">
                <a:latin typeface="+mj-lt"/>
              </a:rPr>
              <a:t>-participants hors MICE – il ne s’agit pas de tourisme </a:t>
            </a:r>
            <a:r>
              <a:rPr lang="fr-FR" sz="1400" dirty="0" smtClean="0">
                <a:latin typeface="+mj-lt"/>
              </a:rPr>
              <a:t>d’affaires ; elles ne font donc pas partie du scope d’analyse de ce baromètre.</a:t>
            </a:r>
          </a:p>
          <a:p>
            <a:pPr marL="0" lvl="0" algn="just">
              <a:spcBef>
                <a:spcPts val="0"/>
              </a:spcBef>
              <a:buClr>
                <a:srgbClr val="0092BB"/>
              </a:buClr>
              <a:buFont typeface="Arial" pitchFamily="34" charset="0"/>
              <a:buChar char="•"/>
              <a:defRPr/>
            </a:pPr>
            <a:endParaRPr lang="fr-FR" sz="1400" dirty="0" smtClean="0">
              <a:latin typeface="+mj-lt"/>
            </a:endParaRPr>
          </a:p>
          <a:p>
            <a:pPr marL="0" algn="just">
              <a:spcBef>
                <a:spcPts val="0"/>
              </a:spcBef>
              <a:buClr>
                <a:srgbClr val="0092BB"/>
              </a:buClr>
              <a:buFont typeface="Arial" pitchFamily="34" charset="0"/>
              <a:buChar char="•"/>
              <a:defRPr/>
            </a:pPr>
            <a:r>
              <a:rPr lang="fr-FR" sz="1400" dirty="0" smtClean="0">
                <a:latin typeface="+mj-lt"/>
              </a:rPr>
              <a:t>Les manifestations de type Foires et Salons se tenant </a:t>
            </a:r>
            <a:r>
              <a:rPr lang="fr-FR" sz="1400" dirty="0">
                <a:latin typeface="+mj-lt"/>
              </a:rPr>
              <a:t>au sein </a:t>
            </a:r>
            <a:r>
              <a:rPr lang="fr-FR" sz="1400" dirty="0" smtClean="0">
                <a:latin typeface="+mj-lt"/>
              </a:rPr>
              <a:t>de Centre </a:t>
            </a:r>
            <a:r>
              <a:rPr lang="fr-FR" sz="1400" dirty="0">
                <a:latin typeface="+mj-lt"/>
              </a:rPr>
              <a:t>des Congrès et Parcs des </a:t>
            </a:r>
            <a:r>
              <a:rPr lang="fr-FR" sz="1400" dirty="0" smtClean="0">
                <a:latin typeface="+mj-lt"/>
              </a:rPr>
              <a:t>Expositions génèrent également des nuitées associées au sein de structures avec hébergement. </a:t>
            </a:r>
            <a:r>
              <a:rPr lang="fr-FR" sz="1400" dirty="0">
                <a:latin typeface="+mj-lt"/>
              </a:rPr>
              <a:t>C</a:t>
            </a:r>
            <a:r>
              <a:rPr lang="fr-FR" sz="1400" dirty="0" smtClean="0">
                <a:latin typeface="+mj-lt"/>
              </a:rPr>
              <a:t>es nuitées ne sont pas comptabilisées en doublon au sein des structures avec hébergement car les journées-participants associées sont déjà recensées au sein des structures de la catégorie Centre des Congrès et Parcs des Expositions.</a:t>
            </a:r>
          </a:p>
          <a:p>
            <a:pPr marL="0" algn="just">
              <a:spcBef>
                <a:spcPts val="0"/>
              </a:spcBef>
              <a:buClr>
                <a:srgbClr val="0092BB"/>
              </a:buClr>
              <a:buFont typeface="Arial" pitchFamily="34" charset="0"/>
              <a:buChar char="•"/>
              <a:defRPr/>
            </a:pPr>
            <a:endParaRPr lang="fr-FR" sz="1400" dirty="0">
              <a:latin typeface="+mj-lt"/>
            </a:endParaRPr>
          </a:p>
          <a:p>
            <a:pPr marL="0" algn="just">
              <a:spcBef>
                <a:spcPts val="0"/>
              </a:spcBef>
              <a:buClr>
                <a:srgbClr val="0092BB"/>
              </a:buClr>
              <a:buFont typeface="Arial" pitchFamily="34" charset="0"/>
              <a:buChar char="•"/>
              <a:defRPr/>
            </a:pPr>
            <a:r>
              <a:rPr lang="fr-FR" sz="1400" dirty="0" smtClean="0">
                <a:latin typeface="+mj-lt"/>
              </a:rPr>
              <a:t>En 2011, l’identification spécifique du segment des Congrès Associatifs a été étendue aux structures d’hébergement de tous les sites. L’évolution 2011/2010 des structures hors Centres des Congrès &amp; Parcs des Expositions est ainsi calculée sur la base du segment global Congrès &amp; Réunions qui agrège les deux éléments.</a:t>
            </a:r>
            <a:endParaRPr lang="fr-FR" sz="1200" dirty="0">
              <a:latin typeface="+mj-lt"/>
            </a:endParaRPr>
          </a:p>
          <a:p>
            <a:pPr marL="0" algn="just">
              <a:spcBef>
                <a:spcPts val="0"/>
              </a:spcBef>
              <a:buClr>
                <a:srgbClr val="0092BB"/>
              </a:buClr>
              <a:buFont typeface="Arial" pitchFamily="34" charset="0"/>
              <a:buChar char="•"/>
              <a:defRPr/>
            </a:pPr>
            <a:endParaRPr lang="fr-FR" sz="1400" dirty="0" smtClean="0">
              <a:latin typeface="+mj-lt"/>
            </a:endParaRPr>
          </a:p>
        </p:txBody>
      </p:sp>
      <p:sp>
        <p:nvSpPr>
          <p:cNvPr id="5" name="Titre 1"/>
          <p:cNvSpPr txBox="1">
            <a:spLocks/>
          </p:cNvSpPr>
          <p:nvPr/>
        </p:nvSpPr>
        <p:spPr bwMode="auto">
          <a:xfrm>
            <a:off x="1460640" y="0"/>
            <a:ext cx="7280931"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lvl="0" indent="-571500" fontAlgn="auto">
              <a:spcAft>
                <a:spcPts val="0"/>
              </a:spcAft>
              <a:defRPr/>
            </a:pPr>
            <a:r>
              <a:rPr lang="fr-FR" sz="2600" b="1" dirty="0" smtClean="0">
                <a:solidFill>
                  <a:schemeClr val="bg1"/>
                </a:solidFill>
                <a:latin typeface="Arial" pitchFamily="34" charset="0"/>
                <a:ea typeface="+mj-ea"/>
                <a:cs typeface="Arial" pitchFamily="34" charset="0"/>
              </a:rPr>
              <a:t> Eléments </a:t>
            </a:r>
            <a:r>
              <a:rPr lang="fr-FR" sz="2600" b="1" dirty="0">
                <a:solidFill>
                  <a:schemeClr val="bg1"/>
                </a:solidFill>
                <a:latin typeface="Arial" pitchFamily="34" charset="0"/>
                <a:ea typeface="+mj-ea"/>
                <a:cs typeface="Arial" pitchFamily="34" charset="0"/>
              </a:rPr>
              <a:t>de méthodologie </a:t>
            </a:r>
            <a:r>
              <a:rPr lang="fr-FR" sz="2600" b="1" dirty="0" smtClean="0">
                <a:solidFill>
                  <a:schemeClr val="bg1"/>
                </a:solidFill>
                <a:latin typeface="Arial" pitchFamily="34" charset="0"/>
                <a:ea typeface="+mj-ea"/>
                <a:cs typeface="Arial" pitchFamily="34" charset="0"/>
              </a:rPr>
              <a:t>(1)</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p:cNvGraphicFramePr/>
          <p:nvPr>
            <p:extLst>
              <p:ext uri="{D42A27DB-BD31-4B8C-83A1-F6EECF244321}">
                <p14:modId xmlns:p14="http://schemas.microsoft.com/office/powerpoint/2010/main" xmlns="" val="1416241347"/>
              </p:ext>
            </p:extLst>
          </p:nvPr>
        </p:nvGraphicFramePr>
        <p:xfrm>
          <a:off x="0" y="4171799"/>
          <a:ext cx="4795284" cy="2526720"/>
        </p:xfrm>
        <a:graphic>
          <a:graphicData uri="http://schemas.openxmlformats.org/drawingml/2006/chart">
            <c:chart xmlns:c="http://schemas.openxmlformats.org/drawingml/2006/chart" xmlns:r="http://schemas.openxmlformats.org/officeDocument/2006/relationships" r:id="rId2"/>
          </a:graphicData>
        </a:graphic>
      </p:graphicFrame>
      <p:sp>
        <p:nvSpPr>
          <p:cNvPr id="8" name="ZoneTexte 7"/>
          <p:cNvSpPr txBox="1"/>
          <p:nvPr/>
        </p:nvSpPr>
        <p:spPr>
          <a:xfrm>
            <a:off x="0" y="4093542"/>
            <a:ext cx="4720855" cy="276999"/>
          </a:xfrm>
          <a:prstGeom prst="rect">
            <a:avLst/>
          </a:prstGeom>
          <a:noFill/>
        </p:spPr>
        <p:txBody>
          <a:bodyPr wrap="square" rtlCol="0">
            <a:spAutoFit/>
          </a:bodyPr>
          <a:lstStyle/>
          <a:p>
            <a:pPr algn="ctr"/>
            <a:r>
              <a:rPr lang="fr-FR" sz="1200" b="1" i="1" dirty="0" smtClean="0">
                <a:solidFill>
                  <a:schemeClr val="tx1">
                    <a:lumMod val="75000"/>
                    <a:lumOff val="25000"/>
                  </a:schemeClr>
                </a:solidFill>
                <a:latin typeface="+mj-lt"/>
              </a:rPr>
              <a:t>Part de la clientèle internationale dans les structures</a:t>
            </a:r>
            <a:endParaRPr lang="fr-FR" sz="1200" b="1" i="1" dirty="0">
              <a:solidFill>
                <a:schemeClr val="tx1">
                  <a:lumMod val="75000"/>
                  <a:lumOff val="25000"/>
                </a:schemeClr>
              </a:solidFill>
              <a:latin typeface="+mj-lt"/>
            </a:endParaRPr>
          </a:p>
        </p:txBody>
      </p:sp>
      <p:graphicFrame>
        <p:nvGraphicFramePr>
          <p:cNvPr id="11" name="Graphique 10"/>
          <p:cNvGraphicFramePr/>
          <p:nvPr>
            <p:extLst>
              <p:ext uri="{D42A27DB-BD31-4B8C-83A1-F6EECF244321}">
                <p14:modId xmlns:p14="http://schemas.microsoft.com/office/powerpoint/2010/main" xmlns="" val="1416241347"/>
              </p:ext>
            </p:extLst>
          </p:nvPr>
        </p:nvGraphicFramePr>
        <p:xfrm>
          <a:off x="4348716" y="4164710"/>
          <a:ext cx="4795284" cy="2526720"/>
        </p:xfrm>
        <a:graphic>
          <a:graphicData uri="http://schemas.openxmlformats.org/drawingml/2006/chart">
            <c:chart xmlns:c="http://schemas.openxmlformats.org/drawingml/2006/chart" xmlns:r="http://schemas.openxmlformats.org/officeDocument/2006/relationships" r:id="rId3"/>
          </a:graphicData>
        </a:graphic>
      </p:graphicFrame>
      <p:sp>
        <p:nvSpPr>
          <p:cNvPr id="12" name="ZoneTexte 11"/>
          <p:cNvSpPr txBox="1"/>
          <p:nvPr/>
        </p:nvSpPr>
        <p:spPr>
          <a:xfrm>
            <a:off x="5305646" y="4043921"/>
            <a:ext cx="3040911" cy="461665"/>
          </a:xfrm>
          <a:prstGeom prst="rect">
            <a:avLst/>
          </a:prstGeom>
          <a:noFill/>
        </p:spPr>
        <p:txBody>
          <a:bodyPr wrap="square" rtlCol="0">
            <a:spAutoFit/>
          </a:bodyPr>
          <a:lstStyle/>
          <a:p>
            <a:pPr algn="ctr"/>
            <a:r>
              <a:rPr lang="fr-FR" sz="1200" b="1" i="1" dirty="0" smtClean="0">
                <a:solidFill>
                  <a:schemeClr val="tx1">
                    <a:lumMod val="75000"/>
                    <a:lumOff val="25000"/>
                  </a:schemeClr>
                </a:solidFill>
                <a:latin typeface="+mj-lt"/>
              </a:rPr>
              <a:t>Principales nationalités étrangères citées dans le Top 3 des nationalités</a:t>
            </a:r>
          </a:p>
        </p:txBody>
      </p:sp>
      <p:sp>
        <p:nvSpPr>
          <p:cNvPr id="10" name="Espace réservé du contenu 2"/>
          <p:cNvSpPr txBox="1">
            <a:spLocks/>
          </p:cNvSpPr>
          <p:nvPr/>
        </p:nvSpPr>
        <p:spPr bwMode="auto">
          <a:xfrm>
            <a:off x="409992" y="1148318"/>
            <a:ext cx="8156448" cy="286015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fontScale="92500" lnSpcReduction="10000"/>
          </a:bodyPr>
          <a:lstStyle/>
          <a:p>
            <a:pPr marL="176213" marR="0" lvl="0" indent="-176213" algn="just" defTabSz="914400" eaLnBrk="1" latinLnBrk="0" hangingPunct="1">
              <a:lnSpc>
                <a:spcPct val="100000"/>
              </a:lnSpc>
              <a:spcBef>
                <a:spcPct val="20000"/>
              </a:spcBef>
              <a:spcAft>
                <a:spcPts val="600"/>
              </a:spcAft>
              <a:buClr>
                <a:srgbClr val="00A6C8"/>
              </a:buClr>
              <a:buSzTx/>
              <a:buFont typeface="Arial" pitchFamily="34" charset="0"/>
              <a:buChar char="•"/>
              <a:tabLst/>
              <a:defRPr/>
            </a:pPr>
            <a:r>
              <a:rPr lang="fr-FR" sz="1400" dirty="0" smtClean="0">
                <a:solidFill>
                  <a:srgbClr val="4D4D4D"/>
                </a:solidFill>
                <a:latin typeface="Arial" pitchFamily="34" charset="0"/>
                <a:cs typeface="Arial" pitchFamily="34" charset="0"/>
              </a:rPr>
              <a:t>Au sein des structures autres que les Centres  des Congrès &amp; Parcs des Expositions (structures intégrées ou non à un hébergement, flottants, centres d’affaires), la clientèle internationale est peu présente :</a:t>
            </a:r>
          </a:p>
          <a:p>
            <a:pPr marL="176213" marR="0" lvl="0" indent="-176213" algn="just" defTabSz="914400" eaLnBrk="1" latinLnBrk="0" hangingPunct="1">
              <a:lnSpc>
                <a:spcPct val="100000"/>
              </a:lnSpc>
              <a:spcBef>
                <a:spcPct val="20000"/>
              </a:spcBef>
              <a:spcAft>
                <a:spcPts val="600"/>
              </a:spcAft>
              <a:buClr>
                <a:srgbClr val="00A6C8"/>
              </a:buClr>
              <a:buSzTx/>
              <a:buFont typeface="Arial" pitchFamily="34" charset="0"/>
              <a:buChar char="•"/>
              <a:tabLst/>
              <a:defRPr/>
            </a:pPr>
            <a:r>
              <a:rPr lang="fr-FR" sz="1400" dirty="0" smtClean="0">
                <a:solidFill>
                  <a:srgbClr val="4D4D4D"/>
                </a:solidFill>
                <a:latin typeface="Arial" pitchFamily="34" charset="0"/>
                <a:cs typeface="Arial" pitchFamily="34" charset="0"/>
              </a:rPr>
              <a:t>Pour </a:t>
            </a:r>
            <a:r>
              <a:rPr lang="fr-FR" sz="1400" b="1" dirty="0" smtClean="0">
                <a:solidFill>
                  <a:srgbClr val="00A6C8"/>
                </a:solidFill>
                <a:latin typeface="Arial" pitchFamily="34" charset="0"/>
                <a:cs typeface="Arial" pitchFamily="34" charset="0"/>
              </a:rPr>
              <a:t>55%</a:t>
            </a:r>
            <a:r>
              <a:rPr lang="fr-FR" sz="1400" dirty="0" smtClean="0">
                <a:solidFill>
                  <a:srgbClr val="4D4D4D"/>
                </a:solidFill>
                <a:latin typeface="Arial" pitchFamily="34" charset="0"/>
                <a:cs typeface="Arial" pitchFamily="34" charset="0"/>
              </a:rPr>
              <a:t> des structures interrogées la clientèle internationale représente </a:t>
            </a:r>
            <a:r>
              <a:rPr lang="fr-FR" sz="1400" b="1" dirty="0" smtClean="0">
                <a:solidFill>
                  <a:srgbClr val="00A6C8"/>
                </a:solidFill>
                <a:latin typeface="Arial" pitchFamily="34" charset="0"/>
                <a:cs typeface="Arial" pitchFamily="34" charset="0"/>
              </a:rPr>
              <a:t>moins de 5% de la clientèle</a:t>
            </a:r>
            <a:r>
              <a:rPr lang="fr-FR" sz="1400" dirty="0" smtClean="0">
                <a:solidFill>
                  <a:srgbClr val="4D4D4D"/>
                </a:solidFill>
                <a:latin typeface="Arial" pitchFamily="34" charset="0"/>
                <a:cs typeface="Arial" pitchFamily="34" charset="0"/>
              </a:rPr>
              <a:t>. </a:t>
            </a:r>
          </a:p>
          <a:p>
            <a:pPr marL="176213" marR="0" lvl="0" indent="-176213" algn="just" defTabSz="914400" eaLnBrk="1" latinLnBrk="0" hangingPunct="1">
              <a:lnSpc>
                <a:spcPct val="100000"/>
              </a:lnSpc>
              <a:spcBef>
                <a:spcPct val="20000"/>
              </a:spcBef>
              <a:spcAft>
                <a:spcPts val="600"/>
              </a:spcAft>
              <a:buClr>
                <a:srgbClr val="00A6C8"/>
              </a:buClr>
              <a:buSzTx/>
              <a:buFont typeface="Arial" pitchFamily="34" charset="0"/>
              <a:buChar char="•"/>
              <a:tabLst/>
              <a:defRPr/>
            </a:pPr>
            <a:r>
              <a:rPr lang="fr-FR" sz="1400" dirty="0" smtClean="0">
                <a:solidFill>
                  <a:srgbClr val="4D4D4D"/>
                </a:solidFill>
                <a:latin typeface="Arial" pitchFamily="34" charset="0"/>
                <a:cs typeface="Arial" pitchFamily="34" charset="0"/>
              </a:rPr>
              <a:t>Pour  autant, pour 29% des structures, la clientèle internationale varie entre 6 et 20% de l’ensemble des clients et pour 16% des entreprises, elles ont une clientèle internationale supérieure à 21%.</a:t>
            </a:r>
          </a:p>
          <a:p>
            <a:pPr marL="176213" marR="0" lvl="0" indent="-176213" algn="just" defTabSz="914400" eaLnBrk="1" latinLnBrk="0" hangingPunct="1">
              <a:lnSpc>
                <a:spcPct val="100000"/>
              </a:lnSpc>
              <a:spcBef>
                <a:spcPct val="20000"/>
              </a:spcBef>
              <a:spcAft>
                <a:spcPts val="600"/>
              </a:spcAft>
              <a:buClr>
                <a:srgbClr val="00A6C8"/>
              </a:buClr>
              <a:buSzTx/>
              <a:buFont typeface="Arial" pitchFamily="34" charset="0"/>
              <a:buChar char="•"/>
              <a:tabLst/>
              <a:defRPr/>
            </a:pPr>
            <a:r>
              <a:rPr lang="fr-FR" sz="1400" dirty="0" smtClean="0">
                <a:solidFill>
                  <a:srgbClr val="4D4D4D"/>
                </a:solidFill>
                <a:latin typeface="Arial" pitchFamily="34" charset="0"/>
                <a:cs typeface="Arial" pitchFamily="34" charset="0"/>
              </a:rPr>
              <a:t>Il est à noter que </a:t>
            </a:r>
            <a:r>
              <a:rPr lang="fr-FR" sz="1400" b="1" dirty="0" smtClean="0">
                <a:solidFill>
                  <a:srgbClr val="00A6C8"/>
                </a:solidFill>
                <a:latin typeface="Arial" pitchFamily="34" charset="0"/>
                <a:cs typeface="Arial" pitchFamily="34" charset="0"/>
              </a:rPr>
              <a:t>les structures ayant une clientèle internationale importante sont celles qui sont situées à proximité de l’aéroport Lyon Saint-Exupéry ou des gares SNCF Part-Dieu et Perrache</a:t>
            </a:r>
            <a:r>
              <a:rPr lang="fr-FR" sz="1400" dirty="0" smtClean="0">
                <a:solidFill>
                  <a:srgbClr val="4D4D4D"/>
                </a:solidFill>
                <a:latin typeface="Arial" pitchFamily="34" charset="0"/>
                <a:cs typeface="Arial" pitchFamily="34" charset="0"/>
              </a:rPr>
              <a:t>.</a:t>
            </a:r>
          </a:p>
          <a:p>
            <a:pPr marL="176213" marR="0" lvl="0" indent="-176213" algn="just" defTabSz="914400" eaLnBrk="1" latinLnBrk="0" hangingPunct="1">
              <a:lnSpc>
                <a:spcPct val="100000"/>
              </a:lnSpc>
              <a:spcBef>
                <a:spcPct val="20000"/>
              </a:spcBef>
              <a:spcAft>
                <a:spcPts val="600"/>
              </a:spcAft>
              <a:buClr>
                <a:srgbClr val="00A6C8"/>
              </a:buClr>
              <a:buSzTx/>
              <a:buFont typeface="Arial" pitchFamily="34" charset="0"/>
              <a:buChar char="•"/>
              <a:tabLst/>
              <a:defRPr/>
            </a:pPr>
            <a:r>
              <a:rPr lang="fr-FR" sz="1400" dirty="0" smtClean="0">
                <a:solidFill>
                  <a:srgbClr val="4D4D4D"/>
                </a:solidFill>
                <a:latin typeface="Arial" pitchFamily="34" charset="0"/>
                <a:cs typeface="Arial" pitchFamily="34" charset="0"/>
              </a:rPr>
              <a:t>Le Royaume-Uni est le pays le plus cité comme étant l’une des trois premières nationalités étrangères, suivi par l’Allemagne et l’Italie. Les Etats-Unis sont le seul pays non européen fréquemment cité comme étant parmi les top 3 des nationalités étrangères, même si la Chine et le Canada sont aussi occasionnellement mentionnés (catégorie « autres »). </a:t>
            </a:r>
          </a:p>
          <a:p>
            <a:pPr marL="176213" marR="0" lvl="0" indent="-176213" algn="just" defTabSz="914400" eaLnBrk="1" latinLnBrk="0" hangingPunct="1">
              <a:lnSpc>
                <a:spcPct val="100000"/>
              </a:lnSpc>
              <a:spcBef>
                <a:spcPct val="20000"/>
              </a:spcBef>
              <a:spcAft>
                <a:spcPts val="600"/>
              </a:spcAft>
              <a:buClr>
                <a:srgbClr val="00A6C8"/>
              </a:buClr>
              <a:buSzTx/>
              <a:buFont typeface="Arial" pitchFamily="34" charset="0"/>
              <a:buChar char="•"/>
              <a:tabLst/>
              <a:defRPr/>
            </a:pPr>
            <a:r>
              <a:rPr lang="fr-FR" sz="1400" dirty="0" smtClean="0">
                <a:solidFill>
                  <a:srgbClr val="4D4D4D"/>
                </a:solidFill>
                <a:latin typeface="Arial" pitchFamily="34" charset="0"/>
                <a:cs typeface="Arial" pitchFamily="34" charset="0"/>
              </a:rPr>
              <a:t>Globalement, la clientèle internationale de ces sites est ainsi </a:t>
            </a:r>
            <a:r>
              <a:rPr lang="fr-FR" sz="1400" b="1" dirty="0" smtClean="0">
                <a:solidFill>
                  <a:srgbClr val="00A6C8"/>
                </a:solidFill>
                <a:latin typeface="Arial" pitchFamily="34" charset="0"/>
                <a:cs typeface="Arial" pitchFamily="34" charset="0"/>
              </a:rPr>
              <a:t>principalement européenne</a:t>
            </a:r>
            <a:r>
              <a:rPr lang="fr-FR" sz="1400" dirty="0" smtClean="0">
                <a:solidFill>
                  <a:srgbClr val="4D4D4D"/>
                </a:solidFill>
                <a:latin typeface="Arial" pitchFamily="34" charset="0"/>
                <a:cs typeface="Arial" pitchFamily="34" charset="0"/>
              </a:rPr>
              <a:t>.</a:t>
            </a:r>
          </a:p>
        </p:txBody>
      </p:sp>
      <p:sp>
        <p:nvSpPr>
          <p:cNvPr id="13" name="Titre 1"/>
          <p:cNvSpPr txBox="1">
            <a:spLocks/>
          </p:cNvSpPr>
          <p:nvPr/>
        </p:nvSpPr>
        <p:spPr bwMode="auto">
          <a:xfrm>
            <a:off x="1572768" y="-1"/>
            <a:ext cx="7324344"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lvl="0" fontAlgn="auto">
              <a:spcAft>
                <a:spcPts val="0"/>
              </a:spcAft>
              <a:defRPr/>
            </a:pPr>
            <a:r>
              <a:rPr lang="fr-FR" sz="2600" b="1" kern="0" dirty="0" smtClean="0">
                <a:solidFill>
                  <a:srgbClr val="FFFFFF"/>
                </a:solidFill>
                <a:latin typeface="Arial"/>
                <a:ea typeface="+mj-ea"/>
                <a:cs typeface="Arial"/>
              </a:rPr>
              <a:t>Clientèle internationale dans les autres structures</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1469877" y="-1"/>
            <a:ext cx="7280931"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lvl="0" indent="-571500" fontAlgn="auto">
              <a:spcAft>
                <a:spcPts val="0"/>
              </a:spcAft>
              <a:defRPr/>
            </a:pPr>
            <a:r>
              <a:rPr lang="fr-FR" sz="2600" b="1" dirty="0" smtClean="0">
                <a:solidFill>
                  <a:schemeClr val="bg1"/>
                </a:solidFill>
                <a:latin typeface="Arial" pitchFamily="34" charset="0"/>
                <a:ea typeface="+mj-ea"/>
                <a:cs typeface="Arial" pitchFamily="34" charset="0"/>
              </a:rPr>
              <a:t> Synthèse – Fréquentation internationale</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Espace réservé du contenu 2"/>
          <p:cNvSpPr txBox="1">
            <a:spLocks/>
          </p:cNvSpPr>
          <p:nvPr/>
        </p:nvSpPr>
        <p:spPr bwMode="auto">
          <a:xfrm>
            <a:off x="365760" y="1786270"/>
            <a:ext cx="8449056" cy="47807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176213" indent="-176213" algn="l" rtl="0" fontAlgn="base">
              <a:spcBef>
                <a:spcPct val="20000"/>
              </a:spcBef>
              <a:spcAft>
                <a:spcPct val="0"/>
              </a:spcAft>
              <a:buClr>
                <a:srgbClr val="5D004A"/>
              </a:buClr>
              <a:defRPr sz="2400" b="1">
                <a:solidFill>
                  <a:srgbClr val="4D4D4D"/>
                </a:solidFill>
                <a:latin typeface="+mn-lt"/>
                <a:ea typeface="+mn-ea"/>
                <a:cs typeface="+mn-cs"/>
              </a:defRPr>
            </a:lvl1pPr>
            <a:lvl2pPr marL="536575" indent="-180975" algn="l" rtl="0" fontAlgn="base">
              <a:spcBef>
                <a:spcPct val="90000"/>
              </a:spcBef>
              <a:spcAft>
                <a:spcPct val="0"/>
              </a:spcAft>
              <a:buClr>
                <a:srgbClr val="0092BB"/>
              </a:buClr>
              <a:buSzPct val="150000"/>
              <a:buChar char="•"/>
              <a:defRPr sz="2000">
                <a:solidFill>
                  <a:schemeClr val="tx2"/>
                </a:solidFill>
                <a:latin typeface="Bliss-Light" pitchFamily="34" charset="0"/>
              </a:defRPr>
            </a:lvl2pPr>
            <a:lvl3pPr marL="890588" indent="-174625" algn="l" rtl="0" fontAlgn="base">
              <a:spcBef>
                <a:spcPct val="40000"/>
              </a:spcBef>
              <a:spcAft>
                <a:spcPct val="0"/>
              </a:spcAft>
              <a:buClr>
                <a:srgbClr val="0092BB"/>
              </a:buClr>
              <a:buChar char="•"/>
              <a:defRPr>
                <a:solidFill>
                  <a:schemeClr val="tx2"/>
                </a:solidFill>
                <a:latin typeface="Bliss-Light" pitchFamily="34" charset="0"/>
              </a:defRPr>
            </a:lvl3pPr>
            <a:lvl4pPr marL="1254125" indent="-184150" algn="l" rtl="0" fontAlgn="base">
              <a:spcBef>
                <a:spcPct val="40000"/>
              </a:spcBef>
              <a:spcAft>
                <a:spcPct val="0"/>
              </a:spcAft>
              <a:buClr>
                <a:srgbClr val="0092BB"/>
              </a:buClr>
              <a:buChar char="•"/>
              <a:defRPr>
                <a:solidFill>
                  <a:schemeClr val="tx2"/>
                </a:solidFill>
                <a:latin typeface="Bliss-Light" pitchFamily="34" charset="0"/>
              </a:defRPr>
            </a:lvl4pPr>
            <a:lvl5pPr marL="1617663" indent="-184150" algn="l" rtl="0" fontAlgn="base">
              <a:spcBef>
                <a:spcPct val="40000"/>
              </a:spcBef>
              <a:spcAft>
                <a:spcPct val="0"/>
              </a:spcAft>
              <a:buClr>
                <a:srgbClr val="0092BB"/>
              </a:buClr>
              <a:buChar char="•"/>
              <a:defRPr>
                <a:solidFill>
                  <a:schemeClr val="tx2"/>
                </a:solidFill>
                <a:latin typeface="Bliss-Light" pitchFamily="34" charset="0"/>
              </a:defRPr>
            </a:lvl5pPr>
            <a:lvl6pPr marL="2074863" indent="-184150" algn="l" rtl="0" fontAlgn="base">
              <a:spcBef>
                <a:spcPct val="40000"/>
              </a:spcBef>
              <a:spcAft>
                <a:spcPct val="0"/>
              </a:spcAft>
              <a:buClr>
                <a:srgbClr val="0092BB"/>
              </a:buClr>
              <a:buChar char="•"/>
              <a:defRPr>
                <a:solidFill>
                  <a:schemeClr val="tx2"/>
                </a:solidFill>
                <a:latin typeface="Bliss-Light" pitchFamily="34" charset="0"/>
              </a:defRPr>
            </a:lvl6pPr>
            <a:lvl7pPr marL="2532063" indent="-184150" algn="l" rtl="0" fontAlgn="base">
              <a:spcBef>
                <a:spcPct val="40000"/>
              </a:spcBef>
              <a:spcAft>
                <a:spcPct val="0"/>
              </a:spcAft>
              <a:buClr>
                <a:srgbClr val="0092BB"/>
              </a:buClr>
              <a:buChar char="•"/>
              <a:defRPr>
                <a:solidFill>
                  <a:schemeClr val="tx2"/>
                </a:solidFill>
                <a:latin typeface="Bliss-Light" pitchFamily="34" charset="0"/>
              </a:defRPr>
            </a:lvl7pPr>
            <a:lvl8pPr marL="2989263" indent="-184150" algn="l" rtl="0" fontAlgn="base">
              <a:spcBef>
                <a:spcPct val="40000"/>
              </a:spcBef>
              <a:spcAft>
                <a:spcPct val="0"/>
              </a:spcAft>
              <a:buClr>
                <a:srgbClr val="0092BB"/>
              </a:buClr>
              <a:buChar char="•"/>
              <a:defRPr>
                <a:solidFill>
                  <a:schemeClr val="tx2"/>
                </a:solidFill>
                <a:latin typeface="Bliss-Light" pitchFamily="34" charset="0"/>
              </a:defRPr>
            </a:lvl8pPr>
            <a:lvl9pPr marL="3446463" indent="-184150" algn="l" rtl="0" fontAlgn="base">
              <a:spcBef>
                <a:spcPct val="40000"/>
              </a:spcBef>
              <a:spcAft>
                <a:spcPct val="0"/>
              </a:spcAft>
              <a:buClr>
                <a:srgbClr val="0092BB"/>
              </a:buClr>
              <a:buChar char="•"/>
              <a:defRPr>
                <a:solidFill>
                  <a:schemeClr val="tx2"/>
                </a:solidFill>
                <a:latin typeface="Bliss-Light" pitchFamily="34" charset="0"/>
              </a:defRPr>
            </a:lvl9pPr>
          </a:lstStyle>
          <a:p>
            <a:pPr marL="0" algn="just">
              <a:spcBef>
                <a:spcPts val="0"/>
              </a:spcBef>
              <a:buClr>
                <a:srgbClr val="0092BB"/>
              </a:buClr>
              <a:buFont typeface="Arial" pitchFamily="34" charset="0"/>
              <a:buChar char="•"/>
              <a:defRPr/>
            </a:pPr>
            <a:r>
              <a:rPr lang="fr-FR" sz="1400" b="0" dirty="0">
                <a:latin typeface="+mj-lt"/>
              </a:rPr>
              <a:t>Tous segments confondus (Réunions &amp; Congrès + Foires &amp; Salons), les évènements à dimension internationale </a:t>
            </a:r>
            <a:r>
              <a:rPr lang="fr-FR" sz="1400" b="0" dirty="0" smtClean="0">
                <a:latin typeface="+mj-lt"/>
              </a:rPr>
              <a:t>d’Eurexpo et de la Cité Internationale ont </a:t>
            </a:r>
            <a:r>
              <a:rPr lang="fr-FR" sz="1400" b="0" dirty="0">
                <a:latin typeface="+mj-lt"/>
              </a:rPr>
              <a:t>généré en </a:t>
            </a:r>
            <a:r>
              <a:rPr lang="fr-FR" sz="1400" b="0" dirty="0" smtClean="0">
                <a:latin typeface="+mj-lt"/>
              </a:rPr>
              <a:t>2011 </a:t>
            </a:r>
            <a:r>
              <a:rPr lang="fr-FR" sz="1400" dirty="0" smtClean="0">
                <a:solidFill>
                  <a:srgbClr val="00A6C8"/>
                </a:solidFill>
                <a:latin typeface="+mj-lt"/>
              </a:rPr>
              <a:t>524 227 </a:t>
            </a:r>
            <a:r>
              <a:rPr lang="fr-FR" sz="1400" dirty="0">
                <a:solidFill>
                  <a:srgbClr val="00A6C8"/>
                </a:solidFill>
                <a:latin typeface="+mj-lt"/>
              </a:rPr>
              <a:t>journées-participants </a:t>
            </a:r>
            <a:r>
              <a:rPr lang="fr-FR" sz="1400" b="0" dirty="0">
                <a:latin typeface="+mj-lt"/>
              </a:rPr>
              <a:t>(participants nationaux et internationaux confondus) au sein de </a:t>
            </a:r>
            <a:r>
              <a:rPr lang="fr-FR" sz="1400" dirty="0">
                <a:solidFill>
                  <a:srgbClr val="00A6C8"/>
                </a:solidFill>
                <a:latin typeface="+mj-lt"/>
              </a:rPr>
              <a:t>5</a:t>
            </a:r>
            <a:r>
              <a:rPr lang="fr-FR" sz="1400" dirty="0" smtClean="0">
                <a:solidFill>
                  <a:srgbClr val="00A6C8"/>
                </a:solidFill>
                <a:latin typeface="+mj-lt"/>
              </a:rPr>
              <a:t>3 manifestations</a:t>
            </a:r>
            <a:r>
              <a:rPr lang="fr-FR" sz="1400" b="0" dirty="0" smtClean="0">
                <a:latin typeface="+mj-lt"/>
              </a:rPr>
              <a:t>.</a:t>
            </a:r>
          </a:p>
          <a:p>
            <a:pPr marL="0" lvl="0" algn="just">
              <a:spcBef>
                <a:spcPts val="0"/>
              </a:spcBef>
              <a:buClr>
                <a:srgbClr val="0092BB"/>
              </a:buClr>
              <a:buFont typeface="Arial" pitchFamily="34" charset="0"/>
              <a:buChar char="•"/>
              <a:defRPr/>
            </a:pPr>
            <a:endParaRPr lang="fr-FR" sz="1400" b="0" dirty="0" smtClean="0">
              <a:solidFill>
                <a:srgbClr val="00A6C8"/>
              </a:solidFill>
              <a:latin typeface="+mj-lt"/>
              <a:cs typeface="Arial" pitchFamily="34" charset="0"/>
            </a:endParaRPr>
          </a:p>
          <a:p>
            <a:pPr marL="0" lvl="0" algn="just">
              <a:spcBef>
                <a:spcPts val="0"/>
              </a:spcBef>
              <a:buClr>
                <a:srgbClr val="0092BB"/>
              </a:buClr>
              <a:buFont typeface="Arial" pitchFamily="34" charset="0"/>
              <a:buChar char="•"/>
              <a:defRPr/>
            </a:pPr>
            <a:r>
              <a:rPr lang="fr-FR" sz="1400" dirty="0" smtClean="0">
                <a:solidFill>
                  <a:srgbClr val="00A6C8"/>
                </a:solidFill>
                <a:latin typeface="+mj-lt"/>
                <a:cs typeface="Arial" pitchFamily="34" charset="0"/>
              </a:rPr>
              <a:t>33,8% de la fréquentation </a:t>
            </a:r>
            <a:r>
              <a:rPr lang="fr-FR" sz="1400" b="0" dirty="0" smtClean="0">
                <a:latin typeface="+mj-lt"/>
              </a:rPr>
              <a:t>d’Eurexpo et de la Cité Internationale est ainsi </a:t>
            </a:r>
            <a:r>
              <a:rPr lang="fr-FR" sz="1400" dirty="0" smtClean="0">
                <a:solidFill>
                  <a:srgbClr val="00A6C8"/>
                </a:solidFill>
                <a:latin typeface="+mj-lt"/>
              </a:rPr>
              <a:t>générée par des évènements de dimension internationale</a:t>
            </a:r>
            <a:r>
              <a:rPr lang="fr-FR" sz="1400" b="0" dirty="0" smtClean="0">
                <a:latin typeface="+mj-lt"/>
              </a:rPr>
              <a:t>.</a:t>
            </a:r>
          </a:p>
          <a:p>
            <a:pPr marL="0" lvl="0" algn="just">
              <a:spcBef>
                <a:spcPts val="0"/>
              </a:spcBef>
              <a:buClr>
                <a:srgbClr val="0092BB"/>
              </a:buClr>
              <a:defRPr/>
            </a:pPr>
            <a:endParaRPr lang="fr-FR" sz="1400" b="0" dirty="0">
              <a:latin typeface="+mj-lt"/>
            </a:endParaRPr>
          </a:p>
          <a:p>
            <a:pPr marL="0" lvl="0" algn="just">
              <a:spcBef>
                <a:spcPts val="0"/>
              </a:spcBef>
              <a:buClr>
                <a:srgbClr val="0092BB"/>
              </a:buClr>
              <a:buFont typeface="Arial" pitchFamily="34" charset="0"/>
              <a:buChar char="•"/>
              <a:defRPr/>
            </a:pPr>
            <a:r>
              <a:rPr lang="fr-FR" sz="1400" b="0" dirty="0" smtClean="0">
                <a:latin typeface="+mj-lt"/>
              </a:rPr>
              <a:t>Le </a:t>
            </a:r>
            <a:r>
              <a:rPr lang="fr-FR" sz="1400" dirty="0" smtClean="0">
                <a:solidFill>
                  <a:srgbClr val="00A6C8"/>
                </a:solidFill>
                <a:latin typeface="+mj-lt"/>
              </a:rPr>
              <a:t>nombre de journées-participants de manifestations internationales a augmenté en 2011 </a:t>
            </a:r>
            <a:r>
              <a:rPr lang="fr-FR" sz="1400" b="0" dirty="0" smtClean="0">
                <a:latin typeface="+mj-lt"/>
              </a:rPr>
              <a:t>(</a:t>
            </a:r>
            <a:r>
              <a:rPr lang="fr-FR" sz="1400" dirty="0" smtClean="0">
                <a:solidFill>
                  <a:srgbClr val="FF0000"/>
                </a:solidFill>
                <a:latin typeface="+mj-lt"/>
              </a:rPr>
              <a:t>+13%</a:t>
            </a:r>
            <a:r>
              <a:rPr lang="fr-FR" sz="1400" b="0" dirty="0" smtClean="0">
                <a:latin typeface="+mj-lt"/>
              </a:rPr>
              <a:t>),</a:t>
            </a:r>
            <a:r>
              <a:rPr lang="fr-FR" sz="1400" b="0" dirty="0" smtClean="0">
                <a:solidFill>
                  <a:srgbClr val="FF0000"/>
                </a:solidFill>
                <a:latin typeface="+mj-lt"/>
              </a:rPr>
              <a:t> </a:t>
            </a:r>
            <a:r>
              <a:rPr lang="fr-FR" sz="1400" b="0" dirty="0" smtClean="0">
                <a:latin typeface="+mj-lt"/>
              </a:rPr>
              <a:t>tiré par la présence des grands salons internationaux d’Eurexpo (année impaire) mais aussi l’augmentation du nombre de manifestations au sein de ce site.</a:t>
            </a:r>
          </a:p>
          <a:p>
            <a:pPr marL="0" lvl="0" algn="just">
              <a:spcBef>
                <a:spcPts val="0"/>
              </a:spcBef>
              <a:buClr>
                <a:srgbClr val="0092BB"/>
              </a:buClr>
              <a:buFont typeface="Arial" pitchFamily="34" charset="0"/>
              <a:buChar char="•"/>
              <a:defRPr/>
            </a:pPr>
            <a:endParaRPr lang="fr-FR" sz="1400" b="0" dirty="0" smtClean="0">
              <a:latin typeface="+mj-lt"/>
            </a:endParaRPr>
          </a:p>
          <a:p>
            <a:pPr marL="0" lvl="0" algn="just">
              <a:spcBef>
                <a:spcPts val="0"/>
              </a:spcBef>
              <a:buClr>
                <a:srgbClr val="0092BB"/>
              </a:buClr>
              <a:buFont typeface="Arial" pitchFamily="34" charset="0"/>
              <a:buChar char="•"/>
              <a:defRPr/>
            </a:pPr>
            <a:r>
              <a:rPr lang="fr-FR" sz="1400" b="0" dirty="0" smtClean="0">
                <a:latin typeface="+mj-lt"/>
              </a:rPr>
              <a:t>Le gain d’activité de 2011 s’est ainsi effectué à travers une hausse du nombre de manifestations mais également de la </a:t>
            </a:r>
            <a:r>
              <a:rPr lang="fr-FR" sz="1400" dirty="0" smtClean="0">
                <a:solidFill>
                  <a:srgbClr val="00A6C8"/>
                </a:solidFill>
                <a:latin typeface="+mj-lt"/>
              </a:rPr>
              <a:t>durée moyenne, qui s’est étendue sur les deux segments</a:t>
            </a:r>
            <a:r>
              <a:rPr lang="fr-FR" sz="1400" b="0" dirty="0" smtClean="0">
                <a:latin typeface="+mj-lt"/>
              </a:rPr>
              <a:t>.</a:t>
            </a:r>
            <a:endParaRPr lang="fr-FR" sz="1400" b="0" dirty="0">
              <a:latin typeface="+mj-l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0" y="776883"/>
            <a:ext cx="9144000" cy="6081117"/>
          </a:xfrm>
          <a:prstGeom prst="rect">
            <a:avLst/>
          </a:prstGeom>
          <a:noFill/>
          <a:ln w="9525">
            <a:noFill/>
            <a:miter lim="800000"/>
            <a:headEnd/>
            <a:tailEnd/>
          </a:ln>
          <a:effectLst/>
        </p:spPr>
      </p:pic>
      <p:pic>
        <p:nvPicPr>
          <p:cNvPr id="5" name="Image 4" descr="bandeau-noir.jpg"/>
          <p:cNvPicPr>
            <a:picLocks noChangeAspect="1"/>
          </p:cNvPicPr>
          <p:nvPr/>
        </p:nvPicPr>
        <p:blipFill>
          <a:blip r:embed="rId4" cstate="email"/>
          <a:srcRect/>
          <a:stretch>
            <a:fillRect/>
          </a:stretch>
        </p:blipFill>
        <p:spPr bwMode="auto">
          <a:xfrm>
            <a:off x="0" y="0"/>
            <a:ext cx="9144000" cy="1203325"/>
          </a:xfrm>
          <a:prstGeom prst="rect">
            <a:avLst/>
          </a:prstGeom>
          <a:noFill/>
          <a:ln w="9525">
            <a:noFill/>
            <a:miter lim="800000"/>
            <a:headEnd/>
            <a:tailEnd/>
          </a:ln>
        </p:spPr>
      </p:pic>
      <p:sp>
        <p:nvSpPr>
          <p:cNvPr id="7" name="Titre 1"/>
          <p:cNvSpPr txBox="1">
            <a:spLocks/>
          </p:cNvSpPr>
          <p:nvPr/>
        </p:nvSpPr>
        <p:spPr bwMode="auto">
          <a:xfrm>
            <a:off x="1469877" y="-1"/>
            <a:ext cx="7308363" cy="982768"/>
          </a:xfrm>
          <a:prstGeom prst="rect">
            <a:avLst/>
          </a:prstGeom>
          <a:noFill/>
          <a:ln w="9525">
            <a:noFill/>
            <a:miter lim="800000"/>
            <a:headEnd/>
            <a:tailEnd/>
          </a:ln>
          <a:effectLst/>
        </p:spPr>
        <p:txBody>
          <a:bodyPr vert="horz" wrap="square" lIns="91440" tIns="16200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2600" b="1" dirty="0" smtClean="0">
                <a:solidFill>
                  <a:schemeClr val="bg1"/>
                </a:solidFill>
                <a:latin typeface="Arial" pitchFamily="34" charset="0"/>
                <a:ea typeface="+mj-ea"/>
                <a:cs typeface="Arial" pitchFamily="34" charset="0"/>
              </a:rPr>
              <a:t>VII</a:t>
            </a:r>
            <a:r>
              <a:rPr kumimoji="0" lang="fr-FR" sz="26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Perspectives d’évolution</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2600" b="1" dirty="0" smtClean="0">
                <a:solidFill>
                  <a:schemeClr val="bg1"/>
                </a:solidFill>
                <a:latin typeface="Arial" pitchFamily="34" charset="0"/>
                <a:ea typeface="+mj-ea"/>
                <a:cs typeface="Arial" pitchFamily="34" charset="0"/>
              </a:rPr>
              <a:t>du tourisme d’affaires du Grand Lyon</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420624" y="1316735"/>
            <a:ext cx="8156448" cy="2064417"/>
          </a:xfrm>
        </p:spPr>
        <p:txBody>
          <a:bodyPr>
            <a:normAutofit lnSpcReduction="10000"/>
          </a:bodyPr>
          <a:lstStyle/>
          <a:p>
            <a:pPr algn="just">
              <a:spcAft>
                <a:spcPts val="600"/>
              </a:spcAft>
              <a:buClr>
                <a:srgbClr val="00A6C8"/>
              </a:buClr>
              <a:buFont typeface="Arial" pitchFamily="34" charset="0"/>
              <a:buChar char="•"/>
            </a:pPr>
            <a:r>
              <a:rPr lang="fr-FR" sz="1400" b="0" dirty="0" smtClean="0">
                <a:latin typeface="Arial" pitchFamily="34" charset="0"/>
                <a:cs typeface="Arial" pitchFamily="34" charset="0"/>
              </a:rPr>
              <a:t>La tendance est marquée par la </a:t>
            </a:r>
            <a:r>
              <a:rPr lang="fr-FR" sz="1400" dirty="0" smtClean="0">
                <a:solidFill>
                  <a:srgbClr val="00A6C8"/>
                </a:solidFill>
                <a:latin typeface="Arial" pitchFamily="34" charset="0"/>
                <a:cs typeface="Arial" pitchFamily="34" charset="0"/>
              </a:rPr>
              <a:t>poursuite d’une anticipation par les professionnels d’une tendance positive  pour l’année 2012</a:t>
            </a:r>
            <a:r>
              <a:rPr lang="fr-FR" sz="1400" b="0" dirty="0" smtClean="0">
                <a:latin typeface="Arial" pitchFamily="34" charset="0"/>
                <a:cs typeface="Arial" pitchFamily="34" charset="0"/>
              </a:rPr>
              <a:t>, comme elle l’avait été anticipée en 2011.</a:t>
            </a:r>
          </a:p>
          <a:p>
            <a:pPr algn="just">
              <a:spcAft>
                <a:spcPts val="600"/>
              </a:spcAft>
              <a:buClr>
                <a:srgbClr val="00A6C8"/>
              </a:buClr>
              <a:buFont typeface="Arial" pitchFamily="34" charset="0"/>
              <a:buChar char="•"/>
            </a:pPr>
            <a:r>
              <a:rPr lang="fr-FR" sz="1400" b="0" dirty="0" smtClean="0">
                <a:latin typeface="Arial" pitchFamily="34" charset="0"/>
                <a:cs typeface="Arial" pitchFamily="34" charset="0"/>
              </a:rPr>
              <a:t>Un léger tassement est toutefois constaté relativement à l’optimisme de 2011 : la part des répondants ayant une anticipation défavorable augmente légèrement, tandis que des anticipations franchement favorables de l’année dernière sont devenues des anticipations « plutôt » favorables.</a:t>
            </a:r>
          </a:p>
          <a:p>
            <a:pPr algn="just">
              <a:spcAft>
                <a:spcPts val="600"/>
              </a:spcAft>
              <a:buClr>
                <a:srgbClr val="00A6C8"/>
              </a:buClr>
              <a:buFont typeface="Arial" pitchFamily="34" charset="0"/>
              <a:buChar char="•"/>
            </a:pPr>
            <a:r>
              <a:rPr lang="fr-FR" sz="1400" b="0" dirty="0" smtClean="0">
                <a:latin typeface="Arial" pitchFamily="34" charset="0"/>
                <a:cs typeface="Arial" pitchFamily="34" charset="0"/>
              </a:rPr>
              <a:t>L’ensemble traduit une </a:t>
            </a:r>
            <a:r>
              <a:rPr lang="fr-FR" sz="1400" dirty="0" smtClean="0">
                <a:solidFill>
                  <a:srgbClr val="00A6C8"/>
                </a:solidFill>
                <a:latin typeface="Arial" pitchFamily="34" charset="0"/>
                <a:cs typeface="Arial" pitchFamily="34" charset="0"/>
              </a:rPr>
              <a:t>bonne appréhension pour 2012</a:t>
            </a:r>
            <a:r>
              <a:rPr lang="fr-FR" sz="1400" b="0" dirty="0" smtClean="0">
                <a:latin typeface="Arial" pitchFamily="34" charset="0"/>
                <a:cs typeface="Arial" pitchFamily="34" charset="0"/>
              </a:rPr>
              <a:t> des professionnels du Tourisme d’Affaires au sein du Grand Lyon en dépit d’un léger tassement de tendance relativement l’année précédente. </a:t>
            </a:r>
          </a:p>
          <a:p>
            <a:pPr algn="just">
              <a:spcAft>
                <a:spcPts val="600"/>
              </a:spcAft>
              <a:buClr>
                <a:srgbClr val="00A6C8"/>
              </a:buClr>
              <a:buFont typeface="Arial" pitchFamily="34" charset="0"/>
              <a:buChar char="•"/>
            </a:pPr>
            <a:endParaRPr lang="fr-FR" sz="1400" b="0" dirty="0" smtClean="0">
              <a:latin typeface="Arial" pitchFamily="34" charset="0"/>
              <a:cs typeface="Arial" pitchFamily="34" charset="0"/>
            </a:endParaRPr>
          </a:p>
        </p:txBody>
      </p:sp>
      <p:sp>
        <p:nvSpPr>
          <p:cNvPr id="8" name="Titre 1"/>
          <p:cNvSpPr txBox="1">
            <a:spLocks/>
          </p:cNvSpPr>
          <p:nvPr/>
        </p:nvSpPr>
        <p:spPr bwMode="auto">
          <a:xfrm>
            <a:off x="1469877" y="-1"/>
            <a:ext cx="7280931"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lvl="0" indent="-571500" fontAlgn="auto">
              <a:spcAft>
                <a:spcPts val="0"/>
              </a:spcAft>
              <a:defRPr/>
            </a:pPr>
            <a:r>
              <a:rPr lang="fr-FR" sz="2600" b="1" dirty="0" smtClean="0">
                <a:solidFill>
                  <a:schemeClr val="bg1"/>
                </a:solidFill>
                <a:latin typeface="Arial" pitchFamily="34" charset="0"/>
                <a:ea typeface="+mj-ea"/>
                <a:cs typeface="Arial" pitchFamily="34" charset="0"/>
              </a:rPr>
              <a:t>Anticipations de tendance en 2012</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9" name="Graphique 8"/>
          <p:cNvGraphicFramePr/>
          <p:nvPr>
            <p:extLst>
              <p:ext uri="{D42A27DB-BD31-4B8C-83A1-F6EECF244321}">
                <p14:modId xmlns="" xmlns:p14="http://schemas.microsoft.com/office/powerpoint/2010/main" val="1416241347"/>
              </p:ext>
            </p:extLst>
          </p:nvPr>
        </p:nvGraphicFramePr>
        <p:xfrm>
          <a:off x="127591" y="4529470"/>
          <a:ext cx="3604437" cy="1818167"/>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265814" y="4327452"/>
            <a:ext cx="3434316" cy="276999"/>
          </a:xfrm>
          <a:prstGeom prst="rect">
            <a:avLst/>
          </a:prstGeom>
          <a:noFill/>
        </p:spPr>
        <p:txBody>
          <a:bodyPr wrap="square" rtlCol="0">
            <a:spAutoFit/>
          </a:bodyPr>
          <a:lstStyle/>
          <a:p>
            <a:pPr algn="ctr"/>
            <a:r>
              <a:rPr lang="fr-FR" sz="1200" b="1" i="1" dirty="0" smtClean="0">
                <a:solidFill>
                  <a:srgbClr val="404040"/>
                </a:solidFill>
                <a:latin typeface="+mj-lt"/>
              </a:rPr>
              <a:t>Rappel : anticipations 2011</a:t>
            </a:r>
            <a:endParaRPr lang="fr-FR" sz="1200" b="1" i="1" dirty="0">
              <a:solidFill>
                <a:srgbClr val="404040"/>
              </a:solidFill>
              <a:latin typeface="+mj-lt"/>
            </a:endParaRPr>
          </a:p>
        </p:txBody>
      </p:sp>
      <p:graphicFrame>
        <p:nvGraphicFramePr>
          <p:cNvPr id="11" name="Graphique 10"/>
          <p:cNvGraphicFramePr/>
          <p:nvPr>
            <p:extLst>
              <p:ext uri="{D42A27DB-BD31-4B8C-83A1-F6EECF244321}">
                <p14:modId xmlns="" xmlns:p14="http://schemas.microsoft.com/office/powerpoint/2010/main" val="1416241347"/>
              </p:ext>
            </p:extLst>
          </p:nvPr>
        </p:nvGraphicFramePr>
        <p:xfrm>
          <a:off x="2923953" y="3455581"/>
          <a:ext cx="5879805" cy="3083442"/>
        </p:xfrm>
        <a:graphic>
          <a:graphicData uri="http://schemas.openxmlformats.org/drawingml/2006/chart">
            <c:chart xmlns:c="http://schemas.openxmlformats.org/drawingml/2006/chart" xmlns:r="http://schemas.openxmlformats.org/officeDocument/2006/relationships" r:id="rId3"/>
          </a:graphicData>
        </a:graphic>
      </p:graphicFrame>
      <p:sp>
        <p:nvSpPr>
          <p:cNvPr id="12" name="ZoneTexte 11"/>
          <p:cNvSpPr txBox="1"/>
          <p:nvPr/>
        </p:nvSpPr>
        <p:spPr>
          <a:xfrm>
            <a:off x="4139607" y="3257107"/>
            <a:ext cx="3434316" cy="369332"/>
          </a:xfrm>
          <a:prstGeom prst="rect">
            <a:avLst/>
          </a:prstGeom>
          <a:noFill/>
        </p:spPr>
        <p:txBody>
          <a:bodyPr wrap="square" rtlCol="0">
            <a:spAutoFit/>
          </a:bodyPr>
          <a:lstStyle/>
          <a:p>
            <a:pPr algn="ctr"/>
            <a:r>
              <a:rPr lang="fr-FR" b="1" i="1" dirty="0" smtClean="0">
                <a:solidFill>
                  <a:srgbClr val="404040"/>
                </a:solidFill>
                <a:latin typeface="+mj-lt"/>
              </a:rPr>
              <a:t>Anticipations 2012</a:t>
            </a:r>
            <a:endParaRPr lang="fr-FR" b="1" i="1" dirty="0">
              <a:solidFill>
                <a:srgbClr val="404040"/>
              </a:solidFill>
              <a:latin typeface="+mj-lt"/>
            </a:endParaRPr>
          </a:p>
        </p:txBody>
      </p:sp>
    </p:spTree>
    <p:extLst>
      <p:ext uri="{BB962C8B-B14F-4D97-AF65-F5344CB8AC3E}">
        <p14:creationId xmlns="" xmlns:p14="http://schemas.microsoft.com/office/powerpoint/2010/main" val="37222560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71272" y="3958417"/>
            <a:ext cx="8595360" cy="1042416"/>
          </a:xfrm>
          <a:prstGeom prst="rect">
            <a:avLst/>
          </a:prstGeom>
          <a:solidFill>
            <a:srgbClr val="BBE0E3"/>
          </a:solidFill>
          <a:ln>
            <a:solidFill>
              <a:srgbClr val="00A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265176" y="1545126"/>
            <a:ext cx="8595360" cy="1042416"/>
          </a:xfrm>
          <a:prstGeom prst="rect">
            <a:avLst/>
          </a:prstGeom>
          <a:solidFill>
            <a:srgbClr val="BBE0E3"/>
          </a:solidFill>
          <a:ln>
            <a:solidFill>
              <a:srgbClr val="00A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283464" y="1514277"/>
            <a:ext cx="7851775" cy="3785616"/>
          </a:xfrm>
        </p:spPr>
        <p:txBody>
          <a:bodyPr/>
          <a:lstStyle/>
          <a:p>
            <a:pPr marL="0" indent="0">
              <a:buClr>
                <a:srgbClr val="00A6C8"/>
              </a:buClr>
              <a:tabLst>
                <a:tab pos="266700" algn="l"/>
              </a:tabLst>
            </a:pPr>
            <a:endParaRPr lang="fr-FR" sz="2200" dirty="0" smtClean="0">
              <a:latin typeface="Arial" pitchFamily="34" charset="0"/>
              <a:cs typeface="Arial" pitchFamily="34" charset="0"/>
            </a:endParaRPr>
          </a:p>
          <a:p>
            <a:pPr marL="0" indent="0">
              <a:buClr>
                <a:srgbClr val="00A6C8"/>
              </a:buClr>
              <a:buFont typeface="Wingdings" pitchFamily="2" charset="2"/>
              <a:buChar char="Ø"/>
              <a:tabLst>
                <a:tab pos="266700" algn="l"/>
              </a:tabLst>
            </a:pPr>
            <a:r>
              <a:rPr lang="fr-FR" sz="1500" dirty="0" smtClean="0">
                <a:latin typeface="Arial" pitchFamily="34" charset="0"/>
                <a:cs typeface="Arial" pitchFamily="34" charset="0"/>
              </a:rPr>
              <a:t> Centres </a:t>
            </a:r>
            <a:r>
              <a:rPr lang="fr-FR" sz="1500" dirty="0">
                <a:latin typeface="Arial" pitchFamily="34" charset="0"/>
                <a:cs typeface="Arial" pitchFamily="34" charset="0"/>
              </a:rPr>
              <a:t>des Congrès et Parcs des Expositions </a:t>
            </a:r>
            <a:r>
              <a:rPr lang="fr-FR" sz="1500" dirty="0" smtClean="0">
                <a:latin typeface="Arial" pitchFamily="34" charset="0"/>
                <a:cs typeface="Arial" pitchFamily="34" charset="0"/>
              </a:rPr>
              <a:t>(5/5)</a:t>
            </a:r>
          </a:p>
          <a:p>
            <a:pPr marL="0" indent="0">
              <a:buClr>
                <a:srgbClr val="00A6C8"/>
              </a:buClr>
              <a:buFont typeface="Wingdings" pitchFamily="2" charset="2"/>
              <a:buChar char="Ø"/>
              <a:tabLst>
                <a:tab pos="266700" algn="l"/>
              </a:tabLst>
            </a:pPr>
            <a:endParaRPr lang="fr-FR" sz="1500" dirty="0" smtClean="0">
              <a:latin typeface="Arial" pitchFamily="34" charset="0"/>
              <a:cs typeface="Arial" pitchFamily="34" charset="0"/>
            </a:endParaRPr>
          </a:p>
          <a:p>
            <a:pPr marL="0" indent="0">
              <a:buClr>
                <a:srgbClr val="00A6C8"/>
              </a:buClr>
              <a:buFont typeface="Wingdings" pitchFamily="2" charset="2"/>
              <a:buChar char="Ø"/>
              <a:tabLst>
                <a:tab pos="266700" algn="l"/>
              </a:tabLst>
            </a:pPr>
            <a:endParaRPr lang="fr-FR" sz="1500" dirty="0" smtClean="0">
              <a:latin typeface="Arial" pitchFamily="34" charset="0"/>
              <a:cs typeface="Arial" pitchFamily="34" charset="0"/>
            </a:endParaRPr>
          </a:p>
          <a:p>
            <a:pPr marL="0" indent="0">
              <a:buClr>
                <a:srgbClr val="00A6C8"/>
              </a:buClr>
              <a:buFont typeface="Wingdings" pitchFamily="2" charset="2"/>
              <a:buChar char="Ø"/>
              <a:tabLst>
                <a:tab pos="266700" algn="l"/>
              </a:tabLst>
            </a:pPr>
            <a:endParaRPr lang="fr-FR" sz="600" dirty="0" smtClean="0">
              <a:latin typeface="Arial" pitchFamily="34" charset="0"/>
              <a:cs typeface="Arial" pitchFamily="34" charset="0"/>
            </a:endParaRPr>
          </a:p>
          <a:p>
            <a:pPr marL="0" indent="0">
              <a:buClr>
                <a:srgbClr val="00A6C8"/>
              </a:buClr>
              <a:buFont typeface="Wingdings" pitchFamily="2" charset="2"/>
              <a:buChar char="Ø"/>
              <a:tabLst>
                <a:tab pos="266700" algn="l"/>
              </a:tabLst>
            </a:pPr>
            <a:endParaRPr lang="fr-FR" sz="800" dirty="0" smtClean="0">
              <a:latin typeface="Arial" pitchFamily="34" charset="0"/>
              <a:cs typeface="Arial" pitchFamily="34" charset="0"/>
            </a:endParaRPr>
          </a:p>
          <a:p>
            <a:pPr marL="285750" indent="-285750">
              <a:buClr>
                <a:srgbClr val="00A6C8"/>
              </a:buClr>
              <a:buFont typeface="Wingdings" pitchFamily="2" charset="2"/>
              <a:buChar char="Ø"/>
            </a:pPr>
            <a:r>
              <a:rPr lang="fr-FR" sz="1500" dirty="0" smtClean="0">
                <a:latin typeface="Arial" pitchFamily="34" charset="0"/>
                <a:cs typeface="Arial" pitchFamily="34" charset="0"/>
              </a:rPr>
              <a:t>Espaces de réunion non intégrés à un hébergement, </a:t>
            </a:r>
          </a:p>
          <a:p>
            <a:pPr marL="285750" indent="-285750">
              <a:buClr>
                <a:srgbClr val="00A6C8"/>
              </a:buClr>
            </a:pPr>
            <a:r>
              <a:rPr lang="fr-FR" sz="1500" dirty="0" smtClean="0">
                <a:latin typeface="Arial" pitchFamily="34" charset="0"/>
                <a:cs typeface="Arial" pitchFamily="34" charset="0"/>
              </a:rPr>
              <a:t>	flottants ou mobiles (12/15)</a:t>
            </a:r>
          </a:p>
          <a:p>
            <a:pPr marL="285750" indent="-285750">
              <a:buClr>
                <a:srgbClr val="00A6C8"/>
              </a:buClr>
              <a:buFont typeface="Wingdings" pitchFamily="2" charset="2"/>
              <a:buChar char="Ø"/>
            </a:pPr>
            <a:endParaRPr lang="fr-FR" sz="1500" dirty="0" smtClean="0">
              <a:latin typeface="Arial" pitchFamily="34" charset="0"/>
              <a:cs typeface="Arial" pitchFamily="34" charset="0"/>
            </a:endParaRPr>
          </a:p>
          <a:p>
            <a:pPr marL="285750" indent="-285750">
              <a:buClr>
                <a:srgbClr val="00A6C8"/>
              </a:buClr>
              <a:buFont typeface="Wingdings" pitchFamily="2" charset="2"/>
              <a:buChar char="Ø"/>
            </a:pPr>
            <a:endParaRPr lang="fr-FR" sz="2000" dirty="0" smtClean="0">
              <a:latin typeface="Arial" pitchFamily="34" charset="0"/>
              <a:cs typeface="Arial" pitchFamily="34" charset="0"/>
            </a:endParaRPr>
          </a:p>
          <a:p>
            <a:pPr marL="285750" indent="-285750">
              <a:buClr>
                <a:srgbClr val="00A6C8"/>
              </a:buClr>
              <a:buFont typeface="Wingdings" pitchFamily="2" charset="2"/>
              <a:buChar char="Ø"/>
            </a:pPr>
            <a:endParaRPr lang="fr-FR" sz="800" dirty="0" smtClean="0">
              <a:latin typeface="Arial" pitchFamily="34" charset="0"/>
              <a:cs typeface="Arial" pitchFamily="34" charset="0"/>
            </a:endParaRPr>
          </a:p>
          <a:p>
            <a:pPr marL="285750" indent="-285750">
              <a:buClr>
                <a:srgbClr val="00A6C8"/>
              </a:buClr>
              <a:buFont typeface="Wingdings" pitchFamily="2" charset="2"/>
              <a:buChar char="Ø"/>
            </a:pPr>
            <a:r>
              <a:rPr lang="fr-FR" sz="1500" dirty="0" smtClean="0">
                <a:latin typeface="Arial" pitchFamily="34" charset="0"/>
                <a:cs typeface="Arial" pitchFamily="34" charset="0"/>
              </a:rPr>
              <a:t>Espaces de réunion intégrés à un hébergement (30/37)</a:t>
            </a:r>
          </a:p>
          <a:p>
            <a:pPr marL="0" indent="0">
              <a:buClr>
                <a:srgbClr val="00A6C8"/>
              </a:buClr>
              <a:tabLst>
                <a:tab pos="266700" algn="l"/>
              </a:tabLst>
            </a:pPr>
            <a:endParaRPr lang="fr-FR" sz="1500" dirty="0">
              <a:latin typeface="Arial" pitchFamily="34" charset="0"/>
              <a:cs typeface="Arial" pitchFamily="34" charset="0"/>
            </a:endParaRPr>
          </a:p>
          <a:p>
            <a:endParaRPr lang="fr-FR" sz="1500" dirty="0"/>
          </a:p>
        </p:txBody>
      </p:sp>
      <p:graphicFrame>
        <p:nvGraphicFramePr>
          <p:cNvPr id="5" name="Graphique 4"/>
          <p:cNvGraphicFramePr/>
          <p:nvPr>
            <p:extLst>
              <p:ext uri="{D42A27DB-BD31-4B8C-83A1-F6EECF244321}">
                <p14:modId xmlns="" xmlns:p14="http://schemas.microsoft.com/office/powerpoint/2010/main" val="4253681440"/>
              </p:ext>
            </p:extLst>
          </p:nvPr>
        </p:nvGraphicFramePr>
        <p:xfrm>
          <a:off x="5358384" y="1156327"/>
          <a:ext cx="3619361" cy="14606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p:cNvGraphicFramePr/>
          <p:nvPr>
            <p:extLst>
              <p:ext uri="{D42A27DB-BD31-4B8C-83A1-F6EECF244321}">
                <p14:modId xmlns="" xmlns:p14="http://schemas.microsoft.com/office/powerpoint/2010/main" val="2915732162"/>
              </p:ext>
            </p:extLst>
          </p:nvPr>
        </p:nvGraphicFramePr>
        <p:xfrm>
          <a:off x="6603668" y="2700021"/>
          <a:ext cx="2157985" cy="1083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aphique 11"/>
          <p:cNvGraphicFramePr/>
          <p:nvPr>
            <p:extLst>
              <p:ext uri="{D42A27DB-BD31-4B8C-83A1-F6EECF244321}">
                <p14:modId xmlns="" xmlns:p14="http://schemas.microsoft.com/office/powerpoint/2010/main" val="93410288"/>
              </p:ext>
            </p:extLst>
          </p:nvPr>
        </p:nvGraphicFramePr>
        <p:xfrm>
          <a:off x="6051839" y="3938498"/>
          <a:ext cx="2816353" cy="1133857"/>
        </p:xfrm>
        <a:graphic>
          <a:graphicData uri="http://schemas.openxmlformats.org/drawingml/2006/chart">
            <c:chart xmlns:c="http://schemas.openxmlformats.org/drawingml/2006/chart" xmlns:r="http://schemas.openxmlformats.org/officeDocument/2006/relationships" r:id="rId4"/>
          </a:graphicData>
        </a:graphic>
      </p:graphicFrame>
      <p:sp>
        <p:nvSpPr>
          <p:cNvPr id="17" name="ZoneTexte 16"/>
          <p:cNvSpPr txBox="1"/>
          <p:nvPr/>
        </p:nvSpPr>
        <p:spPr>
          <a:xfrm>
            <a:off x="205635" y="5071730"/>
            <a:ext cx="8651286" cy="1733105"/>
          </a:xfrm>
          <a:prstGeom prst="rect">
            <a:avLst/>
          </a:prstGeom>
          <a:noFill/>
        </p:spPr>
        <p:txBody>
          <a:bodyPr wrap="square" rtlCol="0">
            <a:spAutoFit/>
          </a:bodyPr>
          <a:lstStyle/>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Un tri des réponses en fonction des catégories d’offre permet d’identifier que cette perspective est perçue comme </a:t>
            </a:r>
            <a:r>
              <a:rPr lang="fr-FR" sz="1400" b="1" dirty="0" smtClean="0">
                <a:solidFill>
                  <a:srgbClr val="00A6C8"/>
                </a:solidFill>
                <a:latin typeface="Arial" pitchFamily="34" charset="0"/>
                <a:cs typeface="Arial" pitchFamily="34" charset="0"/>
              </a:rPr>
              <a:t>plus positive au sein des espaces de réunion non intégrés à un hébergement, des centres d’affaires et espaces de réunion flottants ou mobiles</a:t>
            </a:r>
            <a:r>
              <a:rPr lang="fr-FR" sz="1400" dirty="0" smtClean="0">
                <a:solidFill>
                  <a:srgbClr val="4D4D4D"/>
                </a:solidFill>
                <a:latin typeface="Arial" pitchFamily="34" charset="0"/>
                <a:cs typeface="Arial" pitchFamily="34" charset="0"/>
              </a:rPr>
              <a:t>. </a:t>
            </a:r>
          </a:p>
          <a:p>
            <a:pPr marL="176400" indent="-176400" algn="just">
              <a:spcBef>
                <a:spcPts val="300"/>
              </a:spcBef>
              <a:spcAft>
                <a:spcPts val="300"/>
              </a:spcAft>
              <a:buClr>
                <a:srgbClr val="00A6C8"/>
              </a:buClr>
              <a:buFont typeface="Arial" pitchFamily="34" charset="0"/>
              <a:buChar char="•"/>
            </a:pPr>
            <a:r>
              <a:rPr lang="fr-FR" sz="1400" dirty="0" smtClean="0">
                <a:solidFill>
                  <a:srgbClr val="4D4D4D"/>
                </a:solidFill>
                <a:latin typeface="Arial" pitchFamily="34" charset="0"/>
                <a:cs typeface="Arial" pitchFamily="34" charset="0"/>
              </a:rPr>
              <a:t>Les espaces de réunion intégrés à un hébergement ainsi que les Centres des Congrès et Parcs des Expositions émettent une anticipation globalement favorable. Là où les Centres de Congrès majeurs (Eurexpo, Cité Internationale et Double Mixte) ont une appréciation favorable de la tendance 2012, l’Espace Tête d’Or et Tony Garnier ont pour leur part une anticipation défavorable.</a:t>
            </a:r>
          </a:p>
        </p:txBody>
      </p:sp>
      <p:sp>
        <p:nvSpPr>
          <p:cNvPr id="26" name="Titre 1"/>
          <p:cNvSpPr txBox="1">
            <a:spLocks/>
          </p:cNvSpPr>
          <p:nvPr/>
        </p:nvSpPr>
        <p:spPr bwMode="auto">
          <a:xfrm>
            <a:off x="1469877" y="-1"/>
            <a:ext cx="7491243"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lvl="0" indent="-571500" fontAlgn="auto">
              <a:spcAft>
                <a:spcPts val="0"/>
              </a:spcAft>
              <a:defRPr/>
            </a:pPr>
            <a:r>
              <a:rPr lang="fr-FR" sz="2600" b="1" dirty="0" smtClean="0">
                <a:solidFill>
                  <a:schemeClr val="bg1"/>
                </a:solidFill>
                <a:latin typeface="Arial" pitchFamily="34" charset="0"/>
                <a:ea typeface="+mj-ea"/>
                <a:cs typeface="Arial" pitchFamily="34" charset="0"/>
              </a:rPr>
              <a:t> Tendance 2012 par catégorie d’établissement</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18367982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Eole\Partages\ETUDES\Dossiers en cours\DOSSIER PARTAGE\Lyon Réunion\Photos\Eurexpo v2.jpg"/>
          <p:cNvPicPr>
            <a:picLocks noChangeAspect="1" noChangeArrowheads="1"/>
          </p:cNvPicPr>
          <p:nvPr/>
        </p:nvPicPr>
        <p:blipFill>
          <a:blip r:embed="rId2" cstate="print"/>
          <a:srcRect/>
          <a:stretch>
            <a:fillRect/>
          </a:stretch>
        </p:blipFill>
        <p:spPr bwMode="auto">
          <a:xfrm>
            <a:off x="0" y="902478"/>
            <a:ext cx="9144000" cy="5955522"/>
          </a:xfrm>
          <a:prstGeom prst="rect">
            <a:avLst/>
          </a:prstGeom>
          <a:noFill/>
        </p:spPr>
      </p:pic>
      <p:pic>
        <p:nvPicPr>
          <p:cNvPr id="7" name="Image 6" descr="bandeau-noir.jpg"/>
          <p:cNvPicPr>
            <a:picLocks noChangeAspect="1"/>
          </p:cNvPicPr>
          <p:nvPr/>
        </p:nvPicPr>
        <p:blipFill>
          <a:blip r:embed="rId3" cstate="email"/>
          <a:srcRect/>
          <a:stretch>
            <a:fillRect/>
          </a:stretch>
        </p:blipFill>
        <p:spPr bwMode="auto">
          <a:xfrm>
            <a:off x="0" y="0"/>
            <a:ext cx="9144000" cy="1203325"/>
          </a:xfrm>
          <a:prstGeom prst="rect">
            <a:avLst/>
          </a:prstGeom>
          <a:noFill/>
          <a:ln w="9525">
            <a:noFill/>
            <a:miter lim="800000"/>
            <a:headEnd/>
            <a:tailEnd/>
          </a:ln>
        </p:spPr>
      </p:pic>
      <p:sp>
        <p:nvSpPr>
          <p:cNvPr id="4" name="Titre 1"/>
          <p:cNvSpPr txBox="1">
            <a:spLocks/>
          </p:cNvSpPr>
          <p:nvPr/>
        </p:nvSpPr>
        <p:spPr bwMode="auto">
          <a:xfrm>
            <a:off x="1469877" y="-1"/>
            <a:ext cx="7280931"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lvl="0" indent="-571500" fontAlgn="auto">
              <a:spcAft>
                <a:spcPts val="0"/>
              </a:spcAft>
              <a:defRPr/>
            </a:pPr>
            <a:r>
              <a:rPr lang="fr-FR" sz="2600" b="1" dirty="0" smtClean="0">
                <a:solidFill>
                  <a:schemeClr val="bg1"/>
                </a:solidFill>
                <a:latin typeface="Arial" pitchFamily="34" charset="0"/>
                <a:ea typeface="+mj-ea"/>
                <a:cs typeface="Arial" pitchFamily="34" charset="0"/>
              </a:rPr>
              <a:t> Crédits</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Espace réservé du contenu 2"/>
          <p:cNvSpPr>
            <a:spLocks noGrp="1"/>
          </p:cNvSpPr>
          <p:nvPr>
            <p:ph idx="1"/>
          </p:nvPr>
        </p:nvSpPr>
        <p:spPr>
          <a:xfrm>
            <a:off x="573088" y="1695450"/>
            <a:ext cx="7851775" cy="3800475"/>
          </a:xfrm>
        </p:spPr>
        <p:txBody>
          <a:bodyPr/>
          <a:lstStyle/>
          <a:p>
            <a:pPr marL="0" indent="0" algn="just"/>
            <a:r>
              <a:rPr lang="fr-FR" sz="1400" i="1" dirty="0" smtClean="0">
                <a:solidFill>
                  <a:schemeClr val="bg1"/>
                </a:solidFill>
                <a:latin typeface="+mj-lt"/>
              </a:rPr>
              <a:t>L’ensemble des répondants ainsi que des interlocuteurs du Grand Lyon sont remerciés par MKG Hospitality pour leurs réponses et le temps investi. </a:t>
            </a:r>
          </a:p>
        </p:txBody>
      </p:sp>
    </p:spTree>
    <p:extLst>
      <p:ext uri="{BB962C8B-B14F-4D97-AF65-F5344CB8AC3E}">
        <p14:creationId xmlns="" xmlns:p14="http://schemas.microsoft.com/office/powerpoint/2010/main" val="2792506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000" y="1320546"/>
            <a:ext cx="8366400" cy="3918966"/>
          </a:xfrm>
        </p:spPr>
        <p:txBody>
          <a:bodyPr/>
          <a:lstStyle/>
          <a:p>
            <a:pPr marL="0" lvl="0" algn="just">
              <a:spcBef>
                <a:spcPts val="0"/>
              </a:spcBef>
              <a:buClr>
                <a:srgbClr val="0092BB"/>
              </a:buClr>
              <a:buFont typeface="Arial" pitchFamily="34" charset="0"/>
              <a:buChar char="•"/>
              <a:defRPr/>
            </a:pPr>
            <a:r>
              <a:rPr lang="fr-FR" sz="1400" dirty="0" smtClean="0">
                <a:latin typeface="+mj-lt"/>
              </a:rPr>
              <a:t>Au sein des structures « Centres de Congrès et Parcs des Expositions », les statistiques reposent sur le volume de manifestations et sur le nombre de journées-participants. Compte tenu de la période de réalisation de l’enquête, le processus de certification des journées-participants n’est pas toujours achevé ; l’analyse est alors réalisée sur la base des estimations intermédiaires communiquées.</a:t>
            </a:r>
          </a:p>
          <a:p>
            <a:pPr marL="0" lvl="0" algn="just">
              <a:spcBef>
                <a:spcPts val="0"/>
              </a:spcBef>
              <a:buClr>
                <a:srgbClr val="0092BB"/>
              </a:buClr>
              <a:buFont typeface="Arial" pitchFamily="34" charset="0"/>
              <a:buChar char="•"/>
              <a:defRPr/>
            </a:pPr>
            <a:endParaRPr lang="fr-FR" sz="1400" dirty="0" smtClean="0"/>
          </a:p>
          <a:p>
            <a:pPr marL="0" lvl="0" algn="just">
              <a:spcBef>
                <a:spcPts val="0"/>
              </a:spcBef>
              <a:buClr>
                <a:srgbClr val="0092BB"/>
              </a:buClr>
              <a:buFont typeface="Arial" pitchFamily="34" charset="0"/>
              <a:buChar char="•"/>
              <a:defRPr/>
            </a:pPr>
            <a:r>
              <a:rPr lang="fr-FR" sz="1400" dirty="0" smtClean="0">
                <a:latin typeface="+mj-lt"/>
              </a:rPr>
              <a:t>Le décompte se basant sur les chiffres déclarés par les organisateurs de salons, il n’inclut pas le décompte des exposants. Celui-ci avait été demandé en 2010 auprès des infrastructures participantes, mais compte tenu des difficultés d’estimation de ce chiffre (le rendant trop approximatif) et de son caractère mineur au sein de la fréquentation, il n’a pas été intégré au total des journées-participants afin de préserver la finesse d’analyse dynamique et ainsi mieux estimer l’évolution année par année, l’enquête étant pluriannuelle.</a:t>
            </a:r>
          </a:p>
          <a:p>
            <a:pPr marL="0" lvl="0" algn="just">
              <a:spcBef>
                <a:spcPts val="0"/>
              </a:spcBef>
              <a:buClr>
                <a:srgbClr val="0092BB"/>
              </a:buClr>
              <a:defRPr/>
            </a:pPr>
            <a:endParaRPr lang="fr-FR" sz="1400" dirty="0" smtClean="0">
              <a:latin typeface="+mj-lt"/>
            </a:endParaRPr>
          </a:p>
          <a:p>
            <a:pPr marL="0" lvl="0" algn="just">
              <a:spcBef>
                <a:spcPts val="0"/>
              </a:spcBef>
              <a:buClr>
                <a:srgbClr val="0092BB"/>
              </a:buClr>
              <a:buFont typeface="Arial" pitchFamily="34" charset="0"/>
              <a:buChar char="•"/>
              <a:defRPr/>
            </a:pPr>
            <a:r>
              <a:rPr lang="fr-FR" sz="1400" dirty="0" smtClean="0">
                <a:latin typeface="+mj-lt"/>
              </a:rPr>
              <a:t>Les Universités proposent une offre d’accueil de réunions et évènements d’affaires. Cependant, celles-ci ne sont, à ce jour, pas en mesure de quantifier les volumes accueillis. Avec un processus de suivi statistique de l’activité interne à ces établissements, il serait possible à l’avenir de mieux connaître les volumes accueillis et leur évolution. </a:t>
            </a:r>
            <a:r>
              <a:rPr lang="fr-FR" sz="1400" i="1" dirty="0" smtClean="0">
                <a:latin typeface="+mj-lt"/>
              </a:rPr>
              <a:t>Une évolution positive du suivi est déjà perceptible en 2011, puisque plusieurs établissements ont su quantifier leur offre disponible (en m²), ce qui n’était pas le cas en 2010</a:t>
            </a:r>
            <a:r>
              <a:rPr lang="fr-FR" sz="1400" dirty="0" smtClean="0">
                <a:latin typeface="+mj-lt"/>
              </a:rPr>
              <a:t>. Le suivi de la demande est cependant encore freiné par le caractère non-marchand des évènements se tenant dans ces structures.</a:t>
            </a:r>
          </a:p>
          <a:p>
            <a:pPr marL="0" lvl="0" algn="just">
              <a:spcBef>
                <a:spcPts val="0"/>
              </a:spcBef>
              <a:buClr>
                <a:srgbClr val="0092BB"/>
              </a:buClr>
              <a:buFont typeface="Arial" pitchFamily="34" charset="0"/>
              <a:buChar char="•"/>
              <a:defRPr/>
            </a:pPr>
            <a:endParaRPr lang="fr-FR" sz="1400" dirty="0" smtClean="0">
              <a:latin typeface="+mj-lt"/>
            </a:endParaRPr>
          </a:p>
          <a:p>
            <a:pPr marL="0" lvl="0" algn="just">
              <a:spcBef>
                <a:spcPts val="0"/>
              </a:spcBef>
              <a:buClr>
                <a:srgbClr val="0092BB"/>
              </a:buClr>
              <a:buFont typeface="Arial" pitchFamily="34" charset="0"/>
              <a:buChar char="•"/>
              <a:defRPr/>
            </a:pPr>
            <a:endParaRPr lang="fr-FR" sz="1400" dirty="0" smtClean="0">
              <a:latin typeface="+mj-lt"/>
            </a:endParaRPr>
          </a:p>
          <a:p>
            <a:pPr marL="0" lvl="0" algn="just">
              <a:spcBef>
                <a:spcPts val="0"/>
              </a:spcBef>
              <a:buClr>
                <a:srgbClr val="0092BB"/>
              </a:buClr>
              <a:buFont typeface="Arial" pitchFamily="34" charset="0"/>
              <a:buChar char="•"/>
              <a:defRPr/>
            </a:pPr>
            <a:endParaRPr lang="fr-FR" sz="1400" dirty="0" smtClean="0">
              <a:latin typeface="+mj-lt"/>
            </a:endParaRPr>
          </a:p>
          <a:p>
            <a:pPr marL="0" lvl="0" algn="just">
              <a:spcBef>
                <a:spcPts val="0"/>
              </a:spcBef>
              <a:buClr>
                <a:srgbClr val="0092BB"/>
              </a:buClr>
              <a:buFont typeface="Arial" pitchFamily="34" charset="0"/>
              <a:buChar char="•"/>
              <a:defRPr/>
            </a:pPr>
            <a:endParaRPr lang="fr-FR" sz="1400" dirty="0" smtClean="0">
              <a:latin typeface="+mj-lt"/>
            </a:endParaRPr>
          </a:p>
        </p:txBody>
      </p:sp>
      <p:sp>
        <p:nvSpPr>
          <p:cNvPr id="5" name="Titre 1"/>
          <p:cNvSpPr txBox="1">
            <a:spLocks/>
          </p:cNvSpPr>
          <p:nvPr/>
        </p:nvSpPr>
        <p:spPr bwMode="auto">
          <a:xfrm>
            <a:off x="1469877" y="-1"/>
            <a:ext cx="7280931"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lvl="0" indent="-571500" fontAlgn="auto">
              <a:spcAft>
                <a:spcPts val="0"/>
              </a:spcAft>
              <a:defRPr/>
            </a:pPr>
            <a:r>
              <a:rPr lang="fr-FR" sz="2600" b="1" dirty="0" smtClean="0">
                <a:solidFill>
                  <a:schemeClr val="bg1"/>
                </a:solidFill>
                <a:latin typeface="Arial" pitchFamily="34" charset="0"/>
                <a:ea typeface="+mj-ea"/>
                <a:cs typeface="Arial" pitchFamily="34" charset="0"/>
              </a:rPr>
              <a:t> Eléments </a:t>
            </a:r>
            <a:r>
              <a:rPr lang="fr-FR" sz="2600" b="1" dirty="0">
                <a:solidFill>
                  <a:schemeClr val="bg1"/>
                </a:solidFill>
                <a:latin typeface="Arial" pitchFamily="34" charset="0"/>
                <a:ea typeface="+mj-ea"/>
                <a:cs typeface="Arial" pitchFamily="34" charset="0"/>
              </a:rPr>
              <a:t>de méthodologie </a:t>
            </a:r>
            <a:r>
              <a:rPr lang="fr-FR" sz="2600" b="1" dirty="0" smtClean="0">
                <a:solidFill>
                  <a:schemeClr val="bg1"/>
                </a:solidFill>
                <a:latin typeface="Arial" pitchFamily="34" charset="0"/>
                <a:ea typeface="+mj-ea"/>
                <a:cs typeface="Arial" pitchFamily="34" charset="0"/>
              </a:rPr>
              <a:t>(2)</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000" y="1320546"/>
            <a:ext cx="8366400" cy="5135118"/>
          </a:xfrm>
        </p:spPr>
        <p:txBody>
          <a:bodyPr/>
          <a:lstStyle/>
          <a:p>
            <a:pPr marL="0" lvl="0" algn="just">
              <a:spcBef>
                <a:spcPts val="0"/>
              </a:spcBef>
              <a:buClr>
                <a:srgbClr val="0092BB"/>
              </a:buClr>
              <a:buFont typeface="Arial" pitchFamily="34" charset="0"/>
              <a:buChar char="•"/>
              <a:defRPr/>
            </a:pPr>
            <a:endParaRPr lang="fr-FR" sz="1400" dirty="0" smtClean="0">
              <a:latin typeface="+mj-lt"/>
            </a:endParaRPr>
          </a:p>
          <a:p>
            <a:pPr marL="0" lvl="0" algn="just">
              <a:spcBef>
                <a:spcPts val="0"/>
              </a:spcBef>
              <a:buClr>
                <a:srgbClr val="0092BB"/>
              </a:buClr>
              <a:buFont typeface="Arial" pitchFamily="34" charset="0"/>
              <a:buChar char="•"/>
              <a:defRPr/>
            </a:pPr>
            <a:endParaRPr lang="fr-FR" sz="1400" dirty="0" smtClean="0">
              <a:latin typeface="+mj-lt"/>
            </a:endParaRPr>
          </a:p>
          <a:p>
            <a:pPr marL="0" lvl="0" algn="just">
              <a:spcBef>
                <a:spcPts val="0"/>
              </a:spcBef>
              <a:buClr>
                <a:srgbClr val="0092BB"/>
              </a:buClr>
              <a:buFont typeface="Arial" pitchFamily="34" charset="0"/>
              <a:buChar char="•"/>
              <a:defRPr/>
            </a:pPr>
            <a:r>
              <a:rPr lang="fr-FR" sz="1400" dirty="0" smtClean="0">
                <a:latin typeface="+mj-lt"/>
              </a:rPr>
              <a:t>La définition standard sur le marché MICE d’une manifestation considérée comme « internationale » est qu’elle comporte plus de 20% des participants d’origine internationale ; cependant cette définition ne couvre qu’une faible portion de la fréquentation internationale du Grand Lyon en tourisme d’affaires, et surtout la proportion de participants internationaux est rarement connue. En conséquence, la section « évènements internationaux » traite des journées-participants « à dimension internationale » réalisées au sein des deux structures dont la fréquentation est la mieux connue d’une année sur l’autre, i.e. à Eurexpo et à la Cité Internationale (qui sont au demeurant les principaux équipements d’accueil de manifestations internationales). La notion de « dimension internationale » reste toutefois qualitative et fonction de la perception des organisateurs ; elle n’est pas comparable à une définition de type ICCA.</a:t>
            </a:r>
          </a:p>
          <a:p>
            <a:pPr marL="0" lvl="0" algn="just">
              <a:spcBef>
                <a:spcPts val="0"/>
              </a:spcBef>
              <a:buClr>
                <a:srgbClr val="0092BB"/>
              </a:buClr>
              <a:buFont typeface="Arial" pitchFamily="34" charset="0"/>
              <a:buChar char="•"/>
              <a:defRPr/>
            </a:pPr>
            <a:endParaRPr lang="fr-FR" sz="1400" dirty="0" smtClean="0">
              <a:latin typeface="+mj-lt"/>
            </a:endParaRPr>
          </a:p>
          <a:p>
            <a:pPr marL="0" lvl="0" algn="just">
              <a:spcBef>
                <a:spcPts val="0"/>
              </a:spcBef>
              <a:buClr>
                <a:srgbClr val="0092BB"/>
              </a:buClr>
              <a:buFont typeface="Arial" pitchFamily="34" charset="0"/>
              <a:buChar char="•"/>
              <a:defRPr/>
            </a:pPr>
            <a:r>
              <a:rPr lang="fr-FR" sz="1400" dirty="0" smtClean="0">
                <a:latin typeface="+mj-lt"/>
              </a:rPr>
              <a:t>En 2011, les autres structures ont également été interrogées sur la part de leur activité liée à une clientèle internationale, à travers la proportion globale d’internationaux et les principales nationalités présentes.</a:t>
            </a:r>
          </a:p>
          <a:p>
            <a:pPr marL="0" lvl="0" algn="just">
              <a:spcBef>
                <a:spcPts val="0"/>
              </a:spcBef>
              <a:buClr>
                <a:srgbClr val="0092BB"/>
              </a:buClr>
              <a:defRPr/>
            </a:pPr>
            <a:endParaRPr lang="fr-FR" sz="1400" dirty="0" smtClean="0">
              <a:latin typeface="+mj-lt"/>
            </a:endParaRPr>
          </a:p>
          <a:p>
            <a:pPr marL="0" lvl="0" algn="just">
              <a:spcBef>
                <a:spcPts val="0"/>
              </a:spcBef>
              <a:buClr>
                <a:srgbClr val="0092BB"/>
              </a:buClr>
              <a:buFont typeface="Arial" pitchFamily="34" charset="0"/>
              <a:buChar char="•"/>
              <a:defRPr/>
            </a:pPr>
            <a:endParaRPr lang="fr-FR" sz="1400" dirty="0" smtClean="0">
              <a:latin typeface="+mj-lt"/>
            </a:endParaRPr>
          </a:p>
        </p:txBody>
      </p:sp>
      <p:sp>
        <p:nvSpPr>
          <p:cNvPr id="4" name="Titre 1"/>
          <p:cNvSpPr txBox="1">
            <a:spLocks/>
          </p:cNvSpPr>
          <p:nvPr/>
        </p:nvSpPr>
        <p:spPr bwMode="auto">
          <a:xfrm>
            <a:off x="1469877" y="-1"/>
            <a:ext cx="7280931"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lvl="0" indent="-571500" fontAlgn="auto">
              <a:spcAft>
                <a:spcPts val="0"/>
              </a:spcAft>
              <a:defRPr/>
            </a:pPr>
            <a:r>
              <a:rPr lang="fr-FR" sz="2600" b="1" dirty="0" smtClean="0">
                <a:solidFill>
                  <a:schemeClr val="bg1"/>
                </a:solidFill>
                <a:latin typeface="Arial" pitchFamily="34" charset="0"/>
                <a:ea typeface="+mj-ea"/>
                <a:cs typeface="Arial" pitchFamily="34" charset="0"/>
              </a:rPr>
              <a:t> Eléments </a:t>
            </a:r>
            <a:r>
              <a:rPr lang="fr-FR" sz="2600" b="1" dirty="0">
                <a:solidFill>
                  <a:schemeClr val="bg1"/>
                </a:solidFill>
                <a:latin typeface="Arial" pitchFamily="34" charset="0"/>
                <a:ea typeface="+mj-ea"/>
                <a:cs typeface="Arial" pitchFamily="34" charset="0"/>
              </a:rPr>
              <a:t>de méthodologie (3)</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000" y="1320546"/>
            <a:ext cx="8366400" cy="5135118"/>
          </a:xfrm>
        </p:spPr>
        <p:txBody>
          <a:bodyPr/>
          <a:lstStyle/>
          <a:p>
            <a:pPr marL="0" algn="just">
              <a:spcBef>
                <a:spcPts val="0"/>
              </a:spcBef>
              <a:buClr>
                <a:srgbClr val="0092BB"/>
              </a:buClr>
              <a:buFont typeface="Arial" pitchFamily="34" charset="0"/>
              <a:buChar char="•"/>
              <a:defRPr/>
            </a:pPr>
            <a:r>
              <a:rPr lang="fr-FR" sz="1400" dirty="0" smtClean="0">
                <a:latin typeface="+mj-lt"/>
              </a:rPr>
              <a:t>Afin de pouvoir effectuer des redressements sur une base adéquate (la méthodologie avant le présent baromètre s’appuyait sur un nombre d’établissements, non une superficie réelle), un recensement exhaustif a été mené en 2011 par le Grand Lyon et MKG. Il devient ainsi possible d’estimer les volumes totaux </a:t>
            </a:r>
            <a:r>
              <a:rPr lang="fr-FR" sz="1400" i="1" dirty="0" smtClean="0">
                <a:latin typeface="+mj-lt"/>
              </a:rPr>
              <a:t>redressés </a:t>
            </a:r>
            <a:r>
              <a:rPr lang="fr-FR" sz="1400" dirty="0" smtClean="0">
                <a:latin typeface="+mj-lt"/>
              </a:rPr>
              <a:t>de journées-participants au sein du Grand Lyon.</a:t>
            </a:r>
          </a:p>
          <a:p>
            <a:pPr marL="0" algn="just">
              <a:spcBef>
                <a:spcPts val="0"/>
              </a:spcBef>
              <a:buClr>
                <a:srgbClr val="0092BB"/>
              </a:buClr>
              <a:buFont typeface="Arial" pitchFamily="34" charset="0"/>
              <a:buChar char="•"/>
              <a:defRPr/>
            </a:pPr>
            <a:endParaRPr lang="fr-FR" sz="1400" dirty="0" smtClean="0">
              <a:latin typeface="+mj-lt"/>
            </a:endParaRPr>
          </a:p>
          <a:p>
            <a:pPr marL="0" algn="just">
              <a:spcBef>
                <a:spcPts val="0"/>
              </a:spcBef>
              <a:buClr>
                <a:srgbClr val="0092BB"/>
              </a:buClr>
              <a:buFont typeface="Arial" pitchFamily="34" charset="0"/>
              <a:buChar char="•"/>
              <a:defRPr/>
            </a:pPr>
            <a:r>
              <a:rPr lang="fr-FR" sz="1400" dirty="0" smtClean="0">
                <a:latin typeface="+mj-lt"/>
              </a:rPr>
              <a:t>Le redressement demeure toutefois d’ampleur modeste à l’échelle globale, les principaux sites ayant fait l’objet d’une évaluation dès 2010 qui en faisait un recensement quasi-exhaustif. En particulier, l’activité de tous les Centres de Congrès avait été quantifiée de manière exhaustive. Ces structures représentent à elles seules 80% de la superficie au sol disponible.</a:t>
            </a:r>
          </a:p>
          <a:p>
            <a:pPr marL="0" algn="just">
              <a:spcBef>
                <a:spcPts val="0"/>
              </a:spcBef>
              <a:buClr>
                <a:srgbClr val="0092BB"/>
              </a:buClr>
              <a:buFont typeface="Arial" pitchFamily="34" charset="0"/>
              <a:buChar char="•"/>
              <a:defRPr/>
            </a:pPr>
            <a:endParaRPr lang="fr-FR" sz="1400" dirty="0" smtClean="0">
              <a:latin typeface="+mj-lt"/>
            </a:endParaRPr>
          </a:p>
          <a:p>
            <a:pPr marL="0" algn="just">
              <a:spcBef>
                <a:spcPts val="0"/>
              </a:spcBef>
              <a:buClr>
                <a:srgbClr val="0092BB"/>
              </a:buClr>
              <a:buFont typeface="Arial" pitchFamily="34" charset="0"/>
              <a:buChar char="•"/>
              <a:defRPr/>
            </a:pPr>
            <a:r>
              <a:rPr lang="fr-FR" sz="1400" dirty="0" smtClean="0">
                <a:latin typeface="+mj-lt"/>
              </a:rPr>
              <a:t>Pour les autres types de structure, les analyses dynamiques (évolution de 2011 par rapport à 2010) sont réalisées sur la base d’une comparaison en base constante, c’est-à-dire                         </a:t>
            </a:r>
            <a:r>
              <a:rPr lang="fr-FR" sz="1400" i="1" dirty="0" smtClean="0">
                <a:latin typeface="+mj-lt"/>
              </a:rPr>
              <a:t>à m² échantillonnés constants</a:t>
            </a:r>
            <a:r>
              <a:rPr lang="fr-FR" sz="1400" dirty="0" smtClean="0">
                <a:latin typeface="+mj-lt"/>
              </a:rPr>
              <a:t>. Au regard de la disponibilité en 2011 d’un recensement exhaustif des sites du Grand Lyon, la comparaison peut être effectuée sur les chiffres bruts ou redressés.</a:t>
            </a:r>
          </a:p>
          <a:p>
            <a:pPr marL="0" algn="just">
              <a:spcBef>
                <a:spcPts val="0"/>
              </a:spcBef>
              <a:buClr>
                <a:srgbClr val="0092BB"/>
              </a:buClr>
              <a:buFont typeface="Arial" pitchFamily="34" charset="0"/>
              <a:buChar char="•"/>
              <a:defRPr/>
            </a:pPr>
            <a:endParaRPr lang="fr-FR" sz="1400" dirty="0" smtClean="0">
              <a:latin typeface="+mj-lt"/>
            </a:endParaRPr>
          </a:p>
          <a:p>
            <a:pPr marL="0" algn="just">
              <a:spcBef>
                <a:spcPts val="0"/>
              </a:spcBef>
              <a:buClr>
                <a:srgbClr val="0092BB"/>
              </a:buClr>
              <a:buFont typeface="Arial" pitchFamily="34" charset="0"/>
              <a:buChar char="•"/>
              <a:defRPr/>
            </a:pPr>
            <a:r>
              <a:rPr lang="fr-FR" sz="1400" dirty="0" smtClean="0">
                <a:latin typeface="+mj-lt"/>
              </a:rPr>
              <a:t>Au regard de la présence d’une offre d’hébergement au sein de ces structures, les établissements de </a:t>
            </a:r>
            <a:r>
              <a:rPr lang="fr-FR" sz="1400" dirty="0" err="1" smtClean="0">
                <a:latin typeface="+mj-lt"/>
              </a:rPr>
              <a:t>Valpré</a:t>
            </a:r>
            <a:r>
              <a:rPr lang="fr-FR" sz="1400" dirty="0" smtClean="0">
                <a:latin typeface="+mj-lt"/>
              </a:rPr>
              <a:t> et du Cercle Villemanzy ont été réintégrés en 2011 à la catégorie des structures intégrées à une offre d’hébergement, (bien que l’hébergement ne soit pas leur activité première) à l’instar du changement de catégorie qui avait été effectué en 2010 à la demande du Grand Lyon pour le Domaine Saint-Joseph.</a:t>
            </a:r>
          </a:p>
          <a:p>
            <a:pPr marL="0" lvl="0" algn="just">
              <a:spcBef>
                <a:spcPts val="0"/>
              </a:spcBef>
              <a:buClr>
                <a:srgbClr val="0092BB"/>
              </a:buClr>
              <a:defRPr/>
            </a:pPr>
            <a:endParaRPr lang="fr-FR" sz="1400" dirty="0" smtClean="0">
              <a:latin typeface="+mj-lt"/>
            </a:endParaRPr>
          </a:p>
          <a:p>
            <a:pPr marL="0" lvl="0" algn="just">
              <a:spcBef>
                <a:spcPts val="0"/>
              </a:spcBef>
              <a:buClr>
                <a:srgbClr val="0092BB"/>
              </a:buClr>
              <a:buFont typeface="Arial" pitchFamily="34" charset="0"/>
              <a:buChar char="•"/>
              <a:defRPr/>
            </a:pPr>
            <a:endParaRPr lang="fr-FR" sz="1400" dirty="0" smtClean="0">
              <a:latin typeface="+mj-lt"/>
            </a:endParaRPr>
          </a:p>
        </p:txBody>
      </p:sp>
      <p:sp>
        <p:nvSpPr>
          <p:cNvPr id="4" name="Titre 1"/>
          <p:cNvSpPr txBox="1">
            <a:spLocks/>
          </p:cNvSpPr>
          <p:nvPr/>
        </p:nvSpPr>
        <p:spPr bwMode="auto">
          <a:xfrm>
            <a:off x="1469877" y="-1"/>
            <a:ext cx="7280931" cy="982768"/>
          </a:xfrm>
          <a:prstGeom prst="rect">
            <a:avLst/>
          </a:prstGeom>
          <a:noFill/>
          <a:ln w="9525">
            <a:noFill/>
            <a:miter lim="800000"/>
            <a:headEnd/>
            <a:tailEnd/>
          </a:ln>
          <a:effectLst/>
        </p:spPr>
        <p:txBody>
          <a:bodyPr vert="horz" wrap="square" lIns="91440" tIns="162000" rIns="91440" bIns="45720" numCol="1" anchor="ctr" anchorCtr="0" compatLnSpc="1">
            <a:prstTxWarp prst="textNoShape">
              <a:avLst/>
            </a:prstTxWarp>
          </a:bodyPr>
          <a:lstStyle/>
          <a:p>
            <a:pPr marL="571500" lvl="0" indent="-571500" fontAlgn="auto">
              <a:spcAft>
                <a:spcPts val="0"/>
              </a:spcAft>
              <a:defRPr/>
            </a:pPr>
            <a:r>
              <a:rPr lang="fr-FR" sz="2600" b="1" dirty="0" smtClean="0">
                <a:solidFill>
                  <a:schemeClr val="bg1"/>
                </a:solidFill>
                <a:latin typeface="Arial" pitchFamily="34" charset="0"/>
                <a:ea typeface="+mj-ea"/>
                <a:cs typeface="Arial" pitchFamily="34" charset="0"/>
              </a:rPr>
              <a:t> Eléments </a:t>
            </a:r>
            <a:r>
              <a:rPr lang="fr-FR" sz="2600" b="1" dirty="0">
                <a:solidFill>
                  <a:schemeClr val="bg1"/>
                </a:solidFill>
                <a:latin typeface="Arial" pitchFamily="34" charset="0"/>
                <a:ea typeface="+mj-ea"/>
                <a:cs typeface="Arial" pitchFamily="34" charset="0"/>
              </a:rPr>
              <a:t>de méthodologie </a:t>
            </a:r>
            <a:r>
              <a:rPr lang="fr-FR" sz="2600" b="1" dirty="0" smtClean="0">
                <a:solidFill>
                  <a:schemeClr val="bg1"/>
                </a:solidFill>
                <a:latin typeface="Arial" pitchFamily="34" charset="0"/>
                <a:ea typeface="+mj-ea"/>
                <a:cs typeface="Arial" pitchFamily="34" charset="0"/>
              </a:rPr>
              <a:t>(4)</a:t>
            </a:r>
            <a:endParaRPr kumimoji="0" lang="fr-FR" sz="2600" b="1"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Arial"/>
      </a:majorFont>
      <a:minorFont>
        <a:latin typeface="Bliss-Heav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dèle par défaut">
  <a:themeElements>
    <a:clrScheme name="2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Modèle par défaut">
      <a:majorFont>
        <a:latin typeface="Arial"/>
        <a:ea typeface=""/>
        <a:cs typeface="Arial"/>
      </a:majorFont>
      <a:minorFont>
        <a:latin typeface="Bliss-Heav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2BB"/>
        </a:solidFill>
      </a:spPr>
      <a:bodyPr rtlCol="0" anchor="ctr"/>
      <a:lstStyle>
        <a:defPPr algn="ctr">
          <a:defRPr/>
        </a:defPPr>
      </a:lstStyle>
      <a:style>
        <a:lnRef idx="0">
          <a:schemeClr val="accent5"/>
        </a:lnRef>
        <a:fillRef idx="3">
          <a:schemeClr val="accent5"/>
        </a:fillRef>
        <a:effectRef idx="3">
          <a:schemeClr val="accent5"/>
        </a:effectRef>
        <a:fontRef idx="minor">
          <a:schemeClr val="lt1"/>
        </a:fontRef>
      </a:style>
    </a:spDef>
  </a:objectDefaults>
  <a:extraClrSchemeLst/>
</a:theme>
</file>

<file path=ppt/theme/theme4.xml><?xml version="1.0" encoding="utf-8"?>
<a:theme xmlns:a="http://schemas.openxmlformats.org/drawingml/2006/main" name="3_Modèle par défaut">
  <a:themeElements>
    <a:clrScheme name="2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Modèle par défaut">
      <a:majorFont>
        <a:latin typeface="Arial"/>
        <a:ea typeface=""/>
        <a:cs typeface="Arial"/>
      </a:majorFont>
      <a:minorFont>
        <a:latin typeface="Bliss-Heav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Modèle par défaut">
    <a:majorFont>
      <a:latin typeface="Arial"/>
      <a:ea typeface=""/>
      <a:cs typeface="Arial"/>
    </a:majorFont>
    <a:minorFont>
      <a:latin typeface="Bliss-Heav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2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Modèle par défaut">
    <a:majorFont>
      <a:latin typeface="Arial"/>
      <a:ea typeface=""/>
      <a:cs typeface="Arial"/>
    </a:majorFont>
    <a:minorFont>
      <a:latin typeface="Bliss-Heav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2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Modèle par défaut">
    <a:majorFont>
      <a:latin typeface="Arial"/>
      <a:ea typeface=""/>
      <a:cs typeface="Arial"/>
    </a:majorFont>
    <a:minorFont>
      <a:latin typeface="Bliss-Heav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2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Modèle par défaut">
    <a:majorFont>
      <a:latin typeface="Arial"/>
      <a:ea typeface=""/>
      <a:cs typeface="Arial"/>
    </a:majorFont>
    <a:minorFont>
      <a:latin typeface="Bliss-Heav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2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Modèle par défaut">
    <a:majorFont>
      <a:latin typeface="Arial"/>
      <a:ea typeface=""/>
      <a:cs typeface="Arial"/>
    </a:majorFont>
    <a:minorFont>
      <a:latin typeface="Bliss-Heav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2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Modèle par défaut">
    <a:majorFont>
      <a:latin typeface="Arial"/>
      <a:ea typeface=""/>
      <a:cs typeface="Arial"/>
    </a:majorFont>
    <a:minorFont>
      <a:latin typeface="Bliss-Heav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7847</TotalTime>
  <Words>9585</Words>
  <Application>Microsoft Office PowerPoint</Application>
  <PresentationFormat>Affichage à l'écran (4:3)</PresentationFormat>
  <Paragraphs>3099</Paragraphs>
  <Slides>65</Slides>
  <Notes>17</Notes>
  <HiddenSlides>0</HiddenSlides>
  <MMClips>0</MMClips>
  <ScaleCrop>false</ScaleCrop>
  <HeadingPairs>
    <vt:vector size="4" baseType="variant">
      <vt:variant>
        <vt:lpstr>Thème</vt:lpstr>
      </vt:variant>
      <vt:variant>
        <vt:i4>4</vt:i4>
      </vt:variant>
      <vt:variant>
        <vt:lpstr>Titres des diapositives</vt:lpstr>
      </vt:variant>
      <vt:variant>
        <vt:i4>65</vt:i4>
      </vt:variant>
    </vt:vector>
  </HeadingPairs>
  <TitlesOfParts>
    <vt:vector size="69" baseType="lpstr">
      <vt:lpstr>1_Modèle par défaut</vt:lpstr>
      <vt:lpstr>2_Modèle par défaut</vt:lpstr>
      <vt:lpstr>Thème Office</vt:lpstr>
      <vt:lpstr>3_Modèle par défaut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vector>
  </TitlesOfParts>
  <Company>TroisCube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Masque ppt MKG Hospitality</dc:title>
  <dc:subject>Communication globale</dc:subject>
  <dc:creator>TroisCube</dc:creator>
  <cp:lastModifiedBy>a.lanotte</cp:lastModifiedBy>
  <cp:revision>681</cp:revision>
  <dcterms:created xsi:type="dcterms:W3CDTF">2007-10-30T09:31:52Z</dcterms:created>
  <dcterms:modified xsi:type="dcterms:W3CDTF">2012-07-10T13:40:36Z</dcterms:modified>
</cp:coreProperties>
</file>